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3"/>
  </p:notesMasterIdLst>
  <p:sldIdLst>
    <p:sldId id="449" r:id="rId2"/>
    <p:sldId id="282" r:id="rId3"/>
    <p:sldId id="325" r:id="rId4"/>
    <p:sldId id="326" r:id="rId5"/>
    <p:sldId id="327" r:id="rId6"/>
    <p:sldId id="331" r:id="rId7"/>
    <p:sldId id="328" r:id="rId8"/>
    <p:sldId id="329" r:id="rId9"/>
    <p:sldId id="332" r:id="rId10"/>
    <p:sldId id="333" r:id="rId11"/>
    <p:sldId id="330" r:id="rId12"/>
    <p:sldId id="335" r:id="rId13"/>
    <p:sldId id="411" r:id="rId14"/>
    <p:sldId id="456" r:id="rId15"/>
    <p:sldId id="412" r:id="rId16"/>
    <p:sldId id="458" r:id="rId17"/>
    <p:sldId id="457" r:id="rId18"/>
    <p:sldId id="413" r:id="rId19"/>
    <p:sldId id="414" r:id="rId20"/>
    <p:sldId id="415" r:id="rId21"/>
    <p:sldId id="422" r:id="rId22"/>
    <p:sldId id="416" r:id="rId23"/>
    <p:sldId id="305" r:id="rId24"/>
    <p:sldId id="437" r:id="rId25"/>
    <p:sldId id="306" r:id="rId26"/>
    <p:sldId id="323" r:id="rId27"/>
    <p:sldId id="417" r:id="rId28"/>
    <p:sldId id="459" r:id="rId29"/>
    <p:sldId id="423" r:id="rId30"/>
    <p:sldId id="418" r:id="rId31"/>
    <p:sldId id="425" r:id="rId32"/>
    <p:sldId id="424" r:id="rId33"/>
    <p:sldId id="426" r:id="rId34"/>
    <p:sldId id="427" r:id="rId35"/>
    <p:sldId id="430" r:id="rId36"/>
    <p:sldId id="429" r:id="rId37"/>
    <p:sldId id="431" r:id="rId38"/>
    <p:sldId id="307" r:id="rId39"/>
    <p:sldId id="312" r:id="rId40"/>
    <p:sldId id="314" r:id="rId41"/>
    <p:sldId id="438" r:id="rId42"/>
    <p:sldId id="462" r:id="rId43"/>
    <p:sldId id="421" r:id="rId44"/>
    <p:sldId id="461" r:id="rId45"/>
    <p:sldId id="432" r:id="rId46"/>
    <p:sldId id="460" r:id="rId47"/>
    <p:sldId id="464" r:id="rId48"/>
    <p:sldId id="463" r:id="rId49"/>
    <p:sldId id="433" r:id="rId50"/>
    <p:sldId id="465" r:id="rId51"/>
    <p:sldId id="434" r:id="rId52"/>
    <p:sldId id="435" r:id="rId53"/>
    <p:sldId id="466" r:id="rId54"/>
    <p:sldId id="436" r:id="rId55"/>
    <p:sldId id="317" r:id="rId56"/>
    <p:sldId id="340" r:id="rId57"/>
    <p:sldId id="439" r:id="rId58"/>
    <p:sldId id="318" r:id="rId59"/>
    <p:sldId id="324" r:id="rId60"/>
    <p:sldId id="336" r:id="rId61"/>
    <p:sldId id="337" r:id="rId62"/>
    <p:sldId id="341" r:id="rId63"/>
    <p:sldId id="441" r:id="rId64"/>
    <p:sldId id="442" r:id="rId65"/>
    <p:sldId id="443" r:id="rId66"/>
    <p:sldId id="319" r:id="rId67"/>
    <p:sldId id="342" r:id="rId68"/>
    <p:sldId id="369" r:id="rId69"/>
    <p:sldId id="445" r:id="rId70"/>
    <p:sldId id="444" r:id="rId71"/>
    <p:sldId id="346" r:id="rId72"/>
    <p:sldId id="320" r:id="rId73"/>
    <p:sldId id="347" r:id="rId74"/>
    <p:sldId id="348" r:id="rId75"/>
    <p:sldId id="446" r:id="rId76"/>
    <p:sldId id="451" r:id="rId77"/>
    <p:sldId id="468" r:id="rId78"/>
    <p:sldId id="467" r:id="rId79"/>
    <p:sldId id="452" r:id="rId80"/>
    <p:sldId id="447" r:id="rId81"/>
    <p:sldId id="351" r:id="rId82"/>
    <p:sldId id="350" r:id="rId83"/>
    <p:sldId id="352" r:id="rId84"/>
    <p:sldId id="354" r:id="rId85"/>
    <p:sldId id="355" r:id="rId86"/>
    <p:sldId id="353" r:id="rId87"/>
    <p:sldId id="349" r:id="rId88"/>
    <p:sldId id="450" r:id="rId89"/>
    <p:sldId id="408" r:id="rId90"/>
    <p:sldId id="469" r:id="rId91"/>
    <p:sldId id="470" r:id="rId92"/>
    <p:sldId id="454" r:id="rId93"/>
    <p:sldId id="471" r:id="rId94"/>
    <p:sldId id="358" r:id="rId95"/>
    <p:sldId id="359" r:id="rId96"/>
    <p:sldId id="472" r:id="rId97"/>
    <p:sldId id="475" r:id="rId98"/>
    <p:sldId id="476" r:id="rId99"/>
    <p:sldId id="473" r:id="rId100"/>
    <p:sldId id="477" r:id="rId101"/>
    <p:sldId id="474" r:id="rId102"/>
    <p:sldId id="478" r:id="rId103"/>
    <p:sldId id="360" r:id="rId104"/>
    <p:sldId id="361" r:id="rId105"/>
    <p:sldId id="362" r:id="rId106"/>
    <p:sldId id="363" r:id="rId107"/>
    <p:sldId id="479" r:id="rId108"/>
    <p:sldId id="364" r:id="rId109"/>
    <p:sldId id="365" r:id="rId110"/>
    <p:sldId id="366" r:id="rId111"/>
    <p:sldId id="367" r:id="rId112"/>
    <p:sldId id="368" r:id="rId113"/>
    <p:sldId id="370" r:id="rId114"/>
    <p:sldId id="371" r:id="rId115"/>
    <p:sldId id="480" r:id="rId116"/>
    <p:sldId id="409" r:id="rId117"/>
    <p:sldId id="373" r:id="rId118"/>
    <p:sldId id="374" r:id="rId119"/>
    <p:sldId id="375" r:id="rId120"/>
    <p:sldId id="376" r:id="rId121"/>
    <p:sldId id="377" r:id="rId122"/>
    <p:sldId id="482" r:id="rId123"/>
    <p:sldId id="483" r:id="rId124"/>
    <p:sldId id="379" r:id="rId125"/>
    <p:sldId id="393" r:id="rId126"/>
    <p:sldId id="392" r:id="rId127"/>
    <p:sldId id="395" r:id="rId128"/>
    <p:sldId id="394" r:id="rId129"/>
    <p:sldId id="380" r:id="rId130"/>
    <p:sldId id="381" r:id="rId131"/>
    <p:sldId id="391" r:id="rId132"/>
    <p:sldId id="382" r:id="rId133"/>
    <p:sldId id="383" r:id="rId134"/>
    <p:sldId id="410" r:id="rId135"/>
    <p:sldId id="494" r:id="rId136"/>
    <p:sldId id="385" r:id="rId137"/>
    <p:sldId id="490" r:id="rId138"/>
    <p:sldId id="488" r:id="rId139"/>
    <p:sldId id="489" r:id="rId140"/>
    <p:sldId id="402" r:id="rId141"/>
    <p:sldId id="396" r:id="rId142"/>
    <p:sldId id="386" r:id="rId143"/>
    <p:sldId id="398" r:id="rId144"/>
    <p:sldId id="399" r:id="rId145"/>
    <p:sldId id="397" r:id="rId146"/>
    <p:sldId id="387" r:id="rId147"/>
    <p:sldId id="400" r:id="rId148"/>
    <p:sldId id="406" r:id="rId149"/>
    <p:sldId id="405" r:id="rId150"/>
    <p:sldId id="404" r:id="rId151"/>
    <p:sldId id="491" r:id="rId152"/>
    <p:sldId id="401" r:id="rId153"/>
    <p:sldId id="492" r:id="rId154"/>
    <p:sldId id="484" r:id="rId155"/>
    <p:sldId id="485" r:id="rId156"/>
    <p:sldId id="486" r:id="rId157"/>
    <p:sldId id="487" r:id="rId158"/>
    <p:sldId id="493" r:id="rId159"/>
    <p:sldId id="388" r:id="rId160"/>
    <p:sldId id="389" r:id="rId161"/>
    <p:sldId id="390" r:id="rId16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5620"/>
    <p:restoredTop sz="94660"/>
  </p:normalViewPr>
  <p:slideViewPr>
    <p:cSldViewPr>
      <p:cViewPr>
        <p:scale>
          <a:sx n="81" d="100"/>
          <a:sy n="81" d="100"/>
        </p:scale>
        <p:origin x="-1334" y="-12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A740C8-220A-419E-AD2C-B7CF02FAF05D}" type="datetimeFigureOut">
              <a:rPr lang="fr-FR" smtClean="0"/>
              <a:pPr/>
              <a:t>18/02/2019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6D176-4259-4AB7-B14A-90AB639AA94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6403-C726-4DEE-89A8-3E9870B00896}" type="datetimeFigureOut">
              <a:rPr lang="fr-FR" smtClean="0"/>
              <a:pPr/>
              <a:t>18/02/2019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6403-C726-4DEE-89A8-3E9870B00896}" type="datetimeFigureOut">
              <a:rPr lang="fr-FR" smtClean="0"/>
              <a:pPr/>
              <a:t>18/02/2019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6403-C726-4DEE-89A8-3E9870B00896}" type="datetimeFigureOut">
              <a:rPr lang="fr-FR" smtClean="0"/>
              <a:pPr/>
              <a:t>18/02/2019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6403-C726-4DEE-89A8-3E9870B00896}" type="datetimeFigureOut">
              <a:rPr lang="fr-FR" smtClean="0"/>
              <a:pPr/>
              <a:t>18/02/2019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6403-C726-4DEE-89A8-3E9870B00896}" type="datetimeFigureOut">
              <a:rPr lang="fr-FR" smtClean="0"/>
              <a:pPr/>
              <a:t>18/02/2019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6403-C726-4DEE-89A8-3E9870B00896}" type="datetimeFigureOut">
              <a:rPr lang="fr-FR" smtClean="0"/>
              <a:pPr/>
              <a:t>18/02/2019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6403-C726-4DEE-89A8-3E9870B00896}" type="datetimeFigureOut">
              <a:rPr lang="fr-FR" smtClean="0"/>
              <a:pPr/>
              <a:t>18/02/2019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6403-C726-4DEE-89A8-3E9870B00896}" type="datetimeFigureOut">
              <a:rPr lang="fr-FR" smtClean="0"/>
              <a:pPr/>
              <a:t>18/02/2019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6403-C726-4DEE-89A8-3E9870B00896}" type="datetimeFigureOut">
              <a:rPr lang="fr-FR" smtClean="0"/>
              <a:pPr/>
              <a:t>18/02/2019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6403-C726-4DEE-89A8-3E9870B00896}" type="datetimeFigureOut">
              <a:rPr lang="fr-FR" smtClean="0"/>
              <a:pPr/>
              <a:t>18/02/2019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6403-C726-4DEE-89A8-3E9870B00896}" type="datetimeFigureOut">
              <a:rPr lang="fr-FR" smtClean="0"/>
              <a:pPr/>
              <a:t>18/02/2019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46403-C726-4DEE-89A8-3E9870B00896}" type="datetimeFigureOut">
              <a:rPr lang="fr-FR" smtClean="0"/>
              <a:pPr/>
              <a:t>18/02/2019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emf"/><Relationship Id="rId12" Type="http://schemas.openxmlformats.org/officeDocument/2006/relationships/image" Target="../media/image275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emf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0" Type="http://schemas.openxmlformats.org/officeDocument/2006/relationships/image" Target="../media/image273.png"/><Relationship Id="rId4" Type="http://schemas.openxmlformats.org/officeDocument/2006/relationships/image" Target="../media/image267.emf"/><Relationship Id="rId9" Type="http://schemas.openxmlformats.org/officeDocument/2006/relationships/image" Target="../media/image272.e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65.png"/><Relationship Id="rId7" Type="http://schemas.openxmlformats.org/officeDocument/2006/relationships/image" Target="../media/image277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5" Type="http://schemas.openxmlformats.org/officeDocument/2006/relationships/image" Target="../media/image273.png"/><Relationship Id="rId4" Type="http://schemas.openxmlformats.org/officeDocument/2006/relationships/image" Target="../media/image270.emf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3" Type="http://schemas.openxmlformats.org/officeDocument/2006/relationships/image" Target="../media/image266.png"/><Relationship Id="rId7" Type="http://schemas.openxmlformats.org/officeDocument/2006/relationships/image" Target="../media/image270.emf"/><Relationship Id="rId12" Type="http://schemas.openxmlformats.org/officeDocument/2006/relationships/image" Target="../media/image275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emf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5" Type="http://schemas.openxmlformats.org/officeDocument/2006/relationships/image" Target="../media/image278.png"/><Relationship Id="rId10" Type="http://schemas.openxmlformats.org/officeDocument/2006/relationships/image" Target="../media/image273.png"/><Relationship Id="rId4" Type="http://schemas.openxmlformats.org/officeDocument/2006/relationships/image" Target="../media/image267.emf"/><Relationship Id="rId9" Type="http://schemas.openxmlformats.org/officeDocument/2006/relationships/image" Target="../media/image272.emf"/><Relationship Id="rId14" Type="http://schemas.openxmlformats.org/officeDocument/2006/relationships/image" Target="../media/image277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8.png"/><Relationship Id="rId3" Type="http://schemas.openxmlformats.org/officeDocument/2006/relationships/image" Target="../media/image269.emf"/><Relationship Id="rId7" Type="http://schemas.openxmlformats.org/officeDocument/2006/relationships/image" Target="../media/image282.emf"/><Relationship Id="rId12" Type="http://schemas.openxmlformats.org/officeDocument/2006/relationships/image" Target="../media/image287.png"/><Relationship Id="rId2" Type="http://schemas.openxmlformats.org/officeDocument/2006/relationships/image" Target="../media/image27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emf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emf"/><Relationship Id="rId3" Type="http://schemas.openxmlformats.org/officeDocument/2006/relationships/image" Target="../media/image278.png"/><Relationship Id="rId7" Type="http://schemas.openxmlformats.org/officeDocument/2006/relationships/image" Target="../media/image290.png"/><Relationship Id="rId2" Type="http://schemas.openxmlformats.org/officeDocument/2006/relationships/image" Target="../media/image27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9.png"/><Relationship Id="rId5" Type="http://schemas.openxmlformats.org/officeDocument/2006/relationships/image" Target="../media/image284.png"/><Relationship Id="rId4" Type="http://schemas.openxmlformats.org/officeDocument/2006/relationships/image" Target="../media/image280.png"/><Relationship Id="rId9" Type="http://schemas.openxmlformats.org/officeDocument/2006/relationships/image" Target="../media/image279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8.png"/><Relationship Id="rId3" Type="http://schemas.openxmlformats.org/officeDocument/2006/relationships/image" Target="../media/image269.emf"/><Relationship Id="rId7" Type="http://schemas.openxmlformats.org/officeDocument/2006/relationships/image" Target="../media/image282.emf"/><Relationship Id="rId12" Type="http://schemas.openxmlformats.org/officeDocument/2006/relationships/image" Target="../media/image287.png"/><Relationship Id="rId17" Type="http://schemas.openxmlformats.org/officeDocument/2006/relationships/image" Target="../media/image291.emf"/><Relationship Id="rId2" Type="http://schemas.openxmlformats.org/officeDocument/2006/relationships/image" Target="../media/image270.emf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emf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5" Type="http://schemas.openxmlformats.org/officeDocument/2006/relationships/image" Target="../media/image289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Relationship Id="rId14" Type="http://schemas.openxmlformats.org/officeDocument/2006/relationships/image" Target="../media/image27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4.jpe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jpeg"/><Relationship Id="rId3" Type="http://schemas.openxmlformats.org/officeDocument/2006/relationships/image" Target="../media/image295.png"/><Relationship Id="rId7" Type="http://schemas.openxmlformats.org/officeDocument/2006/relationships/image" Target="../media/image299.emf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297.emf"/><Relationship Id="rId4" Type="http://schemas.openxmlformats.org/officeDocument/2006/relationships/image" Target="../media/image29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29.png"/><Relationship Id="rId3" Type="http://schemas.openxmlformats.org/officeDocument/2006/relationships/image" Target="../media/image262.png"/><Relationship Id="rId7" Type="http://schemas.openxmlformats.org/officeDocument/2006/relationships/image" Target="../media/image305.png"/><Relationship Id="rId12" Type="http://schemas.openxmlformats.org/officeDocument/2006/relationships/image" Target="../media/image309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11" Type="http://schemas.openxmlformats.org/officeDocument/2006/relationships/image" Target="../media/image297.emf"/><Relationship Id="rId5" Type="http://schemas.openxmlformats.org/officeDocument/2006/relationships/image" Target="../media/image303.png"/><Relationship Id="rId10" Type="http://schemas.openxmlformats.org/officeDocument/2006/relationships/image" Target="../media/image308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Relationship Id="rId14" Type="http://schemas.openxmlformats.org/officeDocument/2006/relationships/image" Target="../media/image310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3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7" Type="http://schemas.openxmlformats.org/officeDocument/2006/relationships/image" Target="../media/image327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7" Type="http://schemas.openxmlformats.org/officeDocument/2006/relationships/image" Target="../media/image327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gif"/><Relationship Id="rId7" Type="http://schemas.openxmlformats.org/officeDocument/2006/relationships/image" Target="../media/image333.png"/><Relationship Id="rId2" Type="http://schemas.openxmlformats.org/officeDocument/2006/relationships/image" Target="../media/image32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emf"/><Relationship Id="rId3" Type="http://schemas.openxmlformats.org/officeDocument/2006/relationships/image" Target="../media/image334.png"/><Relationship Id="rId7" Type="http://schemas.openxmlformats.org/officeDocument/2006/relationships/image" Target="../media/image341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emf"/><Relationship Id="rId5" Type="http://schemas.openxmlformats.org/officeDocument/2006/relationships/image" Target="../media/image339.png"/><Relationship Id="rId4" Type="http://schemas.openxmlformats.org/officeDocument/2006/relationships/image" Target="../media/image33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6.png"/><Relationship Id="rId5" Type="http://schemas.openxmlformats.org/officeDocument/2006/relationships/image" Target="../media/image345.emf"/><Relationship Id="rId4" Type="http://schemas.openxmlformats.org/officeDocument/2006/relationships/image" Target="../media/image344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jpe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jpe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emf"/><Relationship Id="rId3" Type="http://schemas.openxmlformats.org/officeDocument/2006/relationships/image" Target="../media/image334.png"/><Relationship Id="rId7" Type="http://schemas.openxmlformats.org/officeDocument/2006/relationships/image" Target="../media/image341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emf"/><Relationship Id="rId5" Type="http://schemas.openxmlformats.org/officeDocument/2006/relationships/image" Target="../media/image339.png"/><Relationship Id="rId4" Type="http://schemas.openxmlformats.org/officeDocument/2006/relationships/image" Target="../media/image335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0.png"/><Relationship Id="rId7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7.gif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hyperlink" Target="https://en.wiktionary.org/wiki/%E1%BC%A4%CE%BB%CE%B5%CE%BA%CF%84%CF%81%CE%BF%CE%BD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gif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gif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0.png"/><Relationship Id="rId7" Type="http://schemas.openxmlformats.org/officeDocument/2006/relationships/image" Target="../media/image10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gif"/><Relationship Id="rId5" Type="http://schemas.openxmlformats.org/officeDocument/2006/relationships/image" Target="../media/image105.gif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gi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3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7.png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35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3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33.png"/><Relationship Id="rId5" Type="http://schemas.openxmlformats.org/officeDocument/2006/relationships/image" Target="../media/image115.png"/><Relationship Id="rId10" Type="http://schemas.openxmlformats.org/officeDocument/2006/relationships/image" Target="../media/image132.png"/><Relationship Id="rId4" Type="http://schemas.openxmlformats.org/officeDocument/2006/relationships/image" Target="../media/image114.png"/><Relationship Id="rId9" Type="http://schemas.openxmlformats.org/officeDocument/2006/relationships/image" Target="../media/image13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34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33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32.png"/><Relationship Id="rId5" Type="http://schemas.openxmlformats.org/officeDocument/2006/relationships/image" Target="../media/image114.png"/><Relationship Id="rId10" Type="http://schemas.openxmlformats.org/officeDocument/2006/relationships/image" Target="../media/image131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58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emf"/><Relationship Id="rId12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1.png"/><Relationship Id="rId3" Type="http://schemas.openxmlformats.org/officeDocument/2006/relationships/image" Target="../media/image162.png"/><Relationship Id="rId7" Type="http://schemas.openxmlformats.org/officeDocument/2006/relationships/image" Target="../media/image166.emf"/><Relationship Id="rId12" Type="http://schemas.openxmlformats.org/officeDocument/2006/relationships/image" Target="../media/image17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69.png"/><Relationship Id="rId5" Type="http://schemas.openxmlformats.org/officeDocument/2006/relationships/image" Target="../media/image164.png"/><Relationship Id="rId10" Type="http://schemas.openxmlformats.org/officeDocument/2006/relationships/image" Target="../media/image168.png"/><Relationship Id="rId4" Type="http://schemas.openxmlformats.org/officeDocument/2006/relationships/image" Target="../media/image163.png"/><Relationship Id="rId9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5.emf"/><Relationship Id="rId3" Type="http://schemas.openxmlformats.org/officeDocument/2006/relationships/image" Target="../media/image162.png"/><Relationship Id="rId7" Type="http://schemas.openxmlformats.org/officeDocument/2006/relationships/image" Target="../media/image166.emf"/><Relationship Id="rId12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4.jpeg"/><Relationship Id="rId4" Type="http://schemas.openxmlformats.org/officeDocument/2006/relationships/image" Target="../media/image18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2.png"/><Relationship Id="rId7" Type="http://schemas.openxmlformats.org/officeDocument/2006/relationships/image" Target="../media/image18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1.png"/><Relationship Id="rId4" Type="http://schemas.openxmlformats.org/officeDocument/2006/relationships/image" Target="../media/image1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64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64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jpeg"/><Relationship Id="rId7" Type="http://schemas.openxmlformats.org/officeDocument/2006/relationships/image" Target="../media/image20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jpeg"/><Relationship Id="rId5" Type="http://schemas.openxmlformats.org/officeDocument/2006/relationships/image" Target="../media/image205.jpe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2.png"/><Relationship Id="rId4" Type="http://schemas.openxmlformats.org/officeDocument/2006/relationships/image" Target="../media/image9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3.png"/><Relationship Id="rId4" Type="http://schemas.openxmlformats.org/officeDocument/2006/relationships/image" Target="../media/image1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emf"/><Relationship Id="rId5" Type="http://schemas.openxmlformats.org/officeDocument/2006/relationships/image" Target="../media/image213.png"/><Relationship Id="rId4" Type="http://schemas.openxmlformats.org/officeDocument/2006/relationships/image" Target="../media/image1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215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emf"/><Relationship Id="rId5" Type="http://schemas.openxmlformats.org/officeDocument/2006/relationships/image" Target="../media/image213.png"/><Relationship Id="rId4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1.png"/><Relationship Id="rId7" Type="http://schemas.openxmlformats.org/officeDocument/2006/relationships/image" Target="../media/image226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emf"/><Relationship Id="rId5" Type="http://schemas.openxmlformats.org/officeDocument/2006/relationships/image" Target="../media/image143.png"/><Relationship Id="rId4" Type="http://schemas.openxmlformats.org/officeDocument/2006/relationships/image" Target="../media/image23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 bwMode="auto">
          <a:xfrm>
            <a:off x="357158" y="42860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fr-FR" sz="3200" b="1" kern="0" dirty="0" err="1" smtClean="0">
                <a:latin typeface="Times New Roman" pitchFamily="18" charset="0"/>
                <a:ea typeface="+mj-ea"/>
                <a:cs typeface="Times New Roman" pitchFamily="18" charset="0"/>
              </a:rPr>
              <a:t>Physics</a:t>
            </a:r>
            <a:r>
              <a:rPr lang="fr-FR" sz="3200" b="1" kern="0" dirty="0" smtClean="0">
                <a:latin typeface="Times New Roman" pitchFamily="18" charset="0"/>
                <a:ea typeface="+mj-ea"/>
                <a:cs typeface="Times New Roman" pitchFamily="18" charset="0"/>
              </a:rPr>
              <a:t>-L2 </a:t>
            </a:r>
            <a:r>
              <a:rPr lang="fr-FR" sz="3200" b="1" dirty="0" err="1" smtClean="0"/>
              <a:t>Electromagnetism</a:t>
            </a:r>
            <a:endParaRPr lang="fr-FR" sz="3200" b="1" dirty="0" smtClean="0"/>
          </a:p>
          <a:p>
            <a:pPr algn="ctr" eaLnBrk="0" hangingPunct="0">
              <a:defRPr/>
            </a:pPr>
            <a:r>
              <a:rPr lang="fr-FR" sz="32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Approximative program </a:t>
            </a:r>
            <a:endParaRPr lang="fr-FR" sz="32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205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graphicFrame>
        <p:nvGraphicFramePr>
          <p:cNvPr id="9" name="Tableau 8"/>
          <p:cNvGraphicFramePr>
            <a:graphicFrameLocks noGrp="1"/>
          </p:cNvGraphicFramePr>
          <p:nvPr/>
        </p:nvGraphicFramePr>
        <p:xfrm>
          <a:off x="5643570" y="2285992"/>
          <a:ext cx="3286148" cy="3995192"/>
        </p:xfrm>
        <a:graphic>
          <a:graphicData uri="http://schemas.openxmlformats.org/drawingml/2006/table">
            <a:tbl>
              <a:tblPr/>
              <a:tblGrid>
                <a:gridCol w="584203"/>
                <a:gridCol w="2701945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 err="1">
                          <a:latin typeface="+mj-lt"/>
                          <a:ea typeface="Calibri"/>
                          <a:cs typeface="Times New Roman"/>
                        </a:rPr>
                        <a:t>week</a:t>
                      </a:r>
                      <a:endParaRPr lang="fr-FR" sz="1600" b="1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latin typeface="+mj-lt"/>
                          <a:ea typeface="Calibri"/>
                          <a:cs typeface="Times New Roman"/>
                        </a:rPr>
                        <a:t>Magistral </a:t>
                      </a:r>
                      <a:r>
                        <a:rPr lang="fr-FR" sz="1600" b="1" dirty="0" smtClean="0">
                          <a:latin typeface="+mj-lt"/>
                          <a:ea typeface="Calibri"/>
                          <a:cs typeface="Times New Roman"/>
                        </a:rPr>
                        <a:t>lectures</a:t>
                      </a:r>
                      <a:endParaRPr lang="fr-FR" sz="1600" b="1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 dirty="0" err="1" smtClean="0">
                          <a:solidFill>
                            <a:srgbClr val="FF0000"/>
                          </a:solidFill>
                        </a:rPr>
                        <a:t>Electrostatics</a:t>
                      </a:r>
                      <a:endParaRPr lang="fr-F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 dirty="0" err="1" smtClean="0">
                          <a:solidFill>
                            <a:srgbClr val="FF0000"/>
                          </a:solidFill>
                        </a:rPr>
                        <a:t>Electrostatics</a:t>
                      </a:r>
                      <a:endParaRPr lang="fr-F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 dirty="0" err="1" smtClean="0">
                          <a:solidFill>
                            <a:srgbClr val="FF0000"/>
                          </a:solidFill>
                        </a:rPr>
                        <a:t>Electrostatics</a:t>
                      </a:r>
                      <a:endParaRPr lang="fr-F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 dirty="0" err="1" smtClean="0">
                          <a:solidFill>
                            <a:srgbClr val="FF0000"/>
                          </a:solidFill>
                        </a:rPr>
                        <a:t>Electrostatics</a:t>
                      </a:r>
                      <a:endParaRPr lang="fr-F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Magnetostatics</a:t>
                      </a:r>
                      <a:endParaRPr lang="fr-FR" sz="16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Magnetostatics</a:t>
                      </a:r>
                      <a:endParaRPr lang="fr-FR" sz="16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latin typeface="+mn-lt"/>
                          <a:ea typeface="Calibri"/>
                          <a:cs typeface="Times New Roman"/>
                        </a:rPr>
                        <a:t>Induction</a:t>
                      </a:r>
                      <a:endParaRPr lang="fr-FR" sz="16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latin typeface="+mn-lt"/>
                          <a:ea typeface="Calibri"/>
                          <a:cs typeface="Times New Roman"/>
                        </a:rPr>
                        <a:t>Induction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latin typeface="+mj-lt"/>
                          <a:ea typeface="Calibri"/>
                          <a:cs typeface="Times New Roman"/>
                        </a:rPr>
                        <a:t>Maxwell </a:t>
                      </a:r>
                      <a:r>
                        <a:rPr lang="fr-FR" sz="1600" dirty="0" err="1" smtClean="0">
                          <a:latin typeface="+mj-lt"/>
                          <a:ea typeface="Calibri"/>
                          <a:cs typeface="Times New Roman"/>
                        </a:rPr>
                        <a:t>equations</a:t>
                      </a:r>
                      <a:endParaRPr lang="fr-FR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latin typeface="+mj-lt"/>
                          <a:ea typeface="Calibri"/>
                          <a:cs typeface="Times New Roman"/>
                        </a:rPr>
                        <a:t>Maxwell</a:t>
                      </a:r>
                      <a:r>
                        <a:rPr lang="fr-FR" sz="1600" baseline="0" dirty="0" smtClean="0">
                          <a:latin typeface="+mj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600" baseline="0" dirty="0" err="1" smtClean="0">
                          <a:latin typeface="+mj-lt"/>
                          <a:ea typeface="Calibri"/>
                          <a:cs typeface="Times New Roman"/>
                        </a:rPr>
                        <a:t>equations</a:t>
                      </a:r>
                      <a:r>
                        <a:rPr lang="fr-FR" sz="1600" baseline="0" dirty="0" smtClean="0">
                          <a:latin typeface="+mj-lt"/>
                          <a:ea typeface="Calibri"/>
                          <a:cs typeface="Times New Roman"/>
                        </a:rPr>
                        <a:t> </a:t>
                      </a:r>
                      <a:endParaRPr lang="fr-FR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err="1" smtClean="0">
                          <a:latin typeface="+mj-lt"/>
                          <a:ea typeface="Calibri"/>
                          <a:cs typeface="Times New Roman"/>
                        </a:rPr>
                        <a:t>Dielectric</a:t>
                      </a:r>
                      <a:r>
                        <a:rPr lang="fr-FR" sz="1600" baseline="0" dirty="0" smtClean="0">
                          <a:latin typeface="+mj-lt"/>
                          <a:ea typeface="Calibri"/>
                          <a:cs typeface="Times New Roman"/>
                        </a:rPr>
                        <a:t> media</a:t>
                      </a:r>
                      <a:endParaRPr lang="fr-FR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err="1" smtClean="0">
                          <a:latin typeface="+mj-lt"/>
                          <a:ea typeface="Calibri"/>
                          <a:cs typeface="Times New Roman"/>
                        </a:rPr>
                        <a:t>Dielectric</a:t>
                      </a:r>
                      <a:r>
                        <a:rPr lang="fr-FR" sz="1600" dirty="0" smtClean="0">
                          <a:latin typeface="+mj-lt"/>
                          <a:ea typeface="Calibri"/>
                          <a:cs typeface="Times New Roman"/>
                        </a:rPr>
                        <a:t> / </a:t>
                      </a:r>
                      <a:r>
                        <a:rPr lang="fr-FR" sz="1600" dirty="0" err="1" smtClean="0">
                          <a:latin typeface="+mj-lt"/>
                          <a:ea typeface="Calibri"/>
                          <a:cs typeface="Times New Roman"/>
                        </a:rPr>
                        <a:t>Metallic</a:t>
                      </a:r>
                      <a:r>
                        <a:rPr lang="fr-FR" sz="1600" baseline="0" dirty="0" smtClean="0">
                          <a:latin typeface="+mj-lt"/>
                          <a:ea typeface="Calibri"/>
                          <a:cs typeface="Times New Roman"/>
                        </a:rPr>
                        <a:t> media</a:t>
                      </a:r>
                      <a:endParaRPr lang="fr-FR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8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13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err="1" smtClean="0">
                          <a:latin typeface="+mj-lt"/>
                          <a:ea typeface="Calibri"/>
                          <a:cs typeface="Times New Roman"/>
                        </a:rPr>
                        <a:t>Metallic</a:t>
                      </a:r>
                      <a:r>
                        <a:rPr lang="fr-FR" sz="1600" baseline="0" dirty="0" smtClean="0">
                          <a:latin typeface="+mj-lt"/>
                          <a:ea typeface="Calibri"/>
                          <a:cs typeface="Times New Roman"/>
                        </a:rPr>
                        <a:t> Media</a:t>
                      </a:r>
                      <a:endParaRPr lang="fr-FR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latin typeface="Calibri"/>
                          <a:ea typeface="Calibri"/>
                          <a:cs typeface="Times New Roman"/>
                        </a:rPr>
                        <a:t>14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err="1" smtClean="0">
                          <a:latin typeface="+mj-lt"/>
                          <a:ea typeface="Calibri"/>
                          <a:cs typeface="Times New Roman"/>
                        </a:rPr>
                        <a:t>Magnetic</a:t>
                      </a:r>
                      <a:r>
                        <a:rPr lang="fr-FR" sz="1600" baseline="0" dirty="0" smtClean="0">
                          <a:latin typeface="+mj-lt"/>
                          <a:ea typeface="Calibri"/>
                          <a:cs typeface="Times New Roman"/>
                        </a:rPr>
                        <a:t> media</a:t>
                      </a:r>
                      <a:endParaRPr lang="fr-FR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142844" y="2714620"/>
            <a:ext cx="52506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Chap 1: Electrostatics </a:t>
            </a:r>
            <a:endParaRPr lang="fr-FR" sz="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dirty="0" err="1" smtClean="0"/>
              <a:t>Chap</a:t>
            </a:r>
            <a:r>
              <a:rPr lang="fr-FR" dirty="0" smtClean="0"/>
              <a:t> 2: </a:t>
            </a:r>
            <a:r>
              <a:rPr lang="fr-FR" dirty="0" err="1" smtClean="0"/>
              <a:t>Magnetostatics</a:t>
            </a:r>
            <a:endParaRPr lang="fr-FR" dirty="0" smtClean="0"/>
          </a:p>
          <a:p>
            <a:r>
              <a:rPr lang="fr-FR" dirty="0" err="1" smtClean="0"/>
              <a:t>Chap</a:t>
            </a:r>
            <a:r>
              <a:rPr lang="fr-FR" dirty="0" smtClean="0"/>
              <a:t> 3: Time-</a:t>
            </a:r>
            <a:r>
              <a:rPr lang="fr-FR" dirty="0" err="1" smtClean="0"/>
              <a:t>dependent</a:t>
            </a:r>
            <a:r>
              <a:rPr lang="fr-FR" dirty="0" smtClean="0"/>
              <a:t> </a:t>
            </a:r>
            <a:r>
              <a:rPr lang="fr-FR" dirty="0" err="1" smtClean="0"/>
              <a:t>regime</a:t>
            </a:r>
            <a:r>
              <a:rPr lang="fr-FR" dirty="0" smtClean="0"/>
              <a:t>-Induction </a:t>
            </a:r>
            <a:r>
              <a:rPr lang="fr-FR" dirty="0" err="1" smtClean="0"/>
              <a:t>phenomena</a:t>
            </a:r>
            <a:endParaRPr lang="fr-FR" dirty="0" smtClean="0"/>
          </a:p>
          <a:p>
            <a:r>
              <a:rPr lang="fr-FR" dirty="0" err="1" smtClean="0"/>
              <a:t>Chap</a:t>
            </a:r>
            <a:r>
              <a:rPr lang="fr-FR" dirty="0" smtClean="0"/>
              <a:t> 4: Maxwell </a:t>
            </a:r>
            <a:r>
              <a:rPr lang="fr-FR" dirty="0" err="1" smtClean="0"/>
              <a:t>equations</a:t>
            </a:r>
            <a:endParaRPr lang="fr-FR" dirty="0" smtClean="0"/>
          </a:p>
          <a:p>
            <a:r>
              <a:rPr lang="fr-FR" dirty="0" err="1" smtClean="0"/>
              <a:t>Chap</a:t>
            </a:r>
            <a:r>
              <a:rPr lang="fr-FR" dirty="0" smtClean="0"/>
              <a:t> 5: </a:t>
            </a:r>
            <a:r>
              <a:rPr lang="fr-FR" dirty="0" err="1" smtClean="0"/>
              <a:t>Dielectric</a:t>
            </a:r>
            <a:r>
              <a:rPr lang="fr-FR" dirty="0" smtClean="0"/>
              <a:t> media and applications</a:t>
            </a:r>
          </a:p>
          <a:p>
            <a:r>
              <a:rPr lang="fr-FR" dirty="0" err="1" smtClean="0"/>
              <a:t>Chap</a:t>
            </a:r>
            <a:r>
              <a:rPr lang="fr-FR" dirty="0" smtClean="0"/>
              <a:t> 6: </a:t>
            </a:r>
            <a:r>
              <a:rPr lang="fr-FR" dirty="0" err="1" smtClean="0"/>
              <a:t>Conducting</a:t>
            </a:r>
            <a:r>
              <a:rPr lang="fr-FR" dirty="0" smtClean="0"/>
              <a:t> media and applications</a:t>
            </a:r>
          </a:p>
          <a:p>
            <a:r>
              <a:rPr lang="fr-FR" dirty="0" err="1" smtClean="0"/>
              <a:t>Chap</a:t>
            </a:r>
            <a:r>
              <a:rPr lang="fr-FR" dirty="0" smtClean="0"/>
              <a:t> 7: </a:t>
            </a:r>
            <a:r>
              <a:rPr lang="fr-FR" dirty="0" err="1" smtClean="0"/>
              <a:t>Magnetic</a:t>
            </a:r>
            <a:r>
              <a:rPr lang="fr-FR" dirty="0" smtClean="0"/>
              <a:t> media and applications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500298" y="1714488"/>
            <a:ext cx="29289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r>
              <a:rPr lang="en-US" b="1" dirty="0" smtClean="0"/>
              <a:t>1) Introduction and basics</a:t>
            </a:r>
          </a:p>
          <a:p>
            <a:r>
              <a:rPr lang="en-US" b="1" dirty="0" smtClean="0"/>
              <a:t>2) Electric field calculations</a:t>
            </a:r>
            <a:endParaRPr lang="fr-FR" dirty="0" smtClean="0"/>
          </a:p>
          <a:p>
            <a:r>
              <a:rPr lang="en-US" b="1" dirty="0" smtClean="0"/>
              <a:t>3) Gauss theorem</a:t>
            </a:r>
          </a:p>
          <a:p>
            <a:r>
              <a:rPr lang="en-US" b="1" dirty="0" smtClean="0"/>
              <a:t>4) Electric dipoles</a:t>
            </a:r>
            <a:endParaRPr lang="fr-FR" dirty="0" smtClean="0"/>
          </a:p>
          <a:p>
            <a:endParaRPr lang="fr-FR" dirty="0"/>
          </a:p>
        </p:txBody>
      </p:sp>
      <p:cxnSp>
        <p:nvCxnSpPr>
          <p:cNvPr id="15" name="Connecteur en angle 14"/>
          <p:cNvCxnSpPr/>
          <p:nvPr/>
        </p:nvCxnSpPr>
        <p:spPr>
          <a:xfrm flipV="1">
            <a:off x="1070744" y="2214554"/>
            <a:ext cx="1215240" cy="715174"/>
          </a:xfrm>
          <a:prstGeom prst="bentConnector3">
            <a:avLst>
              <a:gd name="adj1" fmla="val -999"/>
            </a:avLst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Wimshurst mach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2428868"/>
            <a:ext cx="3000396" cy="3000396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0" y="571480"/>
            <a:ext cx="3769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Wimshurst</a:t>
            </a:r>
            <a:r>
              <a:rPr lang="fr-FR" sz="2400" b="1" dirty="0" smtClean="0"/>
              <a:t> Machine (1882)</a:t>
            </a:r>
            <a:endParaRPr lang="fr-FR" sz="2400" b="1" dirty="0"/>
          </a:p>
        </p:txBody>
      </p:sp>
      <p:pic>
        <p:nvPicPr>
          <p:cNvPr id="149506" name="Picture 2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285860"/>
            <a:ext cx="1714512" cy="2006954"/>
          </a:xfrm>
          <a:prstGeom prst="rect">
            <a:avLst/>
          </a:prstGeom>
          <a:noFill/>
        </p:spPr>
      </p:pic>
      <p:sp>
        <p:nvSpPr>
          <p:cNvPr id="31" name="ZoneTexte 30"/>
          <p:cNvSpPr txBox="1"/>
          <p:nvPr/>
        </p:nvSpPr>
        <p:spPr>
          <a:xfrm>
            <a:off x="2214546" y="1000108"/>
            <a:ext cx="6929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dirty="0" smtClean="0"/>
              <a:t> </a:t>
            </a:r>
            <a:r>
              <a:rPr lang="fr-FR" sz="1600" dirty="0" err="1" smtClean="0"/>
              <a:t>Two</a:t>
            </a:r>
            <a:r>
              <a:rPr lang="fr-FR" sz="1600" dirty="0" smtClean="0"/>
              <a:t> </a:t>
            </a:r>
            <a:r>
              <a:rPr lang="fr-FR" sz="1600" dirty="0" err="1" smtClean="0"/>
              <a:t>wheels</a:t>
            </a:r>
            <a:r>
              <a:rPr lang="fr-FR" sz="1600" dirty="0" smtClean="0"/>
              <a:t> </a:t>
            </a:r>
            <a:r>
              <a:rPr lang="fr-FR" sz="1600" dirty="0" err="1" smtClean="0"/>
              <a:t>rotating</a:t>
            </a:r>
            <a:r>
              <a:rPr lang="fr-FR" sz="1600" dirty="0" smtClean="0"/>
              <a:t> in opposite direction in contact </a:t>
            </a:r>
            <a:r>
              <a:rPr lang="fr-FR" sz="1600" dirty="0" err="1" smtClean="0"/>
              <a:t>with</a:t>
            </a:r>
            <a:r>
              <a:rPr lang="fr-FR" sz="1600" dirty="0" smtClean="0"/>
              <a:t> </a:t>
            </a:r>
            <a:r>
              <a:rPr lang="fr-FR" sz="1600" dirty="0" err="1" smtClean="0"/>
              <a:t>metallic</a:t>
            </a:r>
            <a:r>
              <a:rPr lang="fr-FR" sz="1600" dirty="0" smtClean="0"/>
              <a:t> </a:t>
            </a:r>
            <a:r>
              <a:rPr lang="fr-FR" sz="1600" dirty="0" err="1" smtClean="0"/>
              <a:t>brushes</a:t>
            </a:r>
            <a:r>
              <a:rPr lang="fr-FR" sz="1600" dirty="0" smtClean="0"/>
              <a:t>.</a:t>
            </a:r>
            <a:endParaRPr lang="fr-FR" sz="1600" dirty="0"/>
          </a:p>
        </p:txBody>
      </p:sp>
      <p:sp>
        <p:nvSpPr>
          <p:cNvPr id="32" name="ZoneTexte 31"/>
          <p:cNvSpPr txBox="1"/>
          <p:nvPr/>
        </p:nvSpPr>
        <p:spPr>
          <a:xfrm>
            <a:off x="2214546" y="2214554"/>
            <a:ext cx="5286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dirty="0" smtClean="0"/>
              <a:t> By the </a:t>
            </a:r>
            <a:r>
              <a:rPr lang="fr-FR" sz="1600" dirty="0" err="1" smtClean="0"/>
              <a:t>weels</a:t>
            </a:r>
            <a:r>
              <a:rPr lang="fr-FR" sz="1600" dirty="0" smtClean="0"/>
              <a:t> rotation, charges are </a:t>
            </a:r>
            <a:r>
              <a:rPr lang="fr-FR" sz="1600" dirty="0" err="1" smtClean="0"/>
              <a:t>transported</a:t>
            </a:r>
            <a:r>
              <a:rPr lang="fr-FR" sz="1600" dirty="0" smtClean="0"/>
              <a:t> and </a:t>
            </a:r>
            <a:r>
              <a:rPr lang="fr-FR" sz="1600" dirty="0" err="1" smtClean="0"/>
              <a:t>collected</a:t>
            </a:r>
            <a:endParaRPr lang="fr-FR" sz="1600" dirty="0"/>
          </a:p>
        </p:txBody>
      </p:sp>
      <p:cxnSp>
        <p:nvCxnSpPr>
          <p:cNvPr id="46" name="Connecteur droit 45"/>
          <p:cNvCxnSpPr/>
          <p:nvPr/>
        </p:nvCxnSpPr>
        <p:spPr>
          <a:xfrm>
            <a:off x="5643570" y="3643314"/>
            <a:ext cx="214314" cy="158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51"/>
          <p:cNvGrpSpPr/>
          <p:nvPr/>
        </p:nvGrpSpPr>
        <p:grpSpPr>
          <a:xfrm>
            <a:off x="2571736" y="3643314"/>
            <a:ext cx="285752" cy="285752"/>
            <a:chOff x="7786710" y="1857364"/>
            <a:chExt cx="285752" cy="285752"/>
          </a:xfrm>
        </p:grpSpPr>
        <p:cxnSp>
          <p:nvCxnSpPr>
            <p:cNvPr id="47" name="Connecteur droit 46"/>
            <p:cNvCxnSpPr/>
            <p:nvPr/>
          </p:nvCxnSpPr>
          <p:spPr>
            <a:xfrm>
              <a:off x="7786710" y="2000240"/>
              <a:ext cx="285752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/>
          </p:nvCxnSpPr>
          <p:spPr>
            <a:xfrm rot="5400000">
              <a:off x="7787504" y="1999446"/>
              <a:ext cx="285752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/>
          <p:cNvSpPr txBox="1"/>
          <p:nvPr/>
        </p:nvSpPr>
        <p:spPr>
          <a:xfrm>
            <a:off x="571472" y="5572140"/>
            <a:ext cx="4685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You </a:t>
            </a:r>
            <a:r>
              <a:rPr lang="fr-FR" dirty="0" err="1" smtClean="0"/>
              <a:t>Might</a:t>
            </a:r>
            <a:r>
              <a:rPr lang="fr-FR" dirty="0" smtClean="0"/>
              <a:t> </a:t>
            </a:r>
            <a:r>
              <a:rPr lang="fr-FR" dirty="0" err="1" smtClean="0"/>
              <a:t>watch</a:t>
            </a:r>
            <a:endParaRPr lang="fr-FR" dirty="0" smtClean="0"/>
          </a:p>
          <a:p>
            <a:r>
              <a:rPr lang="fr-FR" dirty="0" smtClean="0"/>
              <a:t>https://www.youtube.com/watch?v=Zilvl9tS0Og</a:t>
            </a:r>
            <a:endParaRPr lang="fr-FR" dirty="0"/>
          </a:p>
        </p:txBody>
      </p:sp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15272" y="1428736"/>
            <a:ext cx="1214431" cy="2531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ZoneTexte 21"/>
          <p:cNvSpPr txBox="1"/>
          <p:nvPr/>
        </p:nvSpPr>
        <p:spPr>
          <a:xfrm>
            <a:off x="2214546" y="1428736"/>
            <a:ext cx="5143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1600" dirty="0" smtClean="0"/>
              <a:t> </a:t>
            </a:r>
            <a:r>
              <a:rPr lang="fr-FR" sz="1600" dirty="0" err="1" smtClean="0"/>
              <a:t>Creation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negative</a:t>
            </a:r>
            <a:r>
              <a:rPr lang="fr-FR" sz="1600" dirty="0" smtClean="0"/>
              <a:t> charge </a:t>
            </a:r>
            <a:r>
              <a:rPr lang="fr-FR" sz="1600" dirty="0" err="1" smtClean="0"/>
              <a:t>induces</a:t>
            </a:r>
            <a:r>
              <a:rPr lang="fr-FR" sz="1600" dirty="0" smtClean="0"/>
              <a:t>  apparition of a a positive charge on the </a:t>
            </a:r>
            <a:r>
              <a:rPr lang="fr-FR" sz="1600" dirty="0" err="1" smtClean="0"/>
              <a:t>other</a:t>
            </a:r>
            <a:r>
              <a:rPr lang="fr-FR" sz="1600" dirty="0" smtClean="0"/>
              <a:t> </a:t>
            </a:r>
            <a:r>
              <a:rPr lang="fr-FR" sz="1600" dirty="0" err="1" smtClean="0"/>
              <a:t>side</a:t>
            </a:r>
            <a:r>
              <a:rPr lang="fr-FR" sz="1600" dirty="0" smtClean="0"/>
              <a:t> of the </a:t>
            </a:r>
            <a:r>
              <a:rPr lang="fr-FR" sz="1600" dirty="0" err="1" smtClean="0"/>
              <a:t>brush</a:t>
            </a:r>
            <a:endParaRPr lang="fr-FR" sz="1600" dirty="0"/>
          </a:p>
        </p:txBody>
      </p:sp>
      <p:grpSp>
        <p:nvGrpSpPr>
          <p:cNvPr id="3" name="Groupe 22"/>
          <p:cNvGrpSpPr/>
          <p:nvPr/>
        </p:nvGrpSpPr>
        <p:grpSpPr>
          <a:xfrm>
            <a:off x="7358082" y="2857496"/>
            <a:ext cx="285752" cy="285752"/>
            <a:chOff x="7786710" y="1857364"/>
            <a:chExt cx="285752" cy="285752"/>
          </a:xfrm>
        </p:grpSpPr>
        <p:cxnSp>
          <p:nvCxnSpPr>
            <p:cNvPr id="29" name="Connecteur droit 28"/>
            <p:cNvCxnSpPr/>
            <p:nvPr/>
          </p:nvCxnSpPr>
          <p:spPr>
            <a:xfrm>
              <a:off x="7786710" y="2000240"/>
              <a:ext cx="285752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 rot="5400000">
              <a:off x="7787504" y="1999446"/>
              <a:ext cx="285752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Connecteur droit 32"/>
          <p:cNvCxnSpPr/>
          <p:nvPr/>
        </p:nvCxnSpPr>
        <p:spPr>
          <a:xfrm>
            <a:off x="7429520" y="1857364"/>
            <a:ext cx="214314" cy="158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658" name="Picture 10" descr="Image associÃ©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24704" y="5000636"/>
            <a:ext cx="1752590" cy="1314443"/>
          </a:xfrm>
          <a:prstGeom prst="rect">
            <a:avLst/>
          </a:prstGeom>
          <a:noFill/>
        </p:spPr>
      </p:pic>
      <p:sp>
        <p:nvSpPr>
          <p:cNvPr id="34" name="ZoneTexte 33"/>
          <p:cNvSpPr txBox="1"/>
          <p:nvPr/>
        </p:nvSpPr>
        <p:spPr>
          <a:xfrm>
            <a:off x="6357918" y="4214818"/>
            <a:ext cx="2786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/>
              <a:t>When</a:t>
            </a:r>
            <a:r>
              <a:rPr lang="fr-FR" sz="1600" dirty="0" smtClean="0"/>
              <a:t>  </a:t>
            </a:r>
            <a:r>
              <a:rPr lang="fr-FR" sz="1600" dirty="0" err="1" smtClean="0"/>
              <a:t>electric</a:t>
            </a:r>
            <a:r>
              <a:rPr lang="fr-FR" sz="1600" dirty="0" smtClean="0"/>
              <a:t> charges </a:t>
            </a:r>
            <a:r>
              <a:rPr lang="fr-FR" sz="1600" dirty="0" err="1" smtClean="0"/>
              <a:t>become</a:t>
            </a:r>
            <a:r>
              <a:rPr lang="fr-FR" sz="1600" dirty="0" smtClean="0"/>
              <a:t> to </a:t>
            </a:r>
            <a:r>
              <a:rPr lang="fr-FR" sz="1600" dirty="0" err="1" smtClean="0"/>
              <a:t>high</a:t>
            </a:r>
            <a:r>
              <a:rPr lang="fr-FR" sz="1600" dirty="0" smtClean="0"/>
              <a:t>:  </a:t>
            </a:r>
            <a:r>
              <a:rPr lang="fr-FR" sz="1600" dirty="0" err="1" smtClean="0"/>
              <a:t>lightning</a:t>
            </a:r>
            <a:r>
              <a:rPr lang="fr-FR" sz="1600" dirty="0" smtClean="0"/>
              <a:t> </a:t>
            </a:r>
            <a:endParaRPr lang="fr-FR" sz="1600" dirty="0"/>
          </a:p>
        </p:txBody>
      </p:sp>
      <p:sp>
        <p:nvSpPr>
          <p:cNvPr id="35" name="Rectangle 34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37" name="Rectangle 36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I.1)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Electrostatic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9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0" y="0"/>
            <a:ext cx="600076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41" name="Rectangle 40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II.2)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2D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structure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428736"/>
            <a:ext cx="8623300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0" y="0"/>
            <a:ext cx="600076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41" name="Rectangle 40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II.2)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2D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structure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4" name="Bouée 43"/>
          <p:cNvSpPr/>
          <p:nvPr/>
        </p:nvSpPr>
        <p:spPr>
          <a:xfrm>
            <a:off x="2357422" y="1214422"/>
            <a:ext cx="1000132" cy="1000132"/>
          </a:xfrm>
          <a:prstGeom prst="donut">
            <a:avLst>
              <a:gd name="adj" fmla="val 1004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5" name="Bouée 44"/>
          <p:cNvSpPr/>
          <p:nvPr/>
        </p:nvSpPr>
        <p:spPr>
          <a:xfrm>
            <a:off x="2357422" y="2714620"/>
            <a:ext cx="1000132" cy="1000132"/>
          </a:xfrm>
          <a:prstGeom prst="donut">
            <a:avLst>
              <a:gd name="adj" fmla="val 50000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285984" y="4500570"/>
            <a:ext cx="1143008" cy="10001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>
          <a:xfrm>
            <a:off x="2786050" y="3071810"/>
            <a:ext cx="244930" cy="1928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>
            <a:off x="285720" y="1357298"/>
            <a:ext cx="91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Crown </a:t>
            </a:r>
            <a:endParaRPr lang="fr-FR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428596" y="2928934"/>
            <a:ext cx="934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Disc</a:t>
            </a:r>
          </a:p>
          <a:p>
            <a:r>
              <a:rPr lang="fr-FR" dirty="0" smtClean="0"/>
              <a:t>R</a:t>
            </a:r>
            <a:r>
              <a:rPr lang="fr-FR" baseline="-25000" dirty="0" smtClean="0"/>
              <a:t>1</a:t>
            </a:r>
            <a:r>
              <a:rPr lang="fr-FR" dirty="0" smtClean="0"/>
              <a:t> → 0 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285720" y="4500570"/>
            <a:ext cx="1571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Infinite</a:t>
            </a:r>
            <a:r>
              <a:rPr lang="fr-FR" b="1" dirty="0" smtClean="0"/>
              <a:t> Plan</a:t>
            </a:r>
          </a:p>
          <a:p>
            <a:r>
              <a:rPr lang="fr-FR" dirty="0" smtClean="0"/>
              <a:t>R</a:t>
            </a:r>
            <a:r>
              <a:rPr lang="fr-FR" baseline="-25000" dirty="0" smtClean="0"/>
              <a:t>1</a:t>
            </a:r>
            <a:r>
              <a:rPr lang="fr-FR" dirty="0" smtClean="0"/>
              <a:t> → 0 </a:t>
            </a:r>
          </a:p>
          <a:p>
            <a:r>
              <a:rPr lang="fr-FR" dirty="0" smtClean="0"/>
              <a:t>R</a:t>
            </a:r>
            <a:r>
              <a:rPr lang="fr-FR" baseline="-25000" dirty="0" smtClean="0"/>
              <a:t>2</a:t>
            </a:r>
            <a:r>
              <a:rPr lang="fr-FR" dirty="0" smtClean="0"/>
              <a:t> → ∞ </a:t>
            </a:r>
          </a:p>
        </p:txBody>
      </p:sp>
      <p:cxnSp>
        <p:nvCxnSpPr>
          <p:cNvPr id="52" name="Connecteur droit 51"/>
          <p:cNvCxnSpPr/>
          <p:nvPr/>
        </p:nvCxnSpPr>
        <p:spPr>
          <a:xfrm rot="16200000" flipH="1">
            <a:off x="2801928" y="1770051"/>
            <a:ext cx="404813" cy="293689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V="1">
            <a:off x="2857488" y="1571612"/>
            <a:ext cx="373065" cy="142876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428736"/>
            <a:ext cx="3786214" cy="816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1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000372"/>
            <a:ext cx="2857520" cy="725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" name="ZoneTexte 60"/>
          <p:cNvSpPr txBox="1"/>
          <p:nvPr/>
        </p:nvSpPr>
        <p:spPr>
          <a:xfrm>
            <a:off x="285720" y="178592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</a:t>
            </a:r>
            <a:r>
              <a:rPr lang="fr-FR" baseline="-25000" dirty="0" smtClean="0"/>
              <a:t>1</a:t>
            </a:r>
            <a:r>
              <a:rPr lang="fr-FR" dirty="0" smtClean="0"/>
              <a:t>, </a:t>
            </a:r>
            <a:r>
              <a:rPr lang="fr-FR" dirty="0" err="1" smtClean="0"/>
              <a:t>internal</a:t>
            </a:r>
            <a:r>
              <a:rPr lang="fr-FR" dirty="0" smtClean="0"/>
              <a:t> radius</a:t>
            </a:r>
          </a:p>
          <a:p>
            <a:r>
              <a:rPr lang="fr-FR" dirty="0" smtClean="0"/>
              <a:t>R</a:t>
            </a:r>
            <a:r>
              <a:rPr lang="fr-FR" baseline="-25000" dirty="0" smtClean="0"/>
              <a:t>2 </a:t>
            </a:r>
            <a:r>
              <a:rPr lang="fr-FR" dirty="0" err="1" smtClean="0"/>
              <a:t>external</a:t>
            </a:r>
            <a:r>
              <a:rPr lang="fr-FR" dirty="0" smtClean="0"/>
              <a:t> radius</a:t>
            </a:r>
            <a:endParaRPr lang="fr-FR" baseline="-25000" dirty="0"/>
          </a:p>
        </p:txBody>
      </p:sp>
      <p:sp>
        <p:nvSpPr>
          <p:cNvPr id="62" name="ZoneTexte 61"/>
          <p:cNvSpPr txBox="1"/>
          <p:nvPr/>
        </p:nvSpPr>
        <p:spPr>
          <a:xfrm>
            <a:off x="285720" y="500042"/>
            <a:ext cx="3241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Steps</a:t>
            </a:r>
            <a:r>
              <a:rPr lang="fr-FR" sz="2800" dirty="0" smtClean="0"/>
              <a:t> of </a:t>
            </a:r>
            <a:r>
              <a:rPr lang="fr-FR" sz="2800" dirty="0" err="1" smtClean="0"/>
              <a:t>calculations</a:t>
            </a:r>
            <a:r>
              <a:rPr lang="fr-FR" sz="2800" dirty="0" smtClean="0"/>
              <a:t> </a:t>
            </a:r>
            <a:endParaRPr lang="fr-FR" sz="2800" dirty="0"/>
          </a:p>
        </p:txBody>
      </p:sp>
      <p:sp>
        <p:nvSpPr>
          <p:cNvPr id="63" name="ZoneTexte 62"/>
          <p:cNvSpPr txBox="1"/>
          <p:nvPr/>
        </p:nvSpPr>
        <p:spPr>
          <a:xfrm>
            <a:off x="2285984" y="4500570"/>
            <a:ext cx="500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∞</a:t>
            </a:r>
          </a:p>
          <a:p>
            <a:r>
              <a:rPr lang="fr-FR" dirty="0" smtClean="0"/>
              <a:t>↑</a:t>
            </a:r>
            <a:endParaRPr lang="fr-FR" dirty="0"/>
          </a:p>
        </p:txBody>
      </p:sp>
      <p:sp>
        <p:nvSpPr>
          <p:cNvPr id="64" name="ZoneTexte 63"/>
          <p:cNvSpPr txBox="1"/>
          <p:nvPr/>
        </p:nvSpPr>
        <p:spPr>
          <a:xfrm>
            <a:off x="2714612" y="5143512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→∞</a:t>
            </a:r>
            <a:endParaRPr lang="fr-FR" dirty="0"/>
          </a:p>
        </p:txBody>
      </p:sp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4714884"/>
            <a:ext cx="1500198" cy="752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0" y="0"/>
            <a:ext cx="600076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41" name="Rectangle 40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II.2)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2D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structure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285720" y="500042"/>
            <a:ext cx="1489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Interests</a:t>
            </a:r>
            <a:r>
              <a:rPr lang="fr-FR" sz="2800" dirty="0" smtClean="0"/>
              <a:t> </a:t>
            </a:r>
            <a:endParaRPr lang="fr-FR" sz="2800" dirty="0"/>
          </a:p>
        </p:txBody>
      </p:sp>
      <p:pic>
        <p:nvPicPr>
          <p:cNvPr id="2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928802"/>
            <a:ext cx="1785950" cy="104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Rectangle 24"/>
          <p:cNvSpPr/>
          <p:nvPr/>
        </p:nvSpPr>
        <p:spPr>
          <a:xfrm>
            <a:off x="2571736" y="1928802"/>
            <a:ext cx="571504" cy="50006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2357422" y="300037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 plans….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357158" y="1285860"/>
            <a:ext cx="337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Example</a:t>
            </a:r>
            <a:r>
              <a:rPr lang="fr-FR" b="1" dirty="0" smtClean="0"/>
              <a:t> 1: The plane </a:t>
            </a:r>
            <a:r>
              <a:rPr lang="fr-FR" b="1" dirty="0" err="1" smtClean="0"/>
              <a:t>capacitor</a:t>
            </a:r>
            <a:r>
              <a:rPr lang="fr-FR" b="1" dirty="0" smtClean="0"/>
              <a:t> </a:t>
            </a:r>
            <a:endParaRPr lang="fr-FR" b="1" dirty="0"/>
          </a:p>
        </p:txBody>
      </p:sp>
      <p:sp>
        <p:nvSpPr>
          <p:cNvPr id="28" name="Rectangle 27"/>
          <p:cNvSpPr/>
          <p:nvPr/>
        </p:nvSpPr>
        <p:spPr>
          <a:xfrm>
            <a:off x="2714612" y="2214554"/>
            <a:ext cx="571504" cy="50006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" descr="RÃ©sultat de recherche d'images pour &quot;electric field lines of capacitor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496" y="1571612"/>
            <a:ext cx="821537" cy="1643074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428596" y="3643314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Example</a:t>
            </a:r>
            <a:r>
              <a:rPr lang="fr-FR" b="1" dirty="0" smtClean="0"/>
              <a:t> 2: </a:t>
            </a:r>
            <a:r>
              <a:rPr lang="fr-FR" b="1" dirty="0" err="1" smtClean="0"/>
              <a:t>Biological</a:t>
            </a:r>
            <a:r>
              <a:rPr lang="fr-FR" b="1" dirty="0" smtClean="0"/>
              <a:t> membrane </a:t>
            </a:r>
            <a:endParaRPr lang="fr-FR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4071942"/>
            <a:ext cx="4582812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ZoneTexte 32"/>
          <p:cNvSpPr txBox="1"/>
          <p:nvPr/>
        </p:nvSpPr>
        <p:spPr>
          <a:xfrm>
            <a:off x="4786314" y="3857628"/>
            <a:ext cx="4643470" cy="198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Membrane </a:t>
            </a:r>
            <a:r>
              <a:rPr lang="fr-FR" sz="1600" dirty="0" err="1" smtClean="0"/>
              <a:t>is</a:t>
            </a:r>
            <a:r>
              <a:rPr lang="fr-FR" sz="1600" dirty="0" smtClean="0"/>
              <a:t> made of </a:t>
            </a:r>
            <a:r>
              <a:rPr lang="fr-FR" sz="1600" dirty="0" err="1" smtClean="0"/>
              <a:t>phospholipids</a:t>
            </a:r>
            <a:r>
              <a:rPr lang="fr-FR" sz="1600" dirty="0" smtClean="0"/>
              <a:t> </a:t>
            </a:r>
            <a:r>
              <a:rPr lang="fr-FR" sz="1600" dirty="0" err="1" smtClean="0"/>
              <a:t>that</a:t>
            </a:r>
            <a:r>
              <a:rPr lang="fr-FR" sz="1600" dirty="0" smtClean="0"/>
              <a:t> </a:t>
            </a:r>
            <a:r>
              <a:rPr lang="fr-FR" sz="1600" dirty="0" err="1" smtClean="0"/>
              <a:t>can</a:t>
            </a:r>
            <a:r>
              <a:rPr lang="fr-FR" sz="1600" dirty="0" smtClean="0"/>
              <a:t> </a:t>
            </a:r>
            <a:r>
              <a:rPr lang="fr-FR" sz="1600" dirty="0" err="1" smtClean="0"/>
              <a:t>be</a:t>
            </a:r>
            <a:r>
              <a:rPr lang="fr-FR" sz="1600" dirty="0" smtClean="0"/>
              <a:t> </a:t>
            </a:r>
            <a:r>
              <a:rPr lang="fr-FR" sz="1600" dirty="0" err="1" smtClean="0"/>
              <a:t>neutral</a:t>
            </a:r>
            <a:r>
              <a:rPr lang="fr-FR" sz="1600" dirty="0" smtClean="0"/>
              <a:t> or </a:t>
            </a:r>
            <a:r>
              <a:rPr lang="fr-FR" sz="1600" dirty="0" err="1" smtClean="0"/>
              <a:t>charged</a:t>
            </a:r>
            <a:r>
              <a:rPr lang="fr-FR" sz="1600" dirty="0" smtClean="0"/>
              <a:t> </a:t>
            </a:r>
            <a:r>
              <a:rPr lang="fr-FR" sz="1600" dirty="0" err="1" smtClean="0"/>
              <a:t>negatively</a:t>
            </a:r>
            <a:r>
              <a:rPr lang="fr-FR" sz="1600" dirty="0" smtClean="0"/>
              <a:t>. </a:t>
            </a:r>
            <a:r>
              <a:rPr lang="fr-FR" sz="1600" dirty="0" err="1" smtClean="0"/>
              <a:t>Assuming</a:t>
            </a:r>
            <a:r>
              <a:rPr lang="fr-FR" sz="1600" dirty="0" smtClean="0"/>
              <a:t> 1 over 10 </a:t>
            </a:r>
            <a:r>
              <a:rPr lang="fr-FR" sz="1600" dirty="0" err="1" smtClean="0"/>
              <a:t>molecules</a:t>
            </a:r>
            <a:r>
              <a:rPr lang="fr-FR" sz="1600" dirty="0" smtClean="0"/>
              <a:t> </a:t>
            </a:r>
            <a:r>
              <a:rPr lang="fr-FR" sz="1600" dirty="0" err="1" smtClean="0"/>
              <a:t>is</a:t>
            </a:r>
            <a:r>
              <a:rPr lang="fr-FR" sz="1600" dirty="0" smtClean="0"/>
              <a:t> </a:t>
            </a:r>
            <a:r>
              <a:rPr lang="fr-FR" sz="1600" dirty="0" err="1" smtClean="0"/>
              <a:t>charged</a:t>
            </a:r>
            <a:r>
              <a:rPr lang="fr-FR" sz="1600" dirty="0" smtClean="0"/>
              <a:t> and </a:t>
            </a:r>
            <a:r>
              <a:rPr lang="fr-FR" sz="1600" dirty="0" err="1" smtClean="0"/>
              <a:t>its</a:t>
            </a:r>
            <a:r>
              <a:rPr lang="fr-FR" sz="1600" dirty="0" smtClean="0"/>
              <a:t> surface </a:t>
            </a:r>
            <a:r>
              <a:rPr lang="fr-FR" sz="1600" dirty="0" err="1" smtClean="0"/>
              <a:t>is</a:t>
            </a:r>
            <a:endParaRPr lang="fr-FR" sz="1600" dirty="0" smtClean="0"/>
          </a:p>
          <a:p>
            <a:r>
              <a:rPr lang="fr-FR" sz="1600" dirty="0" smtClean="0"/>
              <a:t>S=60 Angström </a:t>
            </a:r>
            <a:r>
              <a:rPr lang="fr-FR" sz="1600" dirty="0" err="1" smtClean="0"/>
              <a:t>squared</a:t>
            </a:r>
            <a:r>
              <a:rPr lang="fr-FR" sz="1600" dirty="0" smtClean="0"/>
              <a:t> (10</a:t>
            </a:r>
            <a:r>
              <a:rPr lang="fr-FR" sz="1600" baseline="30000" dirty="0" smtClean="0"/>
              <a:t>-10 </a:t>
            </a:r>
            <a:r>
              <a:rPr lang="fr-FR" sz="1600" dirty="0" smtClean="0"/>
              <a:t>m)</a:t>
            </a:r>
            <a:r>
              <a:rPr lang="fr-FR" sz="1600" baseline="30000" dirty="0" smtClean="0"/>
              <a:t>2 </a:t>
            </a:r>
            <a:r>
              <a:rPr lang="fr-FR" sz="1600" dirty="0" smtClean="0"/>
              <a:t> </a:t>
            </a:r>
            <a:r>
              <a:rPr lang="fr-FR" sz="1600" dirty="0" err="1" smtClean="0"/>
              <a:t>we</a:t>
            </a:r>
            <a:r>
              <a:rPr lang="fr-FR" sz="1600" dirty="0" smtClean="0"/>
              <a:t> </a:t>
            </a:r>
            <a:r>
              <a:rPr lang="fr-FR" sz="1600" dirty="0" err="1" smtClean="0"/>
              <a:t>can</a:t>
            </a:r>
            <a:r>
              <a:rPr lang="fr-FR" sz="1600" dirty="0" smtClean="0"/>
              <a:t> </a:t>
            </a:r>
            <a:r>
              <a:rPr lang="fr-FR" sz="1600" dirty="0" err="1" smtClean="0"/>
              <a:t>estimate</a:t>
            </a:r>
            <a:r>
              <a:rPr lang="fr-FR" sz="1600" dirty="0" smtClean="0"/>
              <a:t> the </a:t>
            </a:r>
            <a:r>
              <a:rPr lang="fr-FR" sz="1600" dirty="0" err="1" smtClean="0"/>
              <a:t>electric</a:t>
            </a:r>
            <a:r>
              <a:rPr lang="fr-FR" sz="1600" dirty="0" smtClean="0"/>
              <a:t> surface </a:t>
            </a:r>
            <a:r>
              <a:rPr lang="fr-FR" sz="1600" dirty="0" err="1" smtClean="0"/>
              <a:t>density</a:t>
            </a:r>
            <a:r>
              <a:rPr lang="fr-FR" sz="1600" dirty="0" smtClean="0"/>
              <a:t> (2 membranes)</a:t>
            </a:r>
          </a:p>
          <a:p>
            <a:endParaRPr lang="fr-FR" sz="1600" baseline="30000" dirty="0" smtClean="0"/>
          </a:p>
          <a:p>
            <a:r>
              <a:rPr lang="fr-FR" sz="1600" baseline="30000" dirty="0" smtClean="0"/>
              <a:t> </a:t>
            </a:r>
            <a:r>
              <a:rPr lang="fr-FR" sz="1600" dirty="0" smtClean="0"/>
              <a:t> </a:t>
            </a:r>
            <a:r>
              <a:rPr lang="el-GR" sz="1600" dirty="0" smtClean="0"/>
              <a:t>σ</a:t>
            </a:r>
            <a:r>
              <a:rPr lang="fr-FR" sz="1600" dirty="0" smtClean="0"/>
              <a:t>=Q/S = -2e/(10 S)  = -2*1.6 10</a:t>
            </a:r>
            <a:r>
              <a:rPr lang="fr-FR" sz="1600" baseline="30000" dirty="0" smtClean="0"/>
              <a:t>-19</a:t>
            </a:r>
            <a:r>
              <a:rPr lang="fr-FR" sz="1600" dirty="0" smtClean="0"/>
              <a:t> /10 / 60 10</a:t>
            </a:r>
            <a:r>
              <a:rPr lang="fr-FR" sz="1600" baseline="30000" dirty="0" smtClean="0"/>
              <a:t>-20</a:t>
            </a:r>
          </a:p>
          <a:p>
            <a:r>
              <a:rPr lang="fr-FR" sz="1600" baseline="30000" dirty="0" smtClean="0"/>
              <a:t>   </a:t>
            </a:r>
            <a:r>
              <a:rPr lang="fr-FR" sz="1600" dirty="0" smtClean="0"/>
              <a:t> =-32/600≈ -0.053 C/m</a:t>
            </a:r>
            <a:r>
              <a:rPr lang="fr-FR" sz="1600" baseline="30000" dirty="0" smtClean="0"/>
              <a:t>2</a:t>
            </a:r>
            <a:r>
              <a:rPr lang="fr-FR" sz="1600" dirty="0" smtClean="0"/>
              <a:t>  </a:t>
            </a:r>
            <a:endParaRPr lang="fr-FR" sz="1600" baseline="30000" dirty="0"/>
          </a:p>
        </p:txBody>
      </p:sp>
      <p:sp>
        <p:nvSpPr>
          <p:cNvPr id="34" name="ZoneTexte 33"/>
          <p:cNvSpPr txBox="1"/>
          <p:nvPr/>
        </p:nvSpPr>
        <p:spPr>
          <a:xfrm>
            <a:off x="5500694" y="2071678"/>
            <a:ext cx="2515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Will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seen</a:t>
            </a:r>
            <a:r>
              <a:rPr lang="fr-FR" dirty="0" smtClean="0"/>
              <a:t> in </a:t>
            </a:r>
            <a:r>
              <a:rPr lang="fr-FR" dirty="0" err="1" smtClean="0"/>
              <a:t>details</a:t>
            </a:r>
            <a:r>
              <a:rPr lang="fr-FR" dirty="0" smtClean="0"/>
              <a:t>….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928802"/>
            <a:ext cx="2687953" cy="3740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9454" y="3143248"/>
            <a:ext cx="1643074" cy="7980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grpSp>
        <p:nvGrpSpPr>
          <p:cNvPr id="2" name="Groupe 18"/>
          <p:cNvGrpSpPr/>
          <p:nvPr/>
        </p:nvGrpSpPr>
        <p:grpSpPr>
          <a:xfrm>
            <a:off x="4214810" y="2143116"/>
            <a:ext cx="2428892" cy="2857520"/>
            <a:chOff x="4714876" y="1785926"/>
            <a:chExt cx="3357586" cy="3714776"/>
          </a:xfrm>
        </p:grpSpPr>
        <p:sp>
          <p:nvSpPr>
            <p:cNvPr id="23" name="Cube 22"/>
            <p:cNvSpPr/>
            <p:nvPr/>
          </p:nvSpPr>
          <p:spPr>
            <a:xfrm>
              <a:off x="5715008" y="1785926"/>
              <a:ext cx="1285884" cy="3714776"/>
            </a:xfrm>
            <a:prstGeom prst="cube">
              <a:avLst>
                <a:gd name="adj" fmla="val 948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</a:rPr>
                <a:t>+++++++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Connecteur droit avec flèche 23"/>
            <p:cNvCxnSpPr/>
            <p:nvPr/>
          </p:nvCxnSpPr>
          <p:spPr>
            <a:xfrm>
              <a:off x="7286644" y="2428868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7358082" y="3071810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>
              <a:off x="7358082" y="3643314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>
              <a:off x="7286644" y="428625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7286644" y="4929198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>
              <a:off x="4796768" y="2363780"/>
              <a:ext cx="71438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>
            <a:xfrm>
              <a:off x="4714876" y="3024185"/>
              <a:ext cx="71438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>
              <a:off x="4786314" y="3643314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>
              <a:off x="4714876" y="428625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>
              <a:off x="4786314" y="500063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ZoneTexte 33"/>
          <p:cNvSpPr txBox="1"/>
          <p:nvPr/>
        </p:nvSpPr>
        <p:spPr>
          <a:xfrm>
            <a:off x="5143504" y="4857760"/>
            <a:ext cx="314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Electric </a:t>
            </a:r>
            <a:r>
              <a:rPr lang="fr-FR" b="1" dirty="0" err="1" smtClean="0"/>
              <a:t>field</a:t>
            </a:r>
            <a:r>
              <a:rPr lang="fr-FR" b="1" dirty="0" smtClean="0"/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</a:t>
            </a:r>
            <a:r>
              <a:rPr lang="fr-FR" b="1" dirty="0" smtClean="0">
                <a:solidFill>
                  <a:srgbClr val="FF0000"/>
                </a:solidFill>
              </a:rPr>
              <a:t>constant</a:t>
            </a:r>
            <a:r>
              <a:rPr lang="fr-FR" b="1" dirty="0" smtClean="0"/>
              <a:t> and </a:t>
            </a:r>
          </a:p>
          <a:p>
            <a:r>
              <a:rPr lang="fr-FR" b="1" dirty="0" err="1" smtClean="0"/>
              <a:t>perpendicular</a:t>
            </a:r>
            <a:r>
              <a:rPr lang="fr-FR" b="1" dirty="0" smtClean="0"/>
              <a:t> to the plane</a:t>
            </a:r>
            <a:endParaRPr lang="fr-FR" b="1" dirty="0"/>
          </a:p>
        </p:txBody>
      </p:sp>
      <p:sp>
        <p:nvSpPr>
          <p:cNvPr id="35" name="Rectangle à coins arrondis 34"/>
          <p:cNvSpPr/>
          <p:nvPr/>
        </p:nvSpPr>
        <p:spPr>
          <a:xfrm>
            <a:off x="3714744" y="1357298"/>
            <a:ext cx="5072098" cy="46434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0" y="0"/>
            <a:ext cx="600076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41" name="Rectangle 40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II.2)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2D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structure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357158" y="642918"/>
            <a:ext cx="4580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Results</a:t>
            </a:r>
            <a:r>
              <a:rPr lang="fr-FR" sz="2400" dirty="0" smtClean="0"/>
              <a:t> in the case of  </a:t>
            </a:r>
            <a:r>
              <a:rPr lang="fr-FR" sz="2400" dirty="0" err="1" smtClean="0"/>
              <a:t>infinite</a:t>
            </a:r>
            <a:r>
              <a:rPr lang="fr-FR" sz="2400" dirty="0" smtClean="0"/>
              <a:t> plane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32"/>
          <p:cNvGrpSpPr/>
          <p:nvPr/>
        </p:nvGrpSpPr>
        <p:grpSpPr>
          <a:xfrm>
            <a:off x="214282" y="2928934"/>
            <a:ext cx="2571768" cy="2857520"/>
            <a:chOff x="4714876" y="1785926"/>
            <a:chExt cx="3357586" cy="3714776"/>
          </a:xfrm>
        </p:grpSpPr>
        <p:sp>
          <p:nvSpPr>
            <p:cNvPr id="46" name="Cube 45"/>
            <p:cNvSpPr/>
            <p:nvPr/>
          </p:nvSpPr>
          <p:spPr>
            <a:xfrm>
              <a:off x="5715009" y="1785926"/>
              <a:ext cx="1285883" cy="3714776"/>
            </a:xfrm>
            <a:prstGeom prst="cube">
              <a:avLst>
                <a:gd name="adj" fmla="val 948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</a:rPr>
                <a:t>+++++++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Connecteur droit avec flèche 46"/>
            <p:cNvCxnSpPr/>
            <p:nvPr/>
          </p:nvCxnSpPr>
          <p:spPr>
            <a:xfrm>
              <a:off x="7286644" y="2428868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/>
            <p:nvPr/>
          </p:nvCxnSpPr>
          <p:spPr>
            <a:xfrm>
              <a:off x="7358082" y="3071810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/>
            <p:cNvCxnSpPr/>
            <p:nvPr/>
          </p:nvCxnSpPr>
          <p:spPr>
            <a:xfrm>
              <a:off x="7358082" y="3643314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/>
            <p:nvPr/>
          </p:nvCxnSpPr>
          <p:spPr>
            <a:xfrm>
              <a:off x="7286644" y="428625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/>
            <p:nvPr/>
          </p:nvCxnSpPr>
          <p:spPr>
            <a:xfrm>
              <a:off x="7286644" y="4929198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5143504" y="2357430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/>
            <p:cNvCxnSpPr/>
            <p:nvPr/>
          </p:nvCxnSpPr>
          <p:spPr>
            <a:xfrm>
              <a:off x="4960553" y="2776533"/>
              <a:ext cx="71438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/>
            <p:cNvCxnSpPr/>
            <p:nvPr/>
          </p:nvCxnSpPr>
          <p:spPr>
            <a:xfrm>
              <a:off x="4786314" y="3643314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/>
            <p:cNvCxnSpPr/>
            <p:nvPr/>
          </p:nvCxnSpPr>
          <p:spPr>
            <a:xfrm>
              <a:off x="4714876" y="428625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/>
            <p:cNvCxnSpPr/>
            <p:nvPr/>
          </p:nvCxnSpPr>
          <p:spPr>
            <a:xfrm>
              <a:off x="4786314" y="500063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59"/>
          <p:cNvGrpSpPr/>
          <p:nvPr/>
        </p:nvGrpSpPr>
        <p:grpSpPr>
          <a:xfrm>
            <a:off x="3071802" y="3071810"/>
            <a:ext cx="2357454" cy="1428760"/>
            <a:chOff x="6572264" y="1357298"/>
            <a:chExt cx="2357454" cy="1428760"/>
          </a:xfrm>
        </p:grpSpPr>
        <p:cxnSp>
          <p:nvCxnSpPr>
            <p:cNvPr id="69" name="Connecteur droit avec flèche 68"/>
            <p:cNvCxnSpPr/>
            <p:nvPr/>
          </p:nvCxnSpPr>
          <p:spPr>
            <a:xfrm>
              <a:off x="8215338" y="1857364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ylindre 69"/>
            <p:cNvSpPr/>
            <p:nvPr/>
          </p:nvSpPr>
          <p:spPr>
            <a:xfrm>
              <a:off x="7715272" y="1357298"/>
              <a:ext cx="142876" cy="1428760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  <a:alpha val="4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Ellipse 70"/>
            <p:cNvSpPr/>
            <p:nvPr/>
          </p:nvSpPr>
          <p:spPr>
            <a:xfrm>
              <a:off x="7286644" y="1571612"/>
              <a:ext cx="1000132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6572264" y="1785926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rot="10800000" flipV="1">
              <a:off x="6858016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/>
            <p:nvPr/>
          </p:nvCxnSpPr>
          <p:spPr>
            <a:xfrm>
              <a:off x="8001024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/>
            <p:nvPr/>
          </p:nvCxnSpPr>
          <p:spPr>
            <a:xfrm rot="10800000">
              <a:off x="6929454" y="1357298"/>
              <a:ext cx="571504" cy="2143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71" idx="7"/>
            </p:cNvCxnSpPr>
            <p:nvPr/>
          </p:nvCxnSpPr>
          <p:spPr>
            <a:xfrm rot="5400000" flipH="1" flipV="1">
              <a:off x="8325034" y="1244013"/>
              <a:ext cx="205647" cy="5750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59"/>
          <p:cNvGrpSpPr/>
          <p:nvPr/>
        </p:nvGrpSpPr>
        <p:grpSpPr>
          <a:xfrm>
            <a:off x="2857488" y="4071942"/>
            <a:ext cx="2357454" cy="1428760"/>
            <a:chOff x="6572264" y="1357298"/>
            <a:chExt cx="2357454" cy="1428760"/>
          </a:xfrm>
        </p:grpSpPr>
        <p:cxnSp>
          <p:nvCxnSpPr>
            <p:cNvPr id="96" name="Connecteur droit avec flèche 95"/>
            <p:cNvCxnSpPr/>
            <p:nvPr/>
          </p:nvCxnSpPr>
          <p:spPr>
            <a:xfrm>
              <a:off x="8215338" y="1857364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ylindre 96"/>
            <p:cNvSpPr/>
            <p:nvPr/>
          </p:nvSpPr>
          <p:spPr>
            <a:xfrm>
              <a:off x="7715272" y="1357298"/>
              <a:ext cx="142876" cy="1428760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  <a:alpha val="4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Ellipse 97"/>
            <p:cNvSpPr/>
            <p:nvPr/>
          </p:nvSpPr>
          <p:spPr>
            <a:xfrm>
              <a:off x="7286644" y="1571612"/>
              <a:ext cx="1000132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9" name="Connecteur droit avec flèche 98"/>
            <p:cNvCxnSpPr/>
            <p:nvPr/>
          </p:nvCxnSpPr>
          <p:spPr>
            <a:xfrm>
              <a:off x="6572264" y="1785926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avec flèche 99"/>
            <p:cNvCxnSpPr/>
            <p:nvPr/>
          </p:nvCxnSpPr>
          <p:spPr>
            <a:xfrm rot="10800000" flipV="1">
              <a:off x="6858016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/>
            <p:cNvCxnSpPr/>
            <p:nvPr/>
          </p:nvCxnSpPr>
          <p:spPr>
            <a:xfrm>
              <a:off x="8001024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/>
            <p:cNvCxnSpPr/>
            <p:nvPr/>
          </p:nvCxnSpPr>
          <p:spPr>
            <a:xfrm rot="10800000">
              <a:off x="6929454" y="1357298"/>
              <a:ext cx="571504" cy="2143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avec flèche 102"/>
            <p:cNvCxnSpPr>
              <a:stCxn id="98" idx="7"/>
            </p:cNvCxnSpPr>
            <p:nvPr/>
          </p:nvCxnSpPr>
          <p:spPr>
            <a:xfrm rot="5400000" flipH="1" flipV="1">
              <a:off x="8325034" y="1244013"/>
              <a:ext cx="205647" cy="5750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Ellipse 111"/>
          <p:cNvSpPr/>
          <p:nvPr/>
        </p:nvSpPr>
        <p:spPr>
          <a:xfrm>
            <a:off x="2714612" y="2714620"/>
            <a:ext cx="3000396" cy="31432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4" name="Connecteur droit 113"/>
          <p:cNvCxnSpPr/>
          <p:nvPr/>
        </p:nvCxnSpPr>
        <p:spPr>
          <a:xfrm flipV="1">
            <a:off x="1428728" y="2786058"/>
            <a:ext cx="2357454" cy="6429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/>
          <p:cNvCxnSpPr/>
          <p:nvPr/>
        </p:nvCxnSpPr>
        <p:spPr>
          <a:xfrm>
            <a:off x="1428728" y="5357826"/>
            <a:ext cx="2571768" cy="5000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ZoneTexte 116"/>
          <p:cNvSpPr txBox="1"/>
          <p:nvPr/>
        </p:nvSpPr>
        <p:spPr>
          <a:xfrm>
            <a:off x="1643042" y="2357430"/>
            <a:ext cx="291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ZOOM on </a:t>
            </a:r>
            <a:r>
              <a:rPr lang="fr-FR" b="1" dirty="0" err="1" smtClean="0">
                <a:solidFill>
                  <a:srgbClr val="FF0000"/>
                </a:solidFill>
              </a:rPr>
              <a:t>two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nearest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wire</a:t>
            </a:r>
            <a:r>
              <a:rPr lang="fr-FR" b="1" dirty="0" smtClean="0">
                <a:solidFill>
                  <a:srgbClr val="FF0000"/>
                </a:solidFill>
              </a:rPr>
              <a:t> s</a:t>
            </a:r>
          </a:p>
        </p:txBody>
      </p:sp>
      <p:sp>
        <p:nvSpPr>
          <p:cNvPr id="125" name="ZoneTexte 124"/>
          <p:cNvSpPr txBox="1"/>
          <p:nvPr/>
        </p:nvSpPr>
        <p:spPr>
          <a:xfrm>
            <a:off x="3929058" y="4143380"/>
            <a:ext cx="2872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</p:txBody>
      </p:sp>
      <p:sp>
        <p:nvSpPr>
          <p:cNvPr id="126" name="ZoneTexte 125"/>
          <p:cNvSpPr txBox="1"/>
          <p:nvPr/>
        </p:nvSpPr>
        <p:spPr>
          <a:xfrm>
            <a:off x="4143372" y="3143248"/>
            <a:ext cx="2872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214282" y="714356"/>
            <a:ext cx="43093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Interpretation</a:t>
            </a:r>
            <a:r>
              <a:rPr lang="fr-FR" sz="2000" b="1" dirty="0" smtClean="0"/>
              <a:t> in </a:t>
            </a:r>
            <a:r>
              <a:rPr lang="fr-FR" sz="2000" b="1" dirty="0" err="1" smtClean="0"/>
              <a:t>terms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field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lines</a:t>
            </a:r>
            <a:r>
              <a:rPr lang="fr-FR" sz="2000" b="1" dirty="0" smtClean="0"/>
              <a:t>:  </a:t>
            </a:r>
          </a:p>
          <a:p>
            <a:endParaRPr lang="fr-FR" sz="2000" b="1" dirty="0" smtClean="0"/>
          </a:p>
          <a:p>
            <a:endParaRPr lang="fr-FR" sz="2000" b="1" dirty="0" smtClean="0"/>
          </a:p>
          <a:p>
            <a:r>
              <a:rPr lang="fr-FR" sz="2000" dirty="0" smtClean="0"/>
              <a:t>plane </a:t>
            </a:r>
            <a:r>
              <a:rPr lang="fr-FR" sz="2000" dirty="0" err="1" smtClean="0"/>
              <a:t>is</a:t>
            </a:r>
            <a:r>
              <a:rPr lang="fr-FR" sz="2000" dirty="0" smtClean="0"/>
              <a:t> an </a:t>
            </a:r>
            <a:r>
              <a:rPr lang="fr-FR" sz="2000" dirty="0" err="1" smtClean="0"/>
              <a:t>infinite</a:t>
            </a:r>
            <a:r>
              <a:rPr lang="fr-FR" sz="2000" dirty="0" smtClean="0"/>
              <a:t> </a:t>
            </a:r>
            <a:r>
              <a:rPr lang="fr-FR" sz="2000" dirty="0" err="1" smtClean="0"/>
              <a:t>sum</a:t>
            </a:r>
            <a:r>
              <a:rPr lang="fr-FR" sz="2000" dirty="0" smtClean="0"/>
              <a:t> of </a:t>
            </a:r>
            <a:r>
              <a:rPr lang="fr-FR" sz="2000" dirty="0" err="1" smtClean="0"/>
              <a:t>infinte</a:t>
            </a:r>
            <a:r>
              <a:rPr lang="fr-FR" sz="2000" dirty="0" smtClean="0"/>
              <a:t> </a:t>
            </a:r>
            <a:r>
              <a:rPr lang="fr-FR" sz="2000" dirty="0" err="1" smtClean="0"/>
              <a:t>wires</a:t>
            </a:r>
            <a:endParaRPr lang="fr-FR" sz="2000" dirty="0" smtClean="0"/>
          </a:p>
        </p:txBody>
      </p:sp>
      <p:sp>
        <p:nvSpPr>
          <p:cNvPr id="51" name="Rectangle 50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2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0" y="0"/>
            <a:ext cx="600076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5" name="Rectangle 54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II.2)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2D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structure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Connecteur droit 153"/>
          <p:cNvCxnSpPr/>
          <p:nvPr/>
        </p:nvCxnSpPr>
        <p:spPr>
          <a:xfrm>
            <a:off x="6072198" y="2071678"/>
            <a:ext cx="2786082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V="1">
            <a:off x="6143636" y="1643050"/>
            <a:ext cx="1214446" cy="85725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32"/>
          <p:cNvGrpSpPr/>
          <p:nvPr/>
        </p:nvGrpSpPr>
        <p:grpSpPr>
          <a:xfrm>
            <a:off x="214282" y="2928934"/>
            <a:ext cx="2571768" cy="2857520"/>
            <a:chOff x="4714876" y="1785926"/>
            <a:chExt cx="3357586" cy="3714776"/>
          </a:xfrm>
        </p:grpSpPr>
        <p:sp>
          <p:nvSpPr>
            <p:cNvPr id="46" name="Cube 45"/>
            <p:cNvSpPr/>
            <p:nvPr/>
          </p:nvSpPr>
          <p:spPr>
            <a:xfrm>
              <a:off x="5715009" y="1785926"/>
              <a:ext cx="1285883" cy="3714776"/>
            </a:xfrm>
            <a:prstGeom prst="cube">
              <a:avLst>
                <a:gd name="adj" fmla="val 948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</a:rPr>
                <a:t>+++++++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Connecteur droit avec flèche 46"/>
            <p:cNvCxnSpPr/>
            <p:nvPr/>
          </p:nvCxnSpPr>
          <p:spPr>
            <a:xfrm>
              <a:off x="7286644" y="2428868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/>
            <p:nvPr/>
          </p:nvCxnSpPr>
          <p:spPr>
            <a:xfrm>
              <a:off x="7358082" y="3071810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/>
            <p:cNvCxnSpPr/>
            <p:nvPr/>
          </p:nvCxnSpPr>
          <p:spPr>
            <a:xfrm>
              <a:off x="7358082" y="3643314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/>
            <p:nvPr/>
          </p:nvCxnSpPr>
          <p:spPr>
            <a:xfrm>
              <a:off x="7286644" y="428625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/>
            <p:nvPr/>
          </p:nvCxnSpPr>
          <p:spPr>
            <a:xfrm>
              <a:off x="7286644" y="4929198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5143504" y="2357430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/>
            <p:cNvCxnSpPr/>
            <p:nvPr/>
          </p:nvCxnSpPr>
          <p:spPr>
            <a:xfrm>
              <a:off x="4960553" y="2776533"/>
              <a:ext cx="71438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/>
            <p:cNvCxnSpPr/>
            <p:nvPr/>
          </p:nvCxnSpPr>
          <p:spPr>
            <a:xfrm>
              <a:off x="4786314" y="3643314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/>
            <p:cNvCxnSpPr/>
            <p:nvPr/>
          </p:nvCxnSpPr>
          <p:spPr>
            <a:xfrm>
              <a:off x="4714876" y="428625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/>
            <p:cNvCxnSpPr/>
            <p:nvPr/>
          </p:nvCxnSpPr>
          <p:spPr>
            <a:xfrm>
              <a:off x="4786314" y="500063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59"/>
          <p:cNvGrpSpPr/>
          <p:nvPr/>
        </p:nvGrpSpPr>
        <p:grpSpPr>
          <a:xfrm>
            <a:off x="3071802" y="3071810"/>
            <a:ext cx="2357454" cy="1428760"/>
            <a:chOff x="6572264" y="1357298"/>
            <a:chExt cx="2357454" cy="1428760"/>
          </a:xfrm>
        </p:grpSpPr>
        <p:cxnSp>
          <p:nvCxnSpPr>
            <p:cNvPr id="69" name="Connecteur droit avec flèche 68"/>
            <p:cNvCxnSpPr/>
            <p:nvPr/>
          </p:nvCxnSpPr>
          <p:spPr>
            <a:xfrm>
              <a:off x="8215338" y="1857364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ylindre 69"/>
            <p:cNvSpPr/>
            <p:nvPr/>
          </p:nvSpPr>
          <p:spPr>
            <a:xfrm>
              <a:off x="7715272" y="1357298"/>
              <a:ext cx="142876" cy="1428760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  <a:alpha val="4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Ellipse 70"/>
            <p:cNvSpPr/>
            <p:nvPr/>
          </p:nvSpPr>
          <p:spPr>
            <a:xfrm>
              <a:off x="7286644" y="1571612"/>
              <a:ext cx="1000132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6572264" y="1785926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rot="10800000" flipV="1">
              <a:off x="6858016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/>
            <p:nvPr/>
          </p:nvCxnSpPr>
          <p:spPr>
            <a:xfrm>
              <a:off x="8001024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/>
            <p:nvPr/>
          </p:nvCxnSpPr>
          <p:spPr>
            <a:xfrm rot="10800000">
              <a:off x="6929454" y="1357298"/>
              <a:ext cx="571504" cy="2143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71" idx="7"/>
            </p:cNvCxnSpPr>
            <p:nvPr/>
          </p:nvCxnSpPr>
          <p:spPr>
            <a:xfrm rot="5400000" flipH="1" flipV="1">
              <a:off x="8325034" y="1244013"/>
              <a:ext cx="205647" cy="5750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Connecteur droit avec flèche 90"/>
          <p:cNvCxnSpPr/>
          <p:nvPr/>
        </p:nvCxnSpPr>
        <p:spPr>
          <a:xfrm rot="10800000">
            <a:off x="6286512" y="1714488"/>
            <a:ext cx="990608" cy="846144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59"/>
          <p:cNvGrpSpPr/>
          <p:nvPr/>
        </p:nvGrpSpPr>
        <p:grpSpPr>
          <a:xfrm>
            <a:off x="2857488" y="4071942"/>
            <a:ext cx="2357454" cy="1428760"/>
            <a:chOff x="6572264" y="1357298"/>
            <a:chExt cx="2357454" cy="1428760"/>
          </a:xfrm>
        </p:grpSpPr>
        <p:cxnSp>
          <p:nvCxnSpPr>
            <p:cNvPr id="96" name="Connecteur droit avec flèche 95"/>
            <p:cNvCxnSpPr/>
            <p:nvPr/>
          </p:nvCxnSpPr>
          <p:spPr>
            <a:xfrm>
              <a:off x="8215338" y="1857364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ylindre 96"/>
            <p:cNvSpPr/>
            <p:nvPr/>
          </p:nvSpPr>
          <p:spPr>
            <a:xfrm>
              <a:off x="7715272" y="1357298"/>
              <a:ext cx="142876" cy="1428760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  <a:alpha val="4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Ellipse 97"/>
            <p:cNvSpPr/>
            <p:nvPr/>
          </p:nvSpPr>
          <p:spPr>
            <a:xfrm>
              <a:off x="7286644" y="1571612"/>
              <a:ext cx="1000132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9" name="Connecteur droit avec flèche 98"/>
            <p:cNvCxnSpPr/>
            <p:nvPr/>
          </p:nvCxnSpPr>
          <p:spPr>
            <a:xfrm>
              <a:off x="6572264" y="1785926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avec flèche 99"/>
            <p:cNvCxnSpPr/>
            <p:nvPr/>
          </p:nvCxnSpPr>
          <p:spPr>
            <a:xfrm rot="10800000" flipV="1">
              <a:off x="6858016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/>
            <p:cNvCxnSpPr/>
            <p:nvPr/>
          </p:nvCxnSpPr>
          <p:spPr>
            <a:xfrm>
              <a:off x="8001024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/>
            <p:cNvCxnSpPr/>
            <p:nvPr/>
          </p:nvCxnSpPr>
          <p:spPr>
            <a:xfrm rot="10800000">
              <a:off x="6929454" y="1357298"/>
              <a:ext cx="571504" cy="2143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avec flèche 102"/>
            <p:cNvCxnSpPr>
              <a:stCxn id="98" idx="7"/>
            </p:cNvCxnSpPr>
            <p:nvPr/>
          </p:nvCxnSpPr>
          <p:spPr>
            <a:xfrm rot="5400000" flipH="1" flipV="1">
              <a:off x="8325034" y="1244013"/>
              <a:ext cx="205647" cy="5750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Connecteur droit avec flèche 103"/>
          <p:cNvCxnSpPr/>
          <p:nvPr/>
        </p:nvCxnSpPr>
        <p:spPr>
          <a:xfrm flipV="1">
            <a:off x="6786578" y="1643050"/>
            <a:ext cx="1143008" cy="92710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/>
          <p:nvPr/>
        </p:nvCxnSpPr>
        <p:spPr>
          <a:xfrm flipV="1">
            <a:off x="7429520" y="1643050"/>
            <a:ext cx="1071570" cy="92710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/>
          <p:nvPr/>
        </p:nvCxnSpPr>
        <p:spPr>
          <a:xfrm rot="10800000">
            <a:off x="6929454" y="1643050"/>
            <a:ext cx="990608" cy="917582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/>
          <p:cNvCxnSpPr/>
          <p:nvPr/>
        </p:nvCxnSpPr>
        <p:spPr>
          <a:xfrm rot="10800000">
            <a:off x="7500958" y="1643050"/>
            <a:ext cx="990608" cy="917582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Ellipse 111"/>
          <p:cNvSpPr/>
          <p:nvPr/>
        </p:nvSpPr>
        <p:spPr>
          <a:xfrm>
            <a:off x="2714612" y="2714620"/>
            <a:ext cx="3000396" cy="31432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4" name="Connecteur droit 113"/>
          <p:cNvCxnSpPr/>
          <p:nvPr/>
        </p:nvCxnSpPr>
        <p:spPr>
          <a:xfrm flipV="1">
            <a:off x="1428728" y="2786058"/>
            <a:ext cx="2357454" cy="6429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/>
          <p:cNvCxnSpPr/>
          <p:nvPr/>
        </p:nvCxnSpPr>
        <p:spPr>
          <a:xfrm>
            <a:off x="1428728" y="5357826"/>
            <a:ext cx="2571768" cy="5000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ZoneTexte 116"/>
          <p:cNvSpPr txBox="1"/>
          <p:nvPr/>
        </p:nvSpPr>
        <p:spPr>
          <a:xfrm>
            <a:off x="1643042" y="2357430"/>
            <a:ext cx="298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ZOOM on </a:t>
            </a:r>
            <a:r>
              <a:rPr lang="fr-FR" b="1" dirty="0" err="1" smtClean="0">
                <a:solidFill>
                  <a:srgbClr val="FF0000"/>
                </a:solidFill>
              </a:rPr>
              <a:t>two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nearest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wires</a:t>
            </a:r>
            <a:endParaRPr lang="fr-FR" b="1" dirty="0" smtClean="0">
              <a:solidFill>
                <a:srgbClr val="FF0000"/>
              </a:solidFill>
            </a:endParaRPr>
          </a:p>
        </p:txBody>
      </p:sp>
      <p:sp>
        <p:nvSpPr>
          <p:cNvPr id="83" name="Ellipse 82"/>
          <p:cNvSpPr/>
          <p:nvPr/>
        </p:nvSpPr>
        <p:spPr>
          <a:xfrm>
            <a:off x="6643702" y="2000240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/>
          <p:cNvSpPr/>
          <p:nvPr/>
        </p:nvSpPr>
        <p:spPr>
          <a:xfrm>
            <a:off x="7286644" y="2000240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ZoneTexte 124"/>
          <p:cNvSpPr txBox="1"/>
          <p:nvPr/>
        </p:nvSpPr>
        <p:spPr>
          <a:xfrm>
            <a:off x="3929058" y="4143380"/>
            <a:ext cx="2872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</p:txBody>
      </p:sp>
      <p:sp>
        <p:nvSpPr>
          <p:cNvPr id="126" name="ZoneTexte 125"/>
          <p:cNvSpPr txBox="1"/>
          <p:nvPr/>
        </p:nvSpPr>
        <p:spPr>
          <a:xfrm>
            <a:off x="4143372" y="3143248"/>
            <a:ext cx="2872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</p:txBody>
      </p:sp>
      <p:sp>
        <p:nvSpPr>
          <p:cNvPr id="127" name="ZoneTexte 126"/>
          <p:cNvSpPr txBox="1"/>
          <p:nvPr/>
        </p:nvSpPr>
        <p:spPr>
          <a:xfrm>
            <a:off x="6572264" y="1928802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+</a:t>
            </a:r>
            <a:endParaRPr lang="fr-FR" dirty="0"/>
          </a:p>
        </p:txBody>
      </p:sp>
      <p:sp>
        <p:nvSpPr>
          <p:cNvPr id="128" name="ZoneTexte 127"/>
          <p:cNvSpPr txBox="1"/>
          <p:nvPr/>
        </p:nvSpPr>
        <p:spPr>
          <a:xfrm>
            <a:off x="7215206" y="1928802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+</a:t>
            </a:r>
            <a:endParaRPr lang="fr-FR" dirty="0"/>
          </a:p>
        </p:txBody>
      </p:sp>
      <p:grpSp>
        <p:nvGrpSpPr>
          <p:cNvPr id="5" name="Groupe 134"/>
          <p:cNvGrpSpPr/>
          <p:nvPr/>
        </p:nvGrpSpPr>
        <p:grpSpPr>
          <a:xfrm>
            <a:off x="7858148" y="1928802"/>
            <a:ext cx="352982" cy="369332"/>
            <a:chOff x="7929586" y="1643050"/>
            <a:chExt cx="352982" cy="369332"/>
          </a:xfrm>
        </p:grpSpPr>
        <p:sp>
          <p:nvSpPr>
            <p:cNvPr id="85" name="Ellipse 84"/>
            <p:cNvSpPr/>
            <p:nvPr/>
          </p:nvSpPr>
          <p:spPr>
            <a:xfrm>
              <a:off x="8001024" y="1714488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ZoneTexte 128"/>
            <p:cNvSpPr txBox="1"/>
            <p:nvPr/>
          </p:nvSpPr>
          <p:spPr>
            <a:xfrm>
              <a:off x="7929586" y="1643050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 +</a:t>
              </a:r>
              <a:endParaRPr lang="fr-FR" dirty="0"/>
            </a:p>
          </p:txBody>
        </p:sp>
      </p:grpSp>
      <p:sp>
        <p:nvSpPr>
          <p:cNvPr id="152" name="ZoneTexte 151"/>
          <p:cNvSpPr txBox="1"/>
          <p:nvPr/>
        </p:nvSpPr>
        <p:spPr>
          <a:xfrm>
            <a:off x="6286512" y="857232"/>
            <a:ext cx="2363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Vision </a:t>
            </a:r>
            <a:r>
              <a:rPr lang="fr-FR" dirty="0" err="1" smtClean="0"/>
              <a:t>from</a:t>
            </a:r>
            <a:r>
              <a:rPr lang="fr-FR" dirty="0" smtClean="0"/>
              <a:t> the top </a:t>
            </a:r>
          </a:p>
          <a:p>
            <a:pPr algn="ctr"/>
            <a:r>
              <a:rPr lang="fr-FR" dirty="0" smtClean="0"/>
              <a:t>to the </a:t>
            </a:r>
            <a:r>
              <a:rPr lang="fr-FR" dirty="0" err="1" smtClean="0"/>
              <a:t>bottom</a:t>
            </a:r>
            <a:r>
              <a:rPr lang="fr-FR" dirty="0" smtClean="0"/>
              <a:t> (3 </a:t>
            </a:r>
            <a:r>
              <a:rPr lang="fr-FR" dirty="0" err="1" smtClean="0"/>
              <a:t>wires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65" name="ZoneTexte 64"/>
          <p:cNvSpPr txBox="1"/>
          <p:nvPr/>
        </p:nvSpPr>
        <p:spPr>
          <a:xfrm>
            <a:off x="214282" y="714356"/>
            <a:ext cx="43093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Interpretation</a:t>
            </a:r>
            <a:r>
              <a:rPr lang="fr-FR" sz="2000" b="1" dirty="0" smtClean="0"/>
              <a:t> in </a:t>
            </a:r>
            <a:r>
              <a:rPr lang="fr-FR" sz="2000" b="1" dirty="0" err="1" smtClean="0"/>
              <a:t>terms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field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lines</a:t>
            </a:r>
            <a:r>
              <a:rPr lang="fr-FR" sz="2000" b="1" dirty="0" smtClean="0"/>
              <a:t>:  </a:t>
            </a:r>
          </a:p>
          <a:p>
            <a:endParaRPr lang="fr-FR" sz="2000" b="1" dirty="0" smtClean="0"/>
          </a:p>
          <a:p>
            <a:endParaRPr lang="fr-FR" sz="2000" b="1" dirty="0" smtClean="0"/>
          </a:p>
          <a:p>
            <a:r>
              <a:rPr lang="fr-FR" sz="2000" dirty="0" smtClean="0"/>
              <a:t>plane </a:t>
            </a:r>
            <a:r>
              <a:rPr lang="fr-FR" sz="2000" dirty="0" err="1" smtClean="0"/>
              <a:t>is</a:t>
            </a:r>
            <a:r>
              <a:rPr lang="fr-FR" sz="2000" dirty="0" smtClean="0"/>
              <a:t> an </a:t>
            </a:r>
            <a:r>
              <a:rPr lang="fr-FR" sz="2000" dirty="0" err="1" smtClean="0"/>
              <a:t>infinite</a:t>
            </a:r>
            <a:r>
              <a:rPr lang="fr-FR" sz="2000" dirty="0" smtClean="0"/>
              <a:t> </a:t>
            </a:r>
            <a:r>
              <a:rPr lang="fr-FR" sz="2000" dirty="0" err="1" smtClean="0"/>
              <a:t>sum</a:t>
            </a:r>
            <a:r>
              <a:rPr lang="fr-FR" sz="2000" dirty="0" smtClean="0"/>
              <a:t> of </a:t>
            </a:r>
            <a:r>
              <a:rPr lang="fr-FR" sz="2000" dirty="0" err="1" smtClean="0"/>
              <a:t>wires</a:t>
            </a:r>
            <a:endParaRPr lang="fr-FR" sz="2000" dirty="0" smtClean="0"/>
          </a:p>
        </p:txBody>
      </p:sp>
      <p:sp>
        <p:nvSpPr>
          <p:cNvPr id="66" name="Rectangle 6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67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68" name="Rectangle 67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0" y="0"/>
            <a:ext cx="600076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78" name="Rectangle 77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II.2)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2D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structure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Connecteur droit 155"/>
          <p:cNvCxnSpPr/>
          <p:nvPr/>
        </p:nvCxnSpPr>
        <p:spPr>
          <a:xfrm>
            <a:off x="6143636" y="4143380"/>
            <a:ext cx="2786082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6072198" y="2071678"/>
            <a:ext cx="2786082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V="1">
            <a:off x="6143636" y="1643050"/>
            <a:ext cx="1214446" cy="85725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32"/>
          <p:cNvGrpSpPr/>
          <p:nvPr/>
        </p:nvGrpSpPr>
        <p:grpSpPr>
          <a:xfrm>
            <a:off x="214282" y="2928934"/>
            <a:ext cx="2571768" cy="2857520"/>
            <a:chOff x="4714876" y="1785926"/>
            <a:chExt cx="3357586" cy="3714776"/>
          </a:xfrm>
        </p:grpSpPr>
        <p:sp>
          <p:nvSpPr>
            <p:cNvPr id="46" name="Cube 45"/>
            <p:cNvSpPr/>
            <p:nvPr/>
          </p:nvSpPr>
          <p:spPr>
            <a:xfrm>
              <a:off x="5715009" y="1785926"/>
              <a:ext cx="1285883" cy="3714776"/>
            </a:xfrm>
            <a:prstGeom prst="cube">
              <a:avLst>
                <a:gd name="adj" fmla="val 948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</a:rPr>
                <a:t>+++++++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Connecteur droit avec flèche 46"/>
            <p:cNvCxnSpPr/>
            <p:nvPr/>
          </p:nvCxnSpPr>
          <p:spPr>
            <a:xfrm>
              <a:off x="7286644" y="2428868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/>
            <p:nvPr/>
          </p:nvCxnSpPr>
          <p:spPr>
            <a:xfrm>
              <a:off x="7358082" y="3071810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/>
            <p:cNvCxnSpPr/>
            <p:nvPr/>
          </p:nvCxnSpPr>
          <p:spPr>
            <a:xfrm>
              <a:off x="7358082" y="3643314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/>
            <p:nvPr/>
          </p:nvCxnSpPr>
          <p:spPr>
            <a:xfrm>
              <a:off x="7286644" y="428625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/>
            <p:nvPr/>
          </p:nvCxnSpPr>
          <p:spPr>
            <a:xfrm>
              <a:off x="7286644" y="4929198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5143504" y="2357430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/>
            <p:cNvCxnSpPr/>
            <p:nvPr/>
          </p:nvCxnSpPr>
          <p:spPr>
            <a:xfrm>
              <a:off x="4960553" y="2776533"/>
              <a:ext cx="71438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/>
            <p:cNvCxnSpPr/>
            <p:nvPr/>
          </p:nvCxnSpPr>
          <p:spPr>
            <a:xfrm>
              <a:off x="4786314" y="3643314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/>
            <p:cNvCxnSpPr/>
            <p:nvPr/>
          </p:nvCxnSpPr>
          <p:spPr>
            <a:xfrm>
              <a:off x="4714876" y="428625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/>
            <p:cNvCxnSpPr/>
            <p:nvPr/>
          </p:nvCxnSpPr>
          <p:spPr>
            <a:xfrm>
              <a:off x="4786314" y="500063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59"/>
          <p:cNvGrpSpPr/>
          <p:nvPr/>
        </p:nvGrpSpPr>
        <p:grpSpPr>
          <a:xfrm>
            <a:off x="3071802" y="3071810"/>
            <a:ext cx="2357454" cy="1428760"/>
            <a:chOff x="6572264" y="1357298"/>
            <a:chExt cx="2357454" cy="1428760"/>
          </a:xfrm>
        </p:grpSpPr>
        <p:cxnSp>
          <p:nvCxnSpPr>
            <p:cNvPr id="69" name="Connecteur droit avec flèche 68"/>
            <p:cNvCxnSpPr/>
            <p:nvPr/>
          </p:nvCxnSpPr>
          <p:spPr>
            <a:xfrm>
              <a:off x="8215338" y="1857364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ylindre 69"/>
            <p:cNvSpPr/>
            <p:nvPr/>
          </p:nvSpPr>
          <p:spPr>
            <a:xfrm>
              <a:off x="7715272" y="1357298"/>
              <a:ext cx="142876" cy="1428760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  <a:alpha val="4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Ellipse 70"/>
            <p:cNvSpPr/>
            <p:nvPr/>
          </p:nvSpPr>
          <p:spPr>
            <a:xfrm>
              <a:off x="7286644" y="1571612"/>
              <a:ext cx="1000132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6572264" y="1785926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rot="10800000" flipV="1">
              <a:off x="6858016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/>
            <p:nvPr/>
          </p:nvCxnSpPr>
          <p:spPr>
            <a:xfrm>
              <a:off x="8001024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/>
            <p:nvPr/>
          </p:nvCxnSpPr>
          <p:spPr>
            <a:xfrm rot="10800000">
              <a:off x="6929454" y="1357298"/>
              <a:ext cx="571504" cy="2143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71" idx="7"/>
            </p:cNvCxnSpPr>
            <p:nvPr/>
          </p:nvCxnSpPr>
          <p:spPr>
            <a:xfrm rot="5400000" flipH="1" flipV="1">
              <a:off x="8325034" y="1244013"/>
              <a:ext cx="205647" cy="5750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Connecteur droit avec flèche 90"/>
          <p:cNvCxnSpPr/>
          <p:nvPr/>
        </p:nvCxnSpPr>
        <p:spPr>
          <a:xfrm rot="10800000">
            <a:off x="6286512" y="1714488"/>
            <a:ext cx="990608" cy="846144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59"/>
          <p:cNvGrpSpPr/>
          <p:nvPr/>
        </p:nvGrpSpPr>
        <p:grpSpPr>
          <a:xfrm>
            <a:off x="2857488" y="4071942"/>
            <a:ext cx="2357454" cy="1428760"/>
            <a:chOff x="6572264" y="1357298"/>
            <a:chExt cx="2357454" cy="1428760"/>
          </a:xfrm>
        </p:grpSpPr>
        <p:cxnSp>
          <p:nvCxnSpPr>
            <p:cNvPr id="96" name="Connecteur droit avec flèche 95"/>
            <p:cNvCxnSpPr/>
            <p:nvPr/>
          </p:nvCxnSpPr>
          <p:spPr>
            <a:xfrm>
              <a:off x="8215338" y="1857364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ylindre 96"/>
            <p:cNvSpPr/>
            <p:nvPr/>
          </p:nvSpPr>
          <p:spPr>
            <a:xfrm>
              <a:off x="7715272" y="1357298"/>
              <a:ext cx="142876" cy="1428760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  <a:alpha val="4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Ellipse 97"/>
            <p:cNvSpPr/>
            <p:nvPr/>
          </p:nvSpPr>
          <p:spPr>
            <a:xfrm>
              <a:off x="7286644" y="1571612"/>
              <a:ext cx="1000132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9" name="Connecteur droit avec flèche 98"/>
            <p:cNvCxnSpPr/>
            <p:nvPr/>
          </p:nvCxnSpPr>
          <p:spPr>
            <a:xfrm>
              <a:off x="6572264" y="1785926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avec flèche 99"/>
            <p:cNvCxnSpPr/>
            <p:nvPr/>
          </p:nvCxnSpPr>
          <p:spPr>
            <a:xfrm rot="10800000" flipV="1">
              <a:off x="6858016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/>
            <p:cNvCxnSpPr/>
            <p:nvPr/>
          </p:nvCxnSpPr>
          <p:spPr>
            <a:xfrm>
              <a:off x="8001024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/>
            <p:cNvCxnSpPr/>
            <p:nvPr/>
          </p:nvCxnSpPr>
          <p:spPr>
            <a:xfrm rot="10800000">
              <a:off x="6929454" y="1357298"/>
              <a:ext cx="571504" cy="2143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avec flèche 102"/>
            <p:cNvCxnSpPr>
              <a:stCxn id="98" idx="7"/>
            </p:cNvCxnSpPr>
            <p:nvPr/>
          </p:nvCxnSpPr>
          <p:spPr>
            <a:xfrm rot="5400000" flipH="1" flipV="1">
              <a:off x="8325034" y="1244013"/>
              <a:ext cx="205647" cy="5750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Connecteur droit avec flèche 103"/>
          <p:cNvCxnSpPr/>
          <p:nvPr/>
        </p:nvCxnSpPr>
        <p:spPr>
          <a:xfrm flipV="1">
            <a:off x="6786578" y="1643050"/>
            <a:ext cx="1143008" cy="92710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/>
          <p:nvPr/>
        </p:nvCxnSpPr>
        <p:spPr>
          <a:xfrm flipV="1">
            <a:off x="7429520" y="1643050"/>
            <a:ext cx="1071570" cy="92710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/>
          <p:nvPr/>
        </p:nvCxnSpPr>
        <p:spPr>
          <a:xfrm rot="10800000">
            <a:off x="6929454" y="1643050"/>
            <a:ext cx="990608" cy="917582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/>
          <p:cNvCxnSpPr/>
          <p:nvPr/>
        </p:nvCxnSpPr>
        <p:spPr>
          <a:xfrm rot="10800000">
            <a:off x="7500958" y="1643050"/>
            <a:ext cx="990608" cy="917582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Ellipse 111"/>
          <p:cNvSpPr/>
          <p:nvPr/>
        </p:nvSpPr>
        <p:spPr>
          <a:xfrm>
            <a:off x="2714612" y="2714620"/>
            <a:ext cx="3000396" cy="31432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4" name="Connecteur droit 113"/>
          <p:cNvCxnSpPr/>
          <p:nvPr/>
        </p:nvCxnSpPr>
        <p:spPr>
          <a:xfrm flipV="1">
            <a:off x="1428728" y="2786058"/>
            <a:ext cx="2357454" cy="6429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/>
          <p:cNvCxnSpPr/>
          <p:nvPr/>
        </p:nvCxnSpPr>
        <p:spPr>
          <a:xfrm>
            <a:off x="1428728" y="5357826"/>
            <a:ext cx="2571768" cy="5000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ZoneTexte 116"/>
          <p:cNvSpPr txBox="1"/>
          <p:nvPr/>
        </p:nvSpPr>
        <p:spPr>
          <a:xfrm>
            <a:off x="1643042" y="2357430"/>
            <a:ext cx="298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ZOOM on </a:t>
            </a:r>
            <a:r>
              <a:rPr lang="fr-FR" b="1" dirty="0" err="1" smtClean="0">
                <a:solidFill>
                  <a:srgbClr val="FF0000"/>
                </a:solidFill>
              </a:rPr>
              <a:t>two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nearest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wires</a:t>
            </a:r>
            <a:endParaRPr lang="fr-FR" b="1" dirty="0" smtClean="0">
              <a:solidFill>
                <a:srgbClr val="FF0000"/>
              </a:solidFill>
            </a:endParaRPr>
          </a:p>
        </p:txBody>
      </p:sp>
      <p:sp>
        <p:nvSpPr>
          <p:cNvPr id="83" name="Ellipse 82"/>
          <p:cNvSpPr/>
          <p:nvPr/>
        </p:nvSpPr>
        <p:spPr>
          <a:xfrm>
            <a:off x="6643702" y="2000240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/>
          <p:cNvSpPr/>
          <p:nvPr/>
        </p:nvSpPr>
        <p:spPr>
          <a:xfrm>
            <a:off x="7286644" y="2000240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ZoneTexte 124"/>
          <p:cNvSpPr txBox="1"/>
          <p:nvPr/>
        </p:nvSpPr>
        <p:spPr>
          <a:xfrm>
            <a:off x="3929058" y="4143380"/>
            <a:ext cx="2872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</p:txBody>
      </p:sp>
      <p:sp>
        <p:nvSpPr>
          <p:cNvPr id="126" name="ZoneTexte 125"/>
          <p:cNvSpPr txBox="1"/>
          <p:nvPr/>
        </p:nvSpPr>
        <p:spPr>
          <a:xfrm>
            <a:off x="4143372" y="3143248"/>
            <a:ext cx="2872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</p:txBody>
      </p:sp>
      <p:sp>
        <p:nvSpPr>
          <p:cNvPr id="127" name="ZoneTexte 126"/>
          <p:cNvSpPr txBox="1"/>
          <p:nvPr/>
        </p:nvSpPr>
        <p:spPr>
          <a:xfrm>
            <a:off x="6572264" y="1928802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+</a:t>
            </a:r>
            <a:endParaRPr lang="fr-FR" dirty="0"/>
          </a:p>
        </p:txBody>
      </p:sp>
      <p:sp>
        <p:nvSpPr>
          <p:cNvPr id="128" name="ZoneTexte 127"/>
          <p:cNvSpPr txBox="1"/>
          <p:nvPr/>
        </p:nvSpPr>
        <p:spPr>
          <a:xfrm>
            <a:off x="7215206" y="1928802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+</a:t>
            </a:r>
            <a:endParaRPr lang="fr-FR" dirty="0"/>
          </a:p>
        </p:txBody>
      </p:sp>
      <p:grpSp>
        <p:nvGrpSpPr>
          <p:cNvPr id="5" name="Groupe 134"/>
          <p:cNvGrpSpPr/>
          <p:nvPr/>
        </p:nvGrpSpPr>
        <p:grpSpPr>
          <a:xfrm>
            <a:off x="7858148" y="1928802"/>
            <a:ext cx="352982" cy="369332"/>
            <a:chOff x="7929586" y="1643050"/>
            <a:chExt cx="352982" cy="369332"/>
          </a:xfrm>
        </p:grpSpPr>
        <p:sp>
          <p:nvSpPr>
            <p:cNvPr id="85" name="Ellipse 84"/>
            <p:cNvSpPr/>
            <p:nvPr/>
          </p:nvSpPr>
          <p:spPr>
            <a:xfrm>
              <a:off x="8001024" y="1714488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ZoneTexte 128"/>
            <p:cNvSpPr txBox="1"/>
            <p:nvPr/>
          </p:nvSpPr>
          <p:spPr>
            <a:xfrm>
              <a:off x="7929586" y="1643050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 +</a:t>
              </a:r>
              <a:endParaRPr lang="fr-FR" dirty="0"/>
            </a:p>
          </p:txBody>
        </p:sp>
      </p:grpSp>
      <p:sp>
        <p:nvSpPr>
          <p:cNvPr id="138" name="Ellipse 137"/>
          <p:cNvSpPr/>
          <p:nvPr/>
        </p:nvSpPr>
        <p:spPr>
          <a:xfrm>
            <a:off x="6858016" y="4000504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Ellipse 138"/>
          <p:cNvSpPr/>
          <p:nvPr/>
        </p:nvSpPr>
        <p:spPr>
          <a:xfrm>
            <a:off x="7500958" y="4000504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" name="ZoneTexte 139"/>
          <p:cNvSpPr txBox="1"/>
          <p:nvPr/>
        </p:nvSpPr>
        <p:spPr>
          <a:xfrm>
            <a:off x="6786578" y="392906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+</a:t>
            </a:r>
            <a:endParaRPr lang="fr-FR" dirty="0"/>
          </a:p>
        </p:txBody>
      </p:sp>
      <p:sp>
        <p:nvSpPr>
          <p:cNvPr id="141" name="ZoneTexte 140"/>
          <p:cNvSpPr txBox="1"/>
          <p:nvPr/>
        </p:nvSpPr>
        <p:spPr>
          <a:xfrm>
            <a:off x="7429520" y="392906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+</a:t>
            </a:r>
            <a:endParaRPr lang="fr-FR" dirty="0"/>
          </a:p>
        </p:txBody>
      </p:sp>
      <p:grpSp>
        <p:nvGrpSpPr>
          <p:cNvPr id="6" name="Groupe 141"/>
          <p:cNvGrpSpPr/>
          <p:nvPr/>
        </p:nvGrpSpPr>
        <p:grpSpPr>
          <a:xfrm>
            <a:off x="8072462" y="3929066"/>
            <a:ext cx="352982" cy="369332"/>
            <a:chOff x="7929586" y="1643050"/>
            <a:chExt cx="352982" cy="369332"/>
          </a:xfrm>
        </p:grpSpPr>
        <p:sp>
          <p:nvSpPr>
            <p:cNvPr id="143" name="Ellipse 142"/>
            <p:cNvSpPr/>
            <p:nvPr/>
          </p:nvSpPr>
          <p:spPr>
            <a:xfrm>
              <a:off x="8001024" y="1714488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4" name="ZoneTexte 143"/>
            <p:cNvSpPr txBox="1"/>
            <p:nvPr/>
          </p:nvSpPr>
          <p:spPr>
            <a:xfrm>
              <a:off x="7929586" y="1643050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 +</a:t>
              </a:r>
              <a:endParaRPr lang="fr-FR" dirty="0"/>
            </a:p>
          </p:txBody>
        </p:sp>
      </p:grpSp>
      <p:cxnSp>
        <p:nvCxnSpPr>
          <p:cNvPr id="145" name="Connecteur droit avec flèche 144"/>
          <p:cNvCxnSpPr/>
          <p:nvPr/>
        </p:nvCxnSpPr>
        <p:spPr>
          <a:xfrm rot="5400000">
            <a:off x="6643702" y="4714884"/>
            <a:ext cx="71438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 rot="5400000">
            <a:off x="7216000" y="4714090"/>
            <a:ext cx="71438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 rot="5400000">
            <a:off x="7858942" y="4714090"/>
            <a:ext cx="71438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 rot="5400000">
            <a:off x="6644496" y="3571082"/>
            <a:ext cx="714380" cy="15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 rot="5400000">
            <a:off x="7216000" y="3571082"/>
            <a:ext cx="714380" cy="15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 rot="5400000">
            <a:off x="7858942" y="3571082"/>
            <a:ext cx="714380" cy="15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ZoneTexte 151"/>
          <p:cNvSpPr txBox="1"/>
          <p:nvPr/>
        </p:nvSpPr>
        <p:spPr>
          <a:xfrm>
            <a:off x="6286512" y="857232"/>
            <a:ext cx="2363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Vision </a:t>
            </a:r>
            <a:r>
              <a:rPr lang="fr-FR" dirty="0" err="1" smtClean="0"/>
              <a:t>from</a:t>
            </a:r>
            <a:r>
              <a:rPr lang="fr-FR" dirty="0" smtClean="0"/>
              <a:t> the top </a:t>
            </a:r>
          </a:p>
          <a:p>
            <a:pPr algn="ctr"/>
            <a:r>
              <a:rPr lang="fr-FR" dirty="0" smtClean="0"/>
              <a:t>to the </a:t>
            </a:r>
            <a:r>
              <a:rPr lang="fr-FR" dirty="0" err="1" smtClean="0"/>
              <a:t>bottom</a:t>
            </a:r>
            <a:r>
              <a:rPr lang="fr-FR" dirty="0" smtClean="0"/>
              <a:t> (3 </a:t>
            </a:r>
            <a:r>
              <a:rPr lang="fr-FR" dirty="0" err="1" smtClean="0"/>
              <a:t>wires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79" name="ZoneTexte 78"/>
          <p:cNvSpPr txBox="1"/>
          <p:nvPr/>
        </p:nvSpPr>
        <p:spPr>
          <a:xfrm>
            <a:off x="214282" y="714356"/>
            <a:ext cx="43093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Interpretation</a:t>
            </a:r>
            <a:r>
              <a:rPr lang="fr-FR" sz="2000" b="1" dirty="0" smtClean="0"/>
              <a:t> in </a:t>
            </a:r>
            <a:r>
              <a:rPr lang="fr-FR" sz="2000" b="1" dirty="0" err="1" smtClean="0"/>
              <a:t>terms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field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lines</a:t>
            </a:r>
            <a:r>
              <a:rPr lang="fr-FR" sz="2000" b="1" dirty="0" smtClean="0"/>
              <a:t>:  </a:t>
            </a:r>
          </a:p>
          <a:p>
            <a:endParaRPr lang="fr-FR" sz="2000" b="1" dirty="0" smtClean="0"/>
          </a:p>
          <a:p>
            <a:endParaRPr lang="fr-FR" sz="2000" b="1" dirty="0" smtClean="0"/>
          </a:p>
          <a:p>
            <a:r>
              <a:rPr lang="fr-FR" sz="2000" dirty="0" smtClean="0"/>
              <a:t>plane </a:t>
            </a:r>
            <a:r>
              <a:rPr lang="fr-FR" sz="2000" dirty="0" err="1" smtClean="0"/>
              <a:t>is</a:t>
            </a:r>
            <a:r>
              <a:rPr lang="fr-FR" sz="2000" dirty="0" smtClean="0"/>
              <a:t> an </a:t>
            </a:r>
            <a:r>
              <a:rPr lang="fr-FR" sz="2000" dirty="0" err="1" smtClean="0"/>
              <a:t>infinite</a:t>
            </a:r>
            <a:r>
              <a:rPr lang="fr-FR" sz="2000" dirty="0" smtClean="0"/>
              <a:t> </a:t>
            </a:r>
            <a:r>
              <a:rPr lang="fr-FR" sz="2000" dirty="0" err="1" smtClean="0"/>
              <a:t>sum</a:t>
            </a:r>
            <a:r>
              <a:rPr lang="fr-FR" sz="2000" dirty="0" smtClean="0"/>
              <a:t> of </a:t>
            </a:r>
            <a:r>
              <a:rPr lang="fr-FR" sz="2000" dirty="0" err="1" smtClean="0"/>
              <a:t>wires</a:t>
            </a:r>
            <a:endParaRPr lang="fr-FR" sz="2000" dirty="0" smtClean="0"/>
          </a:p>
        </p:txBody>
      </p:sp>
      <p:sp>
        <p:nvSpPr>
          <p:cNvPr id="77" name="Rectangle 76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7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80" name="Rectangle 79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0" y="0"/>
            <a:ext cx="600076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82" name="Rectangle 81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II.2)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2D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structure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205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8" name="Titre 1"/>
          <p:cNvSpPr txBox="1">
            <a:spLocks/>
          </p:cNvSpPr>
          <p:nvPr/>
        </p:nvSpPr>
        <p:spPr bwMode="auto">
          <a:xfrm>
            <a:off x="285720" y="57148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fr-FR" sz="3600" b="1" kern="0" dirty="0" err="1" smtClean="0">
                <a:latin typeface="Times New Roman" pitchFamily="18" charset="0"/>
                <a:ea typeface="+mj-ea"/>
                <a:cs typeface="Times New Roman" pitchFamily="18" charset="0"/>
              </a:rPr>
              <a:t>Electrostatics</a:t>
            </a:r>
            <a:r>
              <a:rPr lang="fr-FR" sz="3600" b="1" kern="0" dirty="0" smtClean="0">
                <a:latin typeface="Times New Roman" pitchFamily="18" charset="0"/>
                <a:ea typeface="+mj-ea"/>
                <a:cs typeface="Times New Roman" pitchFamily="18" charset="0"/>
              </a:rPr>
              <a:t>-L2</a:t>
            </a:r>
          </a:p>
          <a:p>
            <a:pPr algn="ctr" eaLnBrk="0" hangingPunct="0">
              <a:defRPr/>
            </a:pPr>
            <a:r>
              <a:rPr lang="fr-FR" sz="3600" b="1" kern="0" dirty="0" smtClean="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2) Electric </a:t>
            </a:r>
            <a:r>
              <a:rPr lang="fr-FR" sz="3600" b="1" kern="0" dirty="0" err="1" smtClean="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field</a:t>
            </a:r>
            <a:r>
              <a:rPr lang="fr-FR" sz="3600" b="1" kern="0" dirty="0" smtClean="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fr-FR" sz="3600" b="1" kern="0" dirty="0" err="1" smtClean="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calculations</a:t>
            </a:r>
            <a:r>
              <a:rPr lang="fr-FR" sz="4400" b="1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endParaRPr lang="fr-FR" sz="4400" b="1" kern="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7650" name="Picture 2" descr="Image associÃ©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857496"/>
            <a:ext cx="1748036" cy="1319185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2500298" y="2214554"/>
            <a:ext cx="628654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pPr marL="342900" indent="-342900">
              <a:buAutoNum type="arabicParenR"/>
            </a:pPr>
            <a:r>
              <a:rPr lang="en-US" b="1" dirty="0" smtClean="0"/>
              <a:t>Electric field created by a charged electric wire-</a:t>
            </a:r>
          </a:p>
          <a:p>
            <a:pPr marL="342900" indent="-342900"/>
            <a:r>
              <a:rPr lang="en-US" dirty="0" smtClean="0"/>
              <a:t>      Calculation of the electric field</a:t>
            </a:r>
            <a:r>
              <a:rPr lang="en-US" b="1" dirty="0" smtClean="0"/>
              <a:t>-</a:t>
            </a:r>
            <a:r>
              <a:rPr lang="en-US" dirty="0" smtClean="0"/>
              <a:t> Limit case of the infinite wire.</a:t>
            </a:r>
            <a:r>
              <a:rPr lang="en-US" b="1" dirty="0" smtClean="0"/>
              <a:t>-</a:t>
            </a:r>
            <a:r>
              <a:rPr lang="en-US" dirty="0" smtClean="0"/>
              <a:t>Analysis in terms of field lines</a:t>
            </a:r>
            <a:r>
              <a:rPr lang="en-US" b="1" dirty="0" smtClean="0"/>
              <a:t> </a:t>
            </a:r>
          </a:p>
          <a:p>
            <a:pPr marL="342900" indent="-342900"/>
            <a:r>
              <a:rPr lang="en-US" b="1" dirty="0" smtClean="0"/>
              <a:t>2) Some examples of 2D electric charged structures-</a:t>
            </a:r>
          </a:p>
          <a:p>
            <a:pPr marL="342900" indent="-342900"/>
            <a:r>
              <a:rPr lang="en-US" b="1" dirty="0" smtClean="0"/>
              <a:t>      </a:t>
            </a:r>
            <a:r>
              <a:rPr lang="en-US" dirty="0" smtClean="0"/>
              <a:t>Electric field and electric potential created by a crown and a disc</a:t>
            </a:r>
            <a:r>
              <a:rPr lang="en-US" b="1" dirty="0" smtClean="0"/>
              <a:t>-</a:t>
            </a:r>
            <a:r>
              <a:rPr lang="en-US" dirty="0" smtClean="0"/>
              <a:t> Limit case of the infinite charged plane</a:t>
            </a:r>
            <a:r>
              <a:rPr lang="en-US" b="1" dirty="0" smtClean="0"/>
              <a:t>-</a:t>
            </a:r>
            <a:r>
              <a:rPr lang="en-US" dirty="0" smtClean="0"/>
              <a:t>Analysis in terms of field lines</a:t>
            </a:r>
            <a:r>
              <a:rPr lang="en-US" b="1" dirty="0" smtClean="0"/>
              <a:t> </a:t>
            </a:r>
          </a:p>
          <a:p>
            <a:pPr marL="342900" indent="-342900"/>
            <a:r>
              <a:rPr lang="en-US" b="1" dirty="0" smtClean="0"/>
              <a:t>3) </a:t>
            </a:r>
            <a:r>
              <a:rPr lang="en-US" sz="2800" b="1" dirty="0" smtClean="0"/>
              <a:t>Application to the plane capacitor- </a:t>
            </a:r>
            <a:r>
              <a:rPr lang="en-US" dirty="0" smtClean="0"/>
              <a:t>Electric field and electric potential</a:t>
            </a:r>
            <a:r>
              <a:rPr lang="en-US" b="1" dirty="0" smtClean="0"/>
              <a:t>-</a:t>
            </a:r>
            <a:r>
              <a:rPr lang="en-US" dirty="0" smtClean="0"/>
              <a:t>Capacitance and energy.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oneTexte 99"/>
          <p:cNvSpPr txBox="1">
            <a:spLocks noChangeArrowheads="1"/>
          </p:cNvSpPr>
          <p:nvPr/>
        </p:nvSpPr>
        <p:spPr bwMode="auto">
          <a:xfrm>
            <a:off x="214282" y="642918"/>
            <a:ext cx="41585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 b="1" dirty="0" smtClean="0"/>
              <a:t>Application to plane </a:t>
            </a:r>
            <a:r>
              <a:rPr lang="fr-FR" sz="2400" b="1" dirty="0" err="1" smtClean="0"/>
              <a:t>capacitor</a:t>
            </a:r>
            <a:endParaRPr lang="fr-FR" sz="2400" b="1" dirty="0"/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3929090" cy="2298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ZoneTexte 26"/>
          <p:cNvSpPr txBox="1"/>
          <p:nvPr/>
        </p:nvSpPr>
        <p:spPr>
          <a:xfrm>
            <a:off x="4577685" y="1643050"/>
            <a:ext cx="45663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Plane </a:t>
            </a:r>
            <a:r>
              <a:rPr lang="fr-FR" b="1" dirty="0" err="1" smtClean="0">
                <a:solidFill>
                  <a:srgbClr val="FF0000"/>
                </a:solidFill>
              </a:rPr>
              <a:t>Capacitor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can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be</a:t>
            </a:r>
            <a:r>
              <a:rPr lang="fr-FR" b="1" dirty="0" smtClean="0">
                <a:solidFill>
                  <a:srgbClr val="FF0000"/>
                </a:solidFill>
              </a:rPr>
              <a:t>….</a:t>
            </a:r>
          </a:p>
          <a:p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b="1" dirty="0" smtClean="0">
                <a:solidFill>
                  <a:srgbClr val="FF0000"/>
                </a:solidFill>
              </a:rPr>
              <a:t>….the </a:t>
            </a:r>
            <a:r>
              <a:rPr lang="fr-FR" b="1" dirty="0" err="1" smtClean="0">
                <a:solidFill>
                  <a:srgbClr val="FF0000"/>
                </a:solidFill>
              </a:rPr>
              <a:t>sum</a:t>
            </a:r>
            <a:r>
              <a:rPr lang="fr-FR" b="1" dirty="0" smtClean="0">
                <a:solidFill>
                  <a:srgbClr val="FF0000"/>
                </a:solidFill>
              </a:rPr>
              <a:t> of </a:t>
            </a:r>
            <a:r>
              <a:rPr lang="fr-FR" b="1" dirty="0" err="1" smtClean="0">
                <a:solidFill>
                  <a:srgbClr val="FF0000"/>
                </a:solidFill>
              </a:rPr>
              <a:t>two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charged</a:t>
            </a:r>
            <a:r>
              <a:rPr lang="fr-FR" b="1" dirty="0" smtClean="0">
                <a:solidFill>
                  <a:srgbClr val="FF0000"/>
                </a:solidFill>
              </a:rPr>
              <a:t> and </a:t>
            </a:r>
          </a:p>
          <a:p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b="1" dirty="0" smtClean="0">
                <a:solidFill>
                  <a:srgbClr val="FF0000"/>
                </a:solidFill>
              </a:rPr>
              <a:t>opposites planes </a:t>
            </a:r>
            <a:r>
              <a:rPr lang="fr-FR" b="1" dirty="0" err="1" smtClean="0">
                <a:solidFill>
                  <a:srgbClr val="FF0000"/>
                </a:solidFill>
              </a:rPr>
              <a:t>separated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from</a:t>
            </a:r>
            <a:r>
              <a:rPr lang="fr-FR" b="1" dirty="0" smtClean="0">
                <a:solidFill>
                  <a:srgbClr val="FF0000"/>
                </a:solidFill>
              </a:rPr>
              <a:t> distance d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600076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II.3) Application to plane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capacitor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4214818"/>
            <a:ext cx="1358134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7686" y="5286388"/>
            <a:ext cx="1928826" cy="70267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00298" y="4572008"/>
            <a:ext cx="1000132" cy="641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ZoneTexte 18"/>
          <p:cNvSpPr txBox="1"/>
          <p:nvPr/>
        </p:nvSpPr>
        <p:spPr>
          <a:xfrm>
            <a:off x="428596" y="3929066"/>
            <a:ext cx="685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Described</a:t>
            </a:r>
            <a:r>
              <a:rPr lang="fr-FR" dirty="0" smtClean="0"/>
              <a:t> by </a:t>
            </a:r>
            <a:r>
              <a:rPr lang="fr-FR" dirty="0" err="1" smtClean="0"/>
              <a:t>its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FF0000"/>
                </a:solidFill>
              </a:rPr>
              <a:t>Capacitance C</a:t>
            </a:r>
            <a:r>
              <a:rPr lang="fr-FR" dirty="0" smtClean="0"/>
              <a:t> (or </a:t>
            </a:r>
            <a:r>
              <a:rPr lang="fr-FR" dirty="0" err="1" smtClean="0"/>
              <a:t>capacity</a:t>
            </a:r>
            <a:r>
              <a:rPr lang="fr-FR" dirty="0" smtClean="0"/>
              <a:t>) in </a:t>
            </a:r>
            <a:r>
              <a:rPr lang="fr-FR" dirty="0" smtClean="0">
                <a:solidFill>
                  <a:srgbClr val="FF0000"/>
                </a:solidFill>
              </a:rPr>
              <a:t>Farad (Coulomb/Volt): 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28596" y="5214950"/>
            <a:ext cx="377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Relation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current</a:t>
            </a:r>
            <a:r>
              <a:rPr lang="fr-FR" dirty="0" smtClean="0"/>
              <a:t> and voltage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3571868" y="4643446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(if </a:t>
            </a:r>
            <a:r>
              <a:rPr lang="fr-FR" dirty="0" err="1" smtClean="0"/>
              <a:t>insulating</a:t>
            </a:r>
            <a:r>
              <a:rPr lang="fr-FR" dirty="0" smtClean="0"/>
              <a:t> part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vaccum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23" name="Picture 2" descr="https://upload.wikimedia.org/wikipedia/commons/thumb/b/b9/Capacitors_%287189597135%29.jpg/1280px-Capacitors_%287189597135%2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58082" y="4071942"/>
            <a:ext cx="1357322" cy="904529"/>
          </a:xfrm>
          <a:prstGeom prst="rect">
            <a:avLst/>
          </a:prstGeom>
          <a:noFill/>
        </p:spPr>
      </p:pic>
      <p:sp>
        <p:nvSpPr>
          <p:cNvPr id="24" name="ZoneTexte 23"/>
          <p:cNvSpPr txBox="1"/>
          <p:nvPr/>
        </p:nvSpPr>
        <p:spPr>
          <a:xfrm>
            <a:off x="7429520" y="5072074"/>
            <a:ext cx="1532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C: </a:t>
            </a:r>
            <a:r>
              <a:rPr lang="fr-FR" sz="1200" dirty="0" err="1" smtClean="0"/>
              <a:t>from</a:t>
            </a:r>
            <a:r>
              <a:rPr lang="fr-FR" sz="1200" dirty="0" smtClean="0"/>
              <a:t> µF to pF</a:t>
            </a:r>
          </a:p>
          <a:p>
            <a:r>
              <a:rPr lang="fr-FR" sz="1200" dirty="0" smtClean="0"/>
              <a:t>(</a:t>
            </a:r>
            <a:r>
              <a:rPr lang="fr-FR" sz="1200" dirty="0" err="1" smtClean="0"/>
              <a:t>cylindrical</a:t>
            </a:r>
            <a:r>
              <a:rPr lang="fr-FR" sz="1200" dirty="0" smtClean="0"/>
              <a:t> and plane</a:t>
            </a:r>
          </a:p>
          <a:p>
            <a:r>
              <a:rPr lang="fr-FR" sz="1200" dirty="0" err="1" smtClean="0"/>
              <a:t>Capacitors</a:t>
            </a:r>
            <a:r>
              <a:rPr lang="fr-FR" sz="1200" dirty="0" smtClean="0"/>
              <a:t>)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/>
          <p:cNvSpPr/>
          <p:nvPr/>
        </p:nvSpPr>
        <p:spPr>
          <a:xfrm>
            <a:off x="1410489" y="1285860"/>
            <a:ext cx="711340" cy="2428892"/>
          </a:xfrm>
          <a:prstGeom prst="cube">
            <a:avLst>
              <a:gd name="adj" fmla="val 94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+++++++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25" name="Connecteur droit avec flèche 24"/>
          <p:cNvCxnSpPr/>
          <p:nvPr/>
        </p:nvCxnSpPr>
        <p:spPr>
          <a:xfrm>
            <a:off x="2279904" y="1706245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2319423" y="2126630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2319423" y="250030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2279904" y="292069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2279904" y="334107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928662" y="1714488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785786" y="2071678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896743" y="250030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857224" y="292069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>
            <a:off x="896743" y="338778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357158" y="250030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317639" y="292069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357158" y="338778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857488" y="172273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897007" y="214311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897007" y="251679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857488" y="2937177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2857488" y="335756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500430" y="172273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3539949" y="214311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3539949" y="251679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3500430" y="2937177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>
            <a:off x="3500430" y="335756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357158" y="1714488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285720" y="2071678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/>
          <p:nvPr/>
        </p:nvCxnSpPr>
        <p:spPr>
          <a:xfrm>
            <a:off x="4286248" y="1714488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/>
          <p:nvPr/>
        </p:nvCxnSpPr>
        <p:spPr>
          <a:xfrm>
            <a:off x="4325767" y="2134873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>
            <a:off x="4325767" y="2508549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>
            <a:off x="4286248" y="2928934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>
            <a:off x="4286248" y="3349319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/>
          <p:nvPr/>
        </p:nvCxnSpPr>
        <p:spPr>
          <a:xfrm>
            <a:off x="4929190" y="172273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>
            <a:off x="4968709" y="214311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/>
          <p:nvPr/>
        </p:nvCxnSpPr>
        <p:spPr>
          <a:xfrm>
            <a:off x="4968709" y="251679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>
            <a:off x="4929190" y="2937177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4929190" y="335756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>
            <a:off x="6072166" y="2714620"/>
            <a:ext cx="3071834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 rot="5400000" flipH="1" flipV="1">
            <a:off x="4856958" y="2357430"/>
            <a:ext cx="2429686" cy="794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/>
          <p:nvPr/>
        </p:nvCxnSpPr>
        <p:spPr>
          <a:xfrm>
            <a:off x="6072198" y="3286124"/>
            <a:ext cx="1143008" cy="1588"/>
          </a:xfrm>
          <a:prstGeom prst="line">
            <a:avLst/>
          </a:prstGeom>
          <a:ln w="444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/>
          <p:nvPr/>
        </p:nvCxnSpPr>
        <p:spPr>
          <a:xfrm rot="5400000">
            <a:off x="6286480" y="2714620"/>
            <a:ext cx="185738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/>
          <p:nvPr/>
        </p:nvCxnSpPr>
        <p:spPr>
          <a:xfrm>
            <a:off x="7215174" y="2214554"/>
            <a:ext cx="1785982" cy="1588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86842" y="2786058"/>
            <a:ext cx="219245" cy="266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6" name="ZoneTexte 145"/>
          <p:cNvSpPr txBox="1"/>
          <p:nvPr/>
        </p:nvSpPr>
        <p:spPr>
          <a:xfrm>
            <a:off x="7000892" y="142873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z=-d/2</a:t>
            </a:r>
            <a:endParaRPr lang="fr-FR" b="1" dirty="0"/>
          </a:p>
        </p:txBody>
      </p:sp>
      <p:sp>
        <p:nvSpPr>
          <p:cNvPr id="147" name="ZoneTexte 146"/>
          <p:cNvSpPr txBox="1"/>
          <p:nvPr/>
        </p:nvSpPr>
        <p:spPr>
          <a:xfrm>
            <a:off x="5715008" y="192880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</a:t>
            </a:r>
            <a:endParaRPr lang="fr-FR" dirty="0"/>
          </a:p>
        </p:txBody>
      </p:sp>
      <p:sp>
        <p:nvSpPr>
          <p:cNvPr id="148" name="ZoneTexte 147"/>
          <p:cNvSpPr txBox="1"/>
          <p:nvPr/>
        </p:nvSpPr>
        <p:spPr>
          <a:xfrm>
            <a:off x="5643570" y="3143248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-E</a:t>
            </a:r>
            <a:endParaRPr lang="fr-FR" dirty="0"/>
          </a:p>
        </p:txBody>
      </p:sp>
      <p:sp>
        <p:nvSpPr>
          <p:cNvPr id="150" name="ZoneTexte 149"/>
          <p:cNvSpPr txBox="1"/>
          <p:nvPr/>
        </p:nvSpPr>
        <p:spPr>
          <a:xfrm>
            <a:off x="714348" y="928670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position </a:t>
            </a:r>
            <a:r>
              <a:rPr lang="fr-FR" b="1" dirty="0" smtClean="0"/>
              <a:t>z=-d/2</a:t>
            </a:r>
            <a:endParaRPr lang="fr-FR" b="1" baseline="-25000" dirty="0"/>
          </a:p>
        </p:txBody>
      </p:sp>
      <p:sp>
        <p:nvSpPr>
          <p:cNvPr id="168" name="ZoneTexte 167"/>
          <p:cNvSpPr txBox="1"/>
          <p:nvPr/>
        </p:nvSpPr>
        <p:spPr>
          <a:xfrm>
            <a:off x="5500694" y="714356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Electric </a:t>
            </a:r>
            <a:r>
              <a:rPr lang="fr-FR" sz="1600" dirty="0" err="1" smtClean="0"/>
              <a:t>field</a:t>
            </a:r>
            <a:endParaRPr lang="fr-FR" sz="1600" dirty="0"/>
          </a:p>
        </p:txBody>
      </p:sp>
      <p:sp>
        <p:nvSpPr>
          <p:cNvPr id="60" name="Rectangle 5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61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62" name="Rectangle 61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0" y="0"/>
            <a:ext cx="600076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64" name="Rectangle 63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II.3) Application to plane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capacitor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Résultat de recherche d'images pour &quot;cathodic tube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3306" y="5214950"/>
            <a:ext cx="1785950" cy="1190634"/>
          </a:xfrm>
          <a:prstGeom prst="rect">
            <a:avLst/>
          </a:prstGeom>
          <a:noFill/>
        </p:spPr>
      </p:pic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I.1)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Electrostatic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57158" y="571480"/>
            <a:ext cx="789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Electric force…and Electric </a:t>
            </a:r>
            <a:r>
              <a:rPr lang="fr-FR" sz="2400" b="1" dirty="0" err="1" smtClean="0"/>
              <a:t>field</a:t>
            </a:r>
            <a:r>
              <a:rPr lang="fr-FR" sz="2400" b="1" dirty="0" smtClean="0"/>
              <a:t>….  And use  to drive</a:t>
            </a:r>
          </a:p>
          <a:p>
            <a:r>
              <a:rPr lang="fr-FR" sz="2400" b="1" dirty="0" smtClean="0"/>
              <a:t>                                                                       </a:t>
            </a:r>
            <a:r>
              <a:rPr lang="fr-FR" sz="2400" b="1" dirty="0" err="1" smtClean="0"/>
              <a:t>electric</a:t>
            </a:r>
            <a:r>
              <a:rPr lang="fr-FR" sz="2400" b="1" dirty="0" smtClean="0"/>
              <a:t> charges !!</a:t>
            </a:r>
            <a:endParaRPr lang="fr-FR" sz="2400" b="1" dirty="0"/>
          </a:p>
        </p:txBody>
      </p:sp>
      <p:pic>
        <p:nvPicPr>
          <p:cNvPr id="28" name="Picture 6" descr="Description de cette image, également commentée ci-aprè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9" y="1142984"/>
            <a:ext cx="1143008" cy="1552585"/>
          </a:xfrm>
          <a:prstGeom prst="rect">
            <a:avLst/>
          </a:prstGeom>
          <a:noFill/>
        </p:spPr>
      </p:pic>
      <p:sp>
        <p:nvSpPr>
          <p:cNvPr id="33" name="ZoneTexte 5"/>
          <p:cNvSpPr txBox="1">
            <a:spLocks noChangeArrowheads="1"/>
          </p:cNvSpPr>
          <p:nvPr/>
        </p:nvSpPr>
        <p:spPr bwMode="auto">
          <a:xfrm>
            <a:off x="142844" y="2714620"/>
            <a:ext cx="18573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1600" b="1" i="1" dirty="0" smtClean="0"/>
              <a:t>Charles Coulomb  </a:t>
            </a:r>
            <a:endParaRPr lang="fr-FR" sz="1600" b="1" i="1" dirty="0"/>
          </a:p>
          <a:p>
            <a:pPr algn="ctr"/>
            <a:r>
              <a:rPr lang="fr-FR" sz="1600" b="1" i="1" dirty="0" smtClean="0"/>
              <a:t>1736-1806</a:t>
            </a:r>
            <a:endParaRPr lang="fr-FR" sz="1600" b="1" i="1" dirty="0"/>
          </a:p>
        </p:txBody>
      </p:sp>
      <p:pic>
        <p:nvPicPr>
          <p:cNvPr id="40" name="Picture 8" descr="Résultat de recherche d'images pour &quot;faraday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1736" y="1142984"/>
            <a:ext cx="1357322" cy="1508136"/>
          </a:xfrm>
          <a:prstGeom prst="rect">
            <a:avLst/>
          </a:prstGeom>
          <a:noFill/>
        </p:spPr>
      </p:pic>
      <p:sp>
        <p:nvSpPr>
          <p:cNvPr id="41" name="ZoneTexte 5"/>
          <p:cNvSpPr txBox="1">
            <a:spLocks noChangeArrowheads="1"/>
          </p:cNvSpPr>
          <p:nvPr/>
        </p:nvSpPr>
        <p:spPr bwMode="auto">
          <a:xfrm>
            <a:off x="2214546" y="2714620"/>
            <a:ext cx="22145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1600" b="1" i="1" dirty="0" smtClean="0"/>
              <a:t>Michael Faraday</a:t>
            </a:r>
            <a:endParaRPr lang="fr-FR" sz="1600" b="1" i="1" dirty="0"/>
          </a:p>
          <a:p>
            <a:pPr algn="ctr"/>
            <a:r>
              <a:rPr lang="fr-FR" sz="1600" b="1" i="1" dirty="0" smtClean="0"/>
              <a:t>1791-1867</a:t>
            </a:r>
            <a:endParaRPr lang="fr-FR" sz="1600" b="1" i="1" dirty="0"/>
          </a:p>
        </p:txBody>
      </p:sp>
      <p:pic>
        <p:nvPicPr>
          <p:cNvPr id="42" name="Picture 2" descr="Image associé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3571876"/>
            <a:ext cx="3914116" cy="1659876"/>
          </a:xfrm>
          <a:prstGeom prst="rect">
            <a:avLst/>
          </a:prstGeom>
          <a:noFill/>
        </p:spPr>
      </p:pic>
      <p:pic>
        <p:nvPicPr>
          <p:cNvPr id="43" name="Picture 2" descr="RÃ©sultat de recherche d'images pour &quot;canon Ã  electron&quot;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72066" y="1714488"/>
            <a:ext cx="2714644" cy="1052771"/>
          </a:xfrm>
          <a:prstGeom prst="rect">
            <a:avLst/>
          </a:prstGeom>
          <a:noFill/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72066" y="3143248"/>
            <a:ext cx="2752464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ZoneTexte 44"/>
          <p:cNvSpPr txBox="1"/>
          <p:nvPr/>
        </p:nvSpPr>
        <p:spPr>
          <a:xfrm>
            <a:off x="6072198" y="164305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+ + + + + +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6215074" y="392906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+ + + + + +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6143636" y="2357430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 - - - - -</a:t>
            </a:r>
            <a:endParaRPr lang="fr-FR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6215074" y="3000372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 - - - - -</a:t>
            </a:r>
            <a:endParaRPr lang="fr-FR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0" name="Connecteur droit avec flèche 49"/>
          <p:cNvCxnSpPr/>
          <p:nvPr/>
        </p:nvCxnSpPr>
        <p:spPr>
          <a:xfrm rot="5400000" flipH="1" flipV="1">
            <a:off x="7750991" y="2178835"/>
            <a:ext cx="642942" cy="158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rot="5400000" flipH="1" flipV="1">
            <a:off x="7751785" y="3606801"/>
            <a:ext cx="642942" cy="1588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500694" y="5286388"/>
            <a:ext cx="1599312" cy="108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2" descr="Résultat de recherche d'images pour &quot;oscilloscope&quot;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643042" y="5429264"/>
            <a:ext cx="1527155" cy="859025"/>
          </a:xfrm>
          <a:prstGeom prst="rect">
            <a:avLst/>
          </a:prstGeom>
          <a:noFill/>
        </p:spPr>
      </p:pic>
      <p:sp>
        <p:nvSpPr>
          <p:cNvPr id="54" name="ZoneTexte 53"/>
          <p:cNvSpPr txBox="1"/>
          <p:nvPr/>
        </p:nvSpPr>
        <p:spPr>
          <a:xfrm>
            <a:off x="8143900" y="2000240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endParaRPr lang="fr-FR" sz="2800" b="1" dirty="0"/>
          </a:p>
        </p:txBody>
      </p:sp>
      <p:sp>
        <p:nvSpPr>
          <p:cNvPr id="55" name="ZoneTexte 54"/>
          <p:cNvSpPr txBox="1"/>
          <p:nvPr/>
        </p:nvSpPr>
        <p:spPr>
          <a:xfrm>
            <a:off x="8215338" y="328612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endParaRPr lang="fr-FR" sz="2800" b="1" dirty="0"/>
          </a:p>
        </p:txBody>
      </p:sp>
      <p:cxnSp>
        <p:nvCxnSpPr>
          <p:cNvPr id="57" name="Connecteur droit avec flèche 56"/>
          <p:cNvCxnSpPr/>
          <p:nvPr/>
        </p:nvCxnSpPr>
        <p:spPr>
          <a:xfrm>
            <a:off x="8215338" y="2000240"/>
            <a:ext cx="35719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8286776" y="3357562"/>
            <a:ext cx="35719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/>
          <p:cNvSpPr txBox="1"/>
          <p:nvPr/>
        </p:nvSpPr>
        <p:spPr>
          <a:xfrm>
            <a:off x="5857884" y="4429132"/>
            <a:ext cx="2441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F= q E      q&lt;0</a:t>
            </a:r>
            <a:endParaRPr lang="fr-FR" sz="2800" b="1" dirty="0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5929322" y="4429132"/>
            <a:ext cx="35719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6715140" y="4429132"/>
            <a:ext cx="35719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/>
          <p:cNvSpPr/>
          <p:nvPr/>
        </p:nvSpPr>
        <p:spPr>
          <a:xfrm>
            <a:off x="1410489" y="1285860"/>
            <a:ext cx="711340" cy="2428892"/>
          </a:xfrm>
          <a:prstGeom prst="cube">
            <a:avLst>
              <a:gd name="adj" fmla="val 94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+++++++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25" name="Connecteur droit avec flèche 24"/>
          <p:cNvCxnSpPr/>
          <p:nvPr/>
        </p:nvCxnSpPr>
        <p:spPr>
          <a:xfrm>
            <a:off x="2279904" y="1706245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2319423" y="2126630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2319423" y="250030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2279904" y="292069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2279904" y="334107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928662" y="1714488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785786" y="2071678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896743" y="250030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857224" y="292069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>
            <a:off x="896743" y="338778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be 35"/>
          <p:cNvSpPr/>
          <p:nvPr/>
        </p:nvSpPr>
        <p:spPr>
          <a:xfrm>
            <a:off x="3410753" y="3786190"/>
            <a:ext cx="711340" cy="2428892"/>
          </a:xfrm>
          <a:prstGeom prst="cube">
            <a:avLst>
              <a:gd name="adj" fmla="val 94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-------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4280168" y="4206575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2786050" y="542926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357158" y="250030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317639" y="292069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357158" y="338778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857488" y="172273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897007" y="214311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897007" y="251679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857488" y="2937177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2857488" y="335756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500430" y="172273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3539949" y="214311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3539949" y="251679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3500430" y="2937177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>
            <a:off x="3500430" y="335756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357158" y="1714488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285720" y="2071678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4286248" y="457200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4286248" y="578645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4357686" y="535782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4286248" y="492919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>
            <a:off x="2857488" y="414338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2786050" y="5857892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2786050" y="457200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2786050" y="500063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4994548" y="4206575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5000628" y="457200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4929190" y="578645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5000628" y="535782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5000628" y="492919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/>
          <p:nvPr/>
        </p:nvCxnSpPr>
        <p:spPr>
          <a:xfrm>
            <a:off x="4286248" y="1714488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/>
          <p:nvPr/>
        </p:nvCxnSpPr>
        <p:spPr>
          <a:xfrm>
            <a:off x="4325767" y="2134873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>
            <a:off x="4325767" y="2508549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>
            <a:off x="4286248" y="2928934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>
            <a:off x="4286248" y="3349319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/>
          <p:nvPr/>
        </p:nvCxnSpPr>
        <p:spPr>
          <a:xfrm>
            <a:off x="4929190" y="172273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>
            <a:off x="4968709" y="214311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/>
          <p:nvPr/>
        </p:nvCxnSpPr>
        <p:spPr>
          <a:xfrm>
            <a:off x="4968709" y="251679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>
            <a:off x="4929190" y="2937177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4929190" y="335756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/>
          <p:cNvCxnSpPr/>
          <p:nvPr/>
        </p:nvCxnSpPr>
        <p:spPr>
          <a:xfrm>
            <a:off x="2143108" y="542926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214546" y="414338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>
            <a:off x="2143108" y="5857892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/>
          <p:nvPr/>
        </p:nvCxnSpPr>
        <p:spPr>
          <a:xfrm>
            <a:off x="2143108" y="457200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/>
          <p:nvPr/>
        </p:nvCxnSpPr>
        <p:spPr>
          <a:xfrm>
            <a:off x="2143108" y="500063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/>
          <p:cNvCxnSpPr/>
          <p:nvPr/>
        </p:nvCxnSpPr>
        <p:spPr>
          <a:xfrm>
            <a:off x="1500166" y="542926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/>
          <p:cNvCxnSpPr/>
          <p:nvPr/>
        </p:nvCxnSpPr>
        <p:spPr>
          <a:xfrm>
            <a:off x="1571604" y="414338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1500166" y="5857892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/>
          <p:cNvCxnSpPr/>
          <p:nvPr/>
        </p:nvCxnSpPr>
        <p:spPr>
          <a:xfrm>
            <a:off x="1500166" y="457200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/>
          <p:cNvCxnSpPr/>
          <p:nvPr/>
        </p:nvCxnSpPr>
        <p:spPr>
          <a:xfrm>
            <a:off x="1500166" y="500063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>
            <a:off x="714348" y="542926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>
            <a:off x="785786" y="414338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714348" y="5857892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714348" y="457200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>
            <a:off x="714348" y="500063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>
            <a:off x="214282" y="542926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285720" y="414338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214282" y="5857892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214282" y="457200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>
            <a:off x="214282" y="500063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>
            <a:off x="6072166" y="2714620"/>
            <a:ext cx="3071834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 rot="5400000" flipH="1" flipV="1">
            <a:off x="4856958" y="2357430"/>
            <a:ext cx="2429686" cy="794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/>
          <p:nvPr/>
        </p:nvCxnSpPr>
        <p:spPr>
          <a:xfrm>
            <a:off x="6072198" y="3286124"/>
            <a:ext cx="1143008" cy="1588"/>
          </a:xfrm>
          <a:prstGeom prst="line">
            <a:avLst/>
          </a:prstGeom>
          <a:ln w="444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/>
          <p:nvPr/>
        </p:nvCxnSpPr>
        <p:spPr>
          <a:xfrm rot="5400000">
            <a:off x="6286480" y="2714620"/>
            <a:ext cx="185738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/>
          <p:nvPr/>
        </p:nvCxnSpPr>
        <p:spPr>
          <a:xfrm>
            <a:off x="7215174" y="2214554"/>
            <a:ext cx="1785982" cy="1588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86842" y="2786058"/>
            <a:ext cx="219245" cy="266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7" name="ZoneTexte 146"/>
          <p:cNvSpPr txBox="1"/>
          <p:nvPr/>
        </p:nvSpPr>
        <p:spPr>
          <a:xfrm>
            <a:off x="5715008" y="192880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</a:t>
            </a:r>
            <a:endParaRPr lang="fr-FR" dirty="0"/>
          </a:p>
        </p:txBody>
      </p:sp>
      <p:sp>
        <p:nvSpPr>
          <p:cNvPr id="148" name="ZoneTexte 147"/>
          <p:cNvSpPr txBox="1"/>
          <p:nvPr/>
        </p:nvSpPr>
        <p:spPr>
          <a:xfrm>
            <a:off x="5643570" y="3143248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-E</a:t>
            </a:r>
            <a:endParaRPr lang="fr-FR" dirty="0"/>
          </a:p>
        </p:txBody>
      </p:sp>
      <p:sp>
        <p:nvSpPr>
          <p:cNvPr id="151" name="ZoneTexte 150"/>
          <p:cNvSpPr txBox="1"/>
          <p:nvPr/>
        </p:nvSpPr>
        <p:spPr>
          <a:xfrm>
            <a:off x="2571736" y="3571876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position </a:t>
            </a:r>
            <a:r>
              <a:rPr lang="fr-FR" b="1" dirty="0" smtClean="0"/>
              <a:t>z=d/2</a:t>
            </a:r>
            <a:endParaRPr lang="fr-FR" b="1" baseline="-25000" dirty="0"/>
          </a:p>
        </p:txBody>
      </p:sp>
      <p:cxnSp>
        <p:nvCxnSpPr>
          <p:cNvPr id="154" name="Connecteur droit avec flèche 153"/>
          <p:cNvCxnSpPr/>
          <p:nvPr/>
        </p:nvCxnSpPr>
        <p:spPr>
          <a:xfrm>
            <a:off x="6072166" y="5286388"/>
            <a:ext cx="3071834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 rot="5400000" flipH="1" flipV="1">
            <a:off x="4856958" y="4929198"/>
            <a:ext cx="2429686" cy="794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155"/>
          <p:cNvCxnSpPr/>
          <p:nvPr/>
        </p:nvCxnSpPr>
        <p:spPr>
          <a:xfrm>
            <a:off x="6072198" y="4714884"/>
            <a:ext cx="2143140" cy="158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157"/>
          <p:cNvCxnSpPr/>
          <p:nvPr/>
        </p:nvCxnSpPr>
        <p:spPr>
          <a:xfrm rot="5400000">
            <a:off x="7287438" y="5142718"/>
            <a:ext cx="185738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158"/>
          <p:cNvCxnSpPr/>
          <p:nvPr/>
        </p:nvCxnSpPr>
        <p:spPr>
          <a:xfrm>
            <a:off x="8215338" y="5857892"/>
            <a:ext cx="928662" cy="158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86842" y="5357826"/>
            <a:ext cx="219245" cy="266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1" name="ZoneTexte 160"/>
          <p:cNvSpPr txBox="1"/>
          <p:nvPr/>
        </p:nvSpPr>
        <p:spPr>
          <a:xfrm>
            <a:off x="8001024" y="3857628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z=d/2</a:t>
            </a:r>
            <a:endParaRPr lang="fr-FR" b="1" baseline="-25000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715008" y="450057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643570" y="571501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-E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5500694" y="714356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Electric </a:t>
            </a:r>
            <a:r>
              <a:rPr lang="fr-FR" sz="1600" dirty="0" err="1" smtClean="0"/>
              <a:t>field</a:t>
            </a:r>
            <a:endParaRPr lang="fr-FR" sz="1600" dirty="0"/>
          </a:p>
        </p:txBody>
      </p:sp>
      <p:sp>
        <p:nvSpPr>
          <p:cNvPr id="123" name="Rectangle 122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24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0" y="0"/>
            <a:ext cx="600076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127" name="Rectangle 126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II.3) Application to plane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capacitor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1" name="ZoneTexte 100"/>
          <p:cNvSpPr txBox="1"/>
          <p:nvPr/>
        </p:nvSpPr>
        <p:spPr>
          <a:xfrm>
            <a:off x="714348" y="928670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position </a:t>
            </a:r>
            <a:r>
              <a:rPr lang="fr-FR" b="1" dirty="0" smtClean="0"/>
              <a:t>z=-d/2</a:t>
            </a:r>
            <a:endParaRPr lang="fr-FR" b="1" baseline="-25000" dirty="0"/>
          </a:p>
        </p:txBody>
      </p:sp>
      <p:sp>
        <p:nvSpPr>
          <p:cNvPr id="121" name="ZoneTexte 120"/>
          <p:cNvSpPr txBox="1"/>
          <p:nvPr/>
        </p:nvSpPr>
        <p:spPr>
          <a:xfrm>
            <a:off x="7000892" y="142873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z=-d/2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/>
          <p:cNvSpPr/>
          <p:nvPr/>
        </p:nvSpPr>
        <p:spPr>
          <a:xfrm>
            <a:off x="1500166" y="2214554"/>
            <a:ext cx="711340" cy="2428892"/>
          </a:xfrm>
          <a:prstGeom prst="cube">
            <a:avLst>
              <a:gd name="adj" fmla="val 94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+++++++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25" name="Connecteur droit avec flèche 24"/>
          <p:cNvCxnSpPr/>
          <p:nvPr/>
        </p:nvCxnSpPr>
        <p:spPr>
          <a:xfrm>
            <a:off x="2351342" y="2420625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2390861" y="2841010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2390861" y="321468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2351342" y="363507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2351342" y="405545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1165775" y="237391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64568" y="2647945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968181" y="321468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928662" y="363507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>
            <a:off x="968181" y="410216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be 35"/>
          <p:cNvSpPr/>
          <p:nvPr/>
        </p:nvSpPr>
        <p:spPr>
          <a:xfrm>
            <a:off x="3500430" y="2357430"/>
            <a:ext cx="711340" cy="2428892"/>
          </a:xfrm>
          <a:prstGeom prst="cube">
            <a:avLst>
              <a:gd name="adj" fmla="val 94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-------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4357686" y="278605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28596" y="392906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428596" y="3286124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389077" y="3706509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28596" y="4173604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928926" y="243711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968445" y="285749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968445" y="323117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928926" y="3651557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2928926" y="407194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500034" y="2357430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428596" y="2714620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4363766" y="3151491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4292328" y="4365937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4363766" y="3937309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4363766" y="3508681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>
            <a:off x="500034" y="278605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428596" y="435769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428596" y="307181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428596" y="350043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5000628" y="271462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5006708" y="3080053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4935270" y="4294499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5006708" y="3865871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5006708" y="3437243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/>
          <p:nvPr/>
        </p:nvCxnSpPr>
        <p:spPr>
          <a:xfrm>
            <a:off x="4357686" y="2508549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/>
          <p:nvPr/>
        </p:nvCxnSpPr>
        <p:spPr>
          <a:xfrm>
            <a:off x="4397205" y="2928934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>
            <a:off x="4397205" y="3302610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>
            <a:off x="4357686" y="3722995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>
            <a:off x="4357686" y="4143380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/>
          <p:nvPr/>
        </p:nvCxnSpPr>
        <p:spPr>
          <a:xfrm>
            <a:off x="5000628" y="243711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>
            <a:off x="5040147" y="285749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/>
          <p:nvPr/>
        </p:nvCxnSpPr>
        <p:spPr>
          <a:xfrm>
            <a:off x="5040147" y="323117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>
            <a:off x="5000628" y="3651557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5000628" y="407194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/>
          <p:cNvCxnSpPr/>
          <p:nvPr/>
        </p:nvCxnSpPr>
        <p:spPr>
          <a:xfrm>
            <a:off x="2857488" y="392906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/>
          <p:cNvCxnSpPr/>
          <p:nvPr/>
        </p:nvCxnSpPr>
        <p:spPr>
          <a:xfrm>
            <a:off x="2928926" y="2643182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857488" y="435769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>
            <a:off x="2857488" y="307181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/>
          <p:nvPr/>
        </p:nvCxnSpPr>
        <p:spPr>
          <a:xfrm>
            <a:off x="2857488" y="350043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/>
          <p:nvPr/>
        </p:nvCxnSpPr>
        <p:spPr>
          <a:xfrm>
            <a:off x="2285984" y="392906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/>
          <p:cNvCxnSpPr/>
          <p:nvPr/>
        </p:nvCxnSpPr>
        <p:spPr>
          <a:xfrm>
            <a:off x="2357422" y="2643182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/>
          <p:cNvCxnSpPr/>
          <p:nvPr/>
        </p:nvCxnSpPr>
        <p:spPr>
          <a:xfrm>
            <a:off x="2285984" y="435769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285984" y="307181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/>
          <p:cNvCxnSpPr/>
          <p:nvPr/>
        </p:nvCxnSpPr>
        <p:spPr>
          <a:xfrm>
            <a:off x="2285984" y="350043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/>
          <p:cNvCxnSpPr/>
          <p:nvPr/>
        </p:nvCxnSpPr>
        <p:spPr>
          <a:xfrm>
            <a:off x="1000100" y="385762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>
            <a:off x="1071538" y="271462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>
            <a:off x="1000100" y="428625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1000100" y="3000372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1000100" y="342900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ZoneTexte 117"/>
          <p:cNvSpPr txBox="1"/>
          <p:nvPr/>
        </p:nvSpPr>
        <p:spPr>
          <a:xfrm>
            <a:off x="2357422" y="4786322"/>
            <a:ext cx="984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Inside:</a:t>
            </a:r>
          </a:p>
          <a:p>
            <a:r>
              <a:rPr lang="fr-FR" b="1" dirty="0" smtClean="0"/>
              <a:t>addition</a:t>
            </a:r>
            <a:endParaRPr lang="fr-FR" b="1" dirty="0"/>
          </a:p>
        </p:txBody>
      </p:sp>
      <p:sp>
        <p:nvSpPr>
          <p:cNvPr id="119" name="ZoneTexte 118"/>
          <p:cNvSpPr txBox="1"/>
          <p:nvPr/>
        </p:nvSpPr>
        <p:spPr>
          <a:xfrm>
            <a:off x="4500562" y="4643446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outside</a:t>
            </a:r>
            <a:endParaRPr lang="fr-FR" b="1" dirty="0" smtClean="0"/>
          </a:p>
          <a:p>
            <a:r>
              <a:rPr lang="fr-FR" b="1" dirty="0" smtClean="0"/>
              <a:t>cancel</a:t>
            </a:r>
            <a:endParaRPr lang="fr-FR" b="1" dirty="0"/>
          </a:p>
        </p:txBody>
      </p:sp>
      <p:sp>
        <p:nvSpPr>
          <p:cNvPr id="120" name="ZoneTexte 119"/>
          <p:cNvSpPr txBox="1"/>
          <p:nvPr/>
        </p:nvSpPr>
        <p:spPr>
          <a:xfrm>
            <a:off x="500034" y="4714884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outside</a:t>
            </a:r>
            <a:endParaRPr lang="fr-FR" b="1" dirty="0" smtClean="0"/>
          </a:p>
          <a:p>
            <a:r>
              <a:rPr lang="fr-FR" b="1" dirty="0" smtClean="0"/>
              <a:t>cancel</a:t>
            </a:r>
            <a:endParaRPr lang="fr-FR" b="1" dirty="0"/>
          </a:p>
        </p:txBody>
      </p:sp>
      <p:cxnSp>
        <p:nvCxnSpPr>
          <p:cNvPr id="84" name="Connecteur droit avec flèche 83"/>
          <p:cNvCxnSpPr/>
          <p:nvPr/>
        </p:nvCxnSpPr>
        <p:spPr>
          <a:xfrm>
            <a:off x="6072166" y="3571876"/>
            <a:ext cx="3071834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/>
          <p:nvPr/>
        </p:nvCxnSpPr>
        <p:spPr>
          <a:xfrm rot="5400000" flipH="1" flipV="1">
            <a:off x="4856958" y="3214686"/>
            <a:ext cx="2429686" cy="794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/>
          <p:nvPr/>
        </p:nvCxnSpPr>
        <p:spPr>
          <a:xfrm>
            <a:off x="6072198" y="4143380"/>
            <a:ext cx="1143008" cy="1588"/>
          </a:xfrm>
          <a:prstGeom prst="line">
            <a:avLst/>
          </a:prstGeom>
          <a:ln w="444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 rot="5400000">
            <a:off x="6286480" y="3571876"/>
            <a:ext cx="185738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86842" y="3643314"/>
            <a:ext cx="219245" cy="266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" name="ZoneTexte 121"/>
          <p:cNvSpPr txBox="1"/>
          <p:nvPr/>
        </p:nvSpPr>
        <p:spPr>
          <a:xfrm>
            <a:off x="5715008" y="278605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</a:t>
            </a:r>
            <a:endParaRPr lang="fr-FR" dirty="0"/>
          </a:p>
        </p:txBody>
      </p:sp>
      <p:sp>
        <p:nvSpPr>
          <p:cNvPr id="123" name="ZoneTexte 122"/>
          <p:cNvSpPr txBox="1"/>
          <p:nvPr/>
        </p:nvSpPr>
        <p:spPr>
          <a:xfrm>
            <a:off x="5643570" y="400050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-E</a:t>
            </a:r>
            <a:endParaRPr lang="fr-FR" dirty="0"/>
          </a:p>
        </p:txBody>
      </p:sp>
      <p:cxnSp>
        <p:nvCxnSpPr>
          <p:cNvPr id="126" name="Connecteur droit 125"/>
          <p:cNvCxnSpPr/>
          <p:nvPr/>
        </p:nvCxnSpPr>
        <p:spPr>
          <a:xfrm>
            <a:off x="6000760" y="3071810"/>
            <a:ext cx="2143140" cy="158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/>
          <p:nvPr/>
        </p:nvCxnSpPr>
        <p:spPr>
          <a:xfrm rot="5400000">
            <a:off x="7216000" y="3571082"/>
            <a:ext cx="185738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/>
          <p:nvPr/>
        </p:nvCxnSpPr>
        <p:spPr>
          <a:xfrm>
            <a:off x="8072462" y="4143380"/>
            <a:ext cx="928662" cy="158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/>
          <p:nvPr/>
        </p:nvCxnSpPr>
        <p:spPr>
          <a:xfrm>
            <a:off x="7215174" y="3071810"/>
            <a:ext cx="1785982" cy="1588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ZoneTexte 132"/>
          <p:cNvSpPr txBox="1"/>
          <p:nvPr/>
        </p:nvSpPr>
        <p:spPr>
          <a:xfrm>
            <a:off x="5500694" y="1571612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Electric </a:t>
            </a:r>
            <a:r>
              <a:rPr lang="fr-FR" sz="1600" dirty="0" err="1" smtClean="0"/>
              <a:t>field</a:t>
            </a:r>
            <a:endParaRPr lang="fr-FR" sz="1600" dirty="0"/>
          </a:p>
        </p:txBody>
      </p:sp>
      <p:sp>
        <p:nvSpPr>
          <p:cNvPr id="134" name="ZoneTexte 99"/>
          <p:cNvSpPr txBox="1">
            <a:spLocks noChangeArrowheads="1"/>
          </p:cNvSpPr>
          <p:nvPr/>
        </p:nvSpPr>
        <p:spPr bwMode="auto">
          <a:xfrm>
            <a:off x="285720" y="1214422"/>
            <a:ext cx="421326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b="1" dirty="0" err="1" smtClean="0"/>
              <a:t>We</a:t>
            </a:r>
            <a:r>
              <a:rPr lang="fr-FR" sz="2000" b="1" dirty="0" smtClean="0"/>
              <a:t> superpose the </a:t>
            </a:r>
            <a:r>
              <a:rPr lang="fr-FR" sz="2000" b="1" dirty="0" err="1" smtClean="0"/>
              <a:t>two</a:t>
            </a:r>
            <a:r>
              <a:rPr lang="fr-FR" sz="2000" b="1" dirty="0" smtClean="0"/>
              <a:t> configurations</a:t>
            </a:r>
            <a:endParaRPr lang="fr-FR" sz="2000" b="1" dirty="0"/>
          </a:p>
        </p:txBody>
      </p:sp>
      <p:sp>
        <p:nvSpPr>
          <p:cNvPr id="99" name="Rectangle 98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00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0" y="0"/>
            <a:ext cx="600076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125" name="Rectangle 124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II.3) Application to plane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capacitor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1" name="ZoneTexte 130"/>
          <p:cNvSpPr txBox="1"/>
          <p:nvPr/>
        </p:nvSpPr>
        <p:spPr>
          <a:xfrm>
            <a:off x="6786578" y="221455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z=-d/2</a:t>
            </a:r>
            <a:endParaRPr lang="fr-FR" b="1" dirty="0"/>
          </a:p>
        </p:txBody>
      </p:sp>
      <p:sp>
        <p:nvSpPr>
          <p:cNvPr id="132" name="ZoneTexte 131"/>
          <p:cNvSpPr txBox="1"/>
          <p:nvPr/>
        </p:nvSpPr>
        <p:spPr>
          <a:xfrm>
            <a:off x="7786710" y="221455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z=d/2</a:t>
            </a:r>
            <a:endParaRPr lang="fr-FR" b="1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/>
          <p:cNvSpPr/>
          <p:nvPr/>
        </p:nvSpPr>
        <p:spPr>
          <a:xfrm>
            <a:off x="1500166" y="2214554"/>
            <a:ext cx="711340" cy="2428892"/>
          </a:xfrm>
          <a:prstGeom prst="cube">
            <a:avLst>
              <a:gd name="adj" fmla="val 94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+++++++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25" name="Connecteur droit avec flèche 24"/>
          <p:cNvCxnSpPr/>
          <p:nvPr/>
        </p:nvCxnSpPr>
        <p:spPr>
          <a:xfrm>
            <a:off x="2351342" y="2420625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2390861" y="2841010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2390861" y="321468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2351342" y="363507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2351342" y="405545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be 35"/>
          <p:cNvSpPr/>
          <p:nvPr/>
        </p:nvSpPr>
        <p:spPr>
          <a:xfrm>
            <a:off x="3500430" y="2357430"/>
            <a:ext cx="711340" cy="2428892"/>
          </a:xfrm>
          <a:prstGeom prst="cube">
            <a:avLst>
              <a:gd name="adj" fmla="val 94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-------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2928926" y="243711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968445" y="285749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968445" y="323117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928926" y="3651557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2928926" y="407194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/>
          <p:cNvCxnSpPr/>
          <p:nvPr/>
        </p:nvCxnSpPr>
        <p:spPr>
          <a:xfrm>
            <a:off x="2857488" y="392906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/>
          <p:cNvCxnSpPr/>
          <p:nvPr/>
        </p:nvCxnSpPr>
        <p:spPr>
          <a:xfrm>
            <a:off x="2928926" y="2643182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857488" y="435769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>
            <a:off x="2857488" y="307181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/>
          <p:nvPr/>
        </p:nvCxnSpPr>
        <p:spPr>
          <a:xfrm>
            <a:off x="2857488" y="350043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/>
          <p:nvPr/>
        </p:nvCxnSpPr>
        <p:spPr>
          <a:xfrm>
            <a:off x="2285984" y="392906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/>
          <p:cNvCxnSpPr/>
          <p:nvPr/>
        </p:nvCxnSpPr>
        <p:spPr>
          <a:xfrm>
            <a:off x="2357422" y="2643182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/>
          <p:cNvCxnSpPr/>
          <p:nvPr/>
        </p:nvCxnSpPr>
        <p:spPr>
          <a:xfrm>
            <a:off x="2285984" y="435769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285984" y="307181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/>
          <p:cNvCxnSpPr/>
          <p:nvPr/>
        </p:nvCxnSpPr>
        <p:spPr>
          <a:xfrm>
            <a:off x="2285984" y="350043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ZoneTexte 117"/>
          <p:cNvSpPr txBox="1"/>
          <p:nvPr/>
        </p:nvSpPr>
        <p:spPr>
          <a:xfrm>
            <a:off x="2357422" y="4786322"/>
            <a:ext cx="984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Inside:</a:t>
            </a:r>
          </a:p>
          <a:p>
            <a:r>
              <a:rPr lang="fr-FR" b="1" dirty="0" smtClean="0"/>
              <a:t>addition</a:t>
            </a:r>
            <a:endParaRPr lang="fr-FR" b="1" dirty="0"/>
          </a:p>
        </p:txBody>
      </p:sp>
      <p:sp>
        <p:nvSpPr>
          <p:cNvPr id="119" name="ZoneTexte 118"/>
          <p:cNvSpPr txBox="1"/>
          <p:nvPr/>
        </p:nvSpPr>
        <p:spPr>
          <a:xfrm>
            <a:off x="4500562" y="4643446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outside</a:t>
            </a:r>
            <a:endParaRPr lang="fr-FR" b="1" dirty="0" smtClean="0"/>
          </a:p>
          <a:p>
            <a:r>
              <a:rPr lang="fr-FR" b="1" dirty="0" smtClean="0"/>
              <a:t>cancel</a:t>
            </a:r>
            <a:endParaRPr lang="fr-FR" b="1" dirty="0"/>
          </a:p>
        </p:txBody>
      </p:sp>
      <p:sp>
        <p:nvSpPr>
          <p:cNvPr id="120" name="ZoneTexte 119"/>
          <p:cNvSpPr txBox="1"/>
          <p:nvPr/>
        </p:nvSpPr>
        <p:spPr>
          <a:xfrm>
            <a:off x="500034" y="4714884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outside</a:t>
            </a:r>
            <a:endParaRPr lang="fr-FR" b="1" dirty="0" smtClean="0"/>
          </a:p>
          <a:p>
            <a:r>
              <a:rPr lang="fr-FR" b="1" dirty="0" smtClean="0"/>
              <a:t>cancel</a:t>
            </a:r>
            <a:endParaRPr lang="fr-FR" b="1" dirty="0"/>
          </a:p>
        </p:txBody>
      </p:sp>
      <p:cxnSp>
        <p:nvCxnSpPr>
          <p:cNvPr id="84" name="Connecteur droit avec flèche 83"/>
          <p:cNvCxnSpPr/>
          <p:nvPr/>
        </p:nvCxnSpPr>
        <p:spPr>
          <a:xfrm>
            <a:off x="6072166" y="3571876"/>
            <a:ext cx="3071834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/>
          <p:nvPr/>
        </p:nvCxnSpPr>
        <p:spPr>
          <a:xfrm rot="5400000" flipH="1" flipV="1">
            <a:off x="4856958" y="3214686"/>
            <a:ext cx="2429686" cy="794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 rot="5400000">
            <a:off x="5964231" y="3250389"/>
            <a:ext cx="2501124" cy="82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86842" y="3643314"/>
            <a:ext cx="219245" cy="266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" name="ZoneTexte 121"/>
          <p:cNvSpPr txBox="1"/>
          <p:nvPr/>
        </p:nvSpPr>
        <p:spPr>
          <a:xfrm>
            <a:off x="5715008" y="278605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</a:t>
            </a:r>
            <a:endParaRPr lang="fr-FR" dirty="0"/>
          </a:p>
        </p:txBody>
      </p:sp>
      <p:sp>
        <p:nvSpPr>
          <p:cNvPr id="123" name="ZoneTexte 122"/>
          <p:cNvSpPr txBox="1"/>
          <p:nvPr/>
        </p:nvSpPr>
        <p:spPr>
          <a:xfrm>
            <a:off x="5643570" y="400050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-E</a:t>
            </a:r>
            <a:endParaRPr lang="fr-FR" dirty="0"/>
          </a:p>
        </p:txBody>
      </p:sp>
      <p:cxnSp>
        <p:nvCxnSpPr>
          <p:cNvPr id="127" name="Connecteur droit 126"/>
          <p:cNvCxnSpPr/>
          <p:nvPr/>
        </p:nvCxnSpPr>
        <p:spPr>
          <a:xfrm rot="5400000">
            <a:off x="6822297" y="3178967"/>
            <a:ext cx="2643206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ZoneTexte 132"/>
          <p:cNvSpPr txBox="1"/>
          <p:nvPr/>
        </p:nvSpPr>
        <p:spPr>
          <a:xfrm>
            <a:off x="5500694" y="1571612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Electric </a:t>
            </a:r>
            <a:r>
              <a:rPr lang="fr-FR" sz="1600" dirty="0" err="1" smtClean="0"/>
              <a:t>field</a:t>
            </a:r>
            <a:endParaRPr lang="fr-FR" sz="1600" dirty="0"/>
          </a:p>
        </p:txBody>
      </p:sp>
      <p:sp>
        <p:nvSpPr>
          <p:cNvPr id="134" name="ZoneTexte 99"/>
          <p:cNvSpPr txBox="1">
            <a:spLocks noChangeArrowheads="1"/>
          </p:cNvSpPr>
          <p:nvPr/>
        </p:nvSpPr>
        <p:spPr bwMode="auto">
          <a:xfrm>
            <a:off x="285720" y="1214422"/>
            <a:ext cx="421326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b="1" dirty="0" err="1" smtClean="0"/>
              <a:t>We</a:t>
            </a:r>
            <a:r>
              <a:rPr lang="fr-FR" sz="2000" b="1" dirty="0" smtClean="0"/>
              <a:t> superpose the </a:t>
            </a:r>
            <a:r>
              <a:rPr lang="fr-FR" sz="2000" b="1" dirty="0" err="1" smtClean="0"/>
              <a:t>two</a:t>
            </a:r>
            <a:r>
              <a:rPr lang="fr-FR" sz="2000" b="1" dirty="0" smtClean="0"/>
              <a:t> configurations</a:t>
            </a:r>
            <a:endParaRPr lang="fr-FR" sz="2000" b="1" dirty="0"/>
          </a:p>
        </p:txBody>
      </p:sp>
      <p:cxnSp>
        <p:nvCxnSpPr>
          <p:cNvPr id="99" name="Connecteur droit 98"/>
          <p:cNvCxnSpPr/>
          <p:nvPr/>
        </p:nvCxnSpPr>
        <p:spPr>
          <a:xfrm>
            <a:off x="8215338" y="3571876"/>
            <a:ext cx="714380" cy="1588"/>
          </a:xfrm>
          <a:prstGeom prst="line">
            <a:avLst/>
          </a:prstGeom>
          <a:ln w="53975">
            <a:solidFill>
              <a:srgbClr val="008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/>
          <p:nvPr/>
        </p:nvCxnSpPr>
        <p:spPr>
          <a:xfrm>
            <a:off x="6072198" y="3571876"/>
            <a:ext cx="1143008" cy="1588"/>
          </a:xfrm>
          <a:prstGeom prst="line">
            <a:avLst/>
          </a:prstGeom>
          <a:ln w="57150">
            <a:solidFill>
              <a:srgbClr val="008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/>
          <p:nvPr/>
        </p:nvCxnSpPr>
        <p:spPr>
          <a:xfrm>
            <a:off x="7215206" y="2285992"/>
            <a:ext cx="928694" cy="1588"/>
          </a:xfrm>
          <a:prstGeom prst="line">
            <a:avLst/>
          </a:prstGeom>
          <a:ln w="53975">
            <a:solidFill>
              <a:srgbClr val="008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ZoneTexte 128"/>
          <p:cNvSpPr txBox="1"/>
          <p:nvPr/>
        </p:nvSpPr>
        <p:spPr>
          <a:xfrm>
            <a:off x="5643570" y="207167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2E</a:t>
            </a:r>
            <a:endParaRPr lang="fr-FR" dirty="0"/>
          </a:p>
        </p:txBody>
      </p:sp>
      <p:sp>
        <p:nvSpPr>
          <p:cNvPr id="136" name="ZoneTexte 135"/>
          <p:cNvSpPr txBox="1"/>
          <p:nvPr/>
        </p:nvSpPr>
        <p:spPr>
          <a:xfrm>
            <a:off x="6500826" y="314324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137" name="ZoneTexte 136"/>
          <p:cNvSpPr txBox="1"/>
          <p:nvPr/>
        </p:nvSpPr>
        <p:spPr>
          <a:xfrm>
            <a:off x="8501090" y="30718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139" name="ZoneTexte 138"/>
          <p:cNvSpPr txBox="1"/>
          <p:nvPr/>
        </p:nvSpPr>
        <p:spPr>
          <a:xfrm>
            <a:off x="4286248" y="5357826"/>
            <a:ext cx="45207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rgbClr val="FF0000"/>
                </a:solidFill>
              </a:rPr>
              <a:t>We</a:t>
            </a:r>
            <a:r>
              <a:rPr lang="fr-FR" sz="2800" dirty="0" smtClean="0">
                <a:solidFill>
                  <a:srgbClr val="FF0000"/>
                </a:solidFill>
              </a:rPr>
              <a:t> </a:t>
            </a:r>
            <a:r>
              <a:rPr lang="fr-FR" sz="2800" dirty="0" err="1" smtClean="0">
                <a:solidFill>
                  <a:srgbClr val="FF0000"/>
                </a:solidFill>
              </a:rPr>
              <a:t>obtain</a:t>
            </a:r>
            <a:r>
              <a:rPr lang="fr-FR" sz="2800" dirty="0" smtClean="0">
                <a:solidFill>
                  <a:srgbClr val="FF0000"/>
                </a:solidFill>
              </a:rPr>
              <a:t> a </a:t>
            </a:r>
            <a:r>
              <a:rPr lang="fr-FR" sz="2800" dirty="0" err="1" smtClean="0">
                <a:solidFill>
                  <a:srgbClr val="FF0000"/>
                </a:solidFill>
              </a:rPr>
              <a:t>capacitor</a:t>
            </a:r>
            <a:r>
              <a:rPr lang="fr-FR" sz="2800" dirty="0" smtClean="0">
                <a:solidFill>
                  <a:srgbClr val="FF0000"/>
                </a:solidFill>
              </a:rPr>
              <a:t>:  </a:t>
            </a:r>
          </a:p>
          <a:p>
            <a:r>
              <a:rPr lang="fr-FR" sz="2800" dirty="0" err="1" smtClean="0">
                <a:solidFill>
                  <a:srgbClr val="FF0000"/>
                </a:solidFill>
              </a:rPr>
              <a:t>electric</a:t>
            </a:r>
            <a:r>
              <a:rPr lang="fr-FR" sz="2800" dirty="0" smtClean="0">
                <a:solidFill>
                  <a:srgbClr val="FF0000"/>
                </a:solidFill>
              </a:rPr>
              <a:t> </a:t>
            </a:r>
            <a:r>
              <a:rPr lang="fr-FR" sz="2800" dirty="0" err="1" smtClean="0">
                <a:solidFill>
                  <a:srgbClr val="FF0000"/>
                </a:solidFill>
              </a:rPr>
              <a:t>field</a:t>
            </a:r>
            <a:r>
              <a:rPr lang="fr-FR" sz="2800" dirty="0" smtClean="0">
                <a:solidFill>
                  <a:srgbClr val="FF0000"/>
                </a:solidFill>
              </a:rPr>
              <a:t> </a:t>
            </a:r>
            <a:r>
              <a:rPr lang="fr-FR" sz="2800" dirty="0" err="1" smtClean="0">
                <a:solidFill>
                  <a:srgbClr val="FF0000"/>
                </a:solidFill>
              </a:rPr>
              <a:t>is</a:t>
            </a:r>
            <a:r>
              <a:rPr lang="fr-FR" sz="2800" dirty="0" smtClean="0">
                <a:solidFill>
                  <a:srgbClr val="FF0000"/>
                </a:solidFill>
              </a:rPr>
              <a:t> </a:t>
            </a:r>
            <a:r>
              <a:rPr lang="fr-FR" sz="2800" dirty="0" err="1" smtClean="0">
                <a:solidFill>
                  <a:srgbClr val="FF0000"/>
                </a:solidFill>
              </a:rPr>
              <a:t>only</a:t>
            </a:r>
            <a:r>
              <a:rPr lang="fr-FR" sz="2800" dirty="0" smtClean="0">
                <a:solidFill>
                  <a:srgbClr val="FF0000"/>
                </a:solidFill>
              </a:rPr>
              <a:t> INSIDE !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600076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II.3) Application to plane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capacitor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6786578" y="1571612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z=-d/2</a:t>
            </a:r>
            <a:endParaRPr lang="fr-FR" b="1" dirty="0"/>
          </a:p>
        </p:txBody>
      </p:sp>
      <p:sp>
        <p:nvSpPr>
          <p:cNvPr id="60" name="ZoneTexte 59"/>
          <p:cNvSpPr txBox="1"/>
          <p:nvPr/>
        </p:nvSpPr>
        <p:spPr>
          <a:xfrm>
            <a:off x="7786710" y="157161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z=d/2</a:t>
            </a:r>
            <a:endParaRPr lang="fr-FR" b="1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664370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664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II.3.c)  Electron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dynamics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a constant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uniform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3786190"/>
            <a:ext cx="3559942" cy="2562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3" name="ZoneTexte 62"/>
          <p:cNvSpPr txBox="1"/>
          <p:nvPr/>
        </p:nvSpPr>
        <p:spPr>
          <a:xfrm>
            <a:off x="357158" y="642918"/>
            <a:ext cx="71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 err="1" smtClean="0">
                <a:solidFill>
                  <a:srgbClr val="002060"/>
                </a:solidFill>
              </a:rPr>
              <a:t>Two</a:t>
            </a:r>
            <a:r>
              <a:rPr lang="fr-FR" sz="2400" b="1" u="sng" dirty="0" smtClean="0">
                <a:solidFill>
                  <a:srgbClr val="002060"/>
                </a:solidFill>
              </a:rPr>
              <a:t> </a:t>
            </a:r>
            <a:r>
              <a:rPr lang="fr-FR" sz="2400" b="1" u="sng" dirty="0" err="1" smtClean="0">
                <a:solidFill>
                  <a:srgbClr val="002060"/>
                </a:solidFill>
              </a:rPr>
              <a:t>charged</a:t>
            </a:r>
            <a:r>
              <a:rPr lang="fr-FR" sz="2400" b="1" u="sng" dirty="0" smtClean="0">
                <a:solidFill>
                  <a:srgbClr val="002060"/>
                </a:solidFill>
              </a:rPr>
              <a:t> plates: </a:t>
            </a:r>
            <a:r>
              <a:rPr lang="fr-FR" sz="2400" b="1" u="sng" dirty="0" err="1" smtClean="0">
                <a:solidFill>
                  <a:srgbClr val="002060"/>
                </a:solidFill>
              </a:rPr>
              <a:t>creation</a:t>
            </a:r>
            <a:r>
              <a:rPr lang="fr-FR" sz="2400" b="1" u="sng" dirty="0" smtClean="0">
                <a:solidFill>
                  <a:srgbClr val="002060"/>
                </a:solidFill>
              </a:rPr>
              <a:t> of </a:t>
            </a:r>
            <a:r>
              <a:rPr lang="fr-FR" sz="2400" b="1" u="sng" dirty="0" err="1" smtClean="0">
                <a:solidFill>
                  <a:srgbClr val="002060"/>
                </a:solidFill>
              </a:rPr>
              <a:t>uniform</a:t>
            </a:r>
            <a:r>
              <a:rPr lang="fr-FR" sz="2400" b="1" u="sng" dirty="0" smtClean="0">
                <a:solidFill>
                  <a:srgbClr val="002060"/>
                </a:solidFill>
              </a:rPr>
              <a:t> </a:t>
            </a:r>
            <a:r>
              <a:rPr lang="fr-FR" sz="2400" b="1" u="sng" dirty="0" err="1" smtClean="0">
                <a:solidFill>
                  <a:srgbClr val="002060"/>
                </a:solidFill>
              </a:rPr>
              <a:t>electric</a:t>
            </a:r>
            <a:r>
              <a:rPr lang="fr-FR" sz="2400" b="1" u="sng" dirty="0" smtClean="0">
                <a:solidFill>
                  <a:srgbClr val="002060"/>
                </a:solidFill>
              </a:rPr>
              <a:t> </a:t>
            </a:r>
            <a:r>
              <a:rPr lang="fr-FR" sz="2400" b="1" u="sng" dirty="0" err="1" smtClean="0">
                <a:solidFill>
                  <a:srgbClr val="002060"/>
                </a:solidFill>
              </a:rPr>
              <a:t>field</a:t>
            </a:r>
            <a:endParaRPr lang="fr-FR" sz="2400" b="1" u="sng" dirty="0">
              <a:solidFill>
                <a:srgbClr val="002060"/>
              </a:solidFill>
            </a:endParaRPr>
          </a:p>
        </p:txBody>
      </p:sp>
      <p:pic>
        <p:nvPicPr>
          <p:cNvPr id="64" name="Picture 2" descr="Image associ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571612"/>
            <a:ext cx="4071966" cy="1726816"/>
          </a:xfrm>
          <a:prstGeom prst="rect">
            <a:avLst/>
          </a:prstGeom>
          <a:noFill/>
        </p:spPr>
      </p:pic>
      <p:sp>
        <p:nvSpPr>
          <p:cNvPr id="65" name="ZoneTexte 64"/>
          <p:cNvSpPr txBox="1"/>
          <p:nvPr/>
        </p:nvSpPr>
        <p:spPr>
          <a:xfrm>
            <a:off x="5357818" y="2214554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Device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accelerate</a:t>
            </a:r>
            <a:r>
              <a:rPr lang="fr-FR" dirty="0" smtClean="0"/>
              <a:t> and/or</a:t>
            </a:r>
          </a:p>
          <a:p>
            <a:pPr algn="ctr"/>
            <a:r>
              <a:rPr lang="fr-FR" dirty="0" err="1" smtClean="0"/>
              <a:t>deviate</a:t>
            </a:r>
            <a:r>
              <a:rPr lang="fr-FR" dirty="0" smtClean="0"/>
              <a:t> </a:t>
            </a:r>
            <a:r>
              <a:rPr lang="fr-FR" dirty="0" err="1" smtClean="0"/>
              <a:t>charged</a:t>
            </a:r>
            <a:r>
              <a:rPr lang="fr-FR" dirty="0" smtClean="0"/>
              <a:t> </a:t>
            </a:r>
            <a:r>
              <a:rPr lang="fr-FR" dirty="0" err="1" smtClean="0"/>
              <a:t>particle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664370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664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II.3.c)  Electron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dynamics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a constant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uniform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633" y="3929066"/>
            <a:ext cx="928694" cy="504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ZoneTexte 28"/>
          <p:cNvSpPr txBox="1">
            <a:spLocks noChangeArrowheads="1"/>
          </p:cNvSpPr>
          <p:nvPr/>
        </p:nvSpPr>
        <p:spPr bwMode="auto">
          <a:xfrm>
            <a:off x="1625633" y="1928802"/>
            <a:ext cx="35718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b="1" dirty="0" err="1">
                <a:solidFill>
                  <a:schemeClr val="tx2"/>
                </a:solidFill>
              </a:rPr>
              <a:t>Accelerates</a:t>
            </a:r>
            <a:r>
              <a:rPr lang="fr-FR" b="1" dirty="0">
                <a:solidFill>
                  <a:schemeClr val="tx2"/>
                </a:solidFill>
              </a:rPr>
              <a:t> </a:t>
            </a:r>
            <a:r>
              <a:rPr lang="fr-FR" b="1" dirty="0" smtClean="0">
                <a:solidFill>
                  <a:schemeClr val="tx2"/>
                </a:solidFill>
              </a:rPr>
              <a:t>(and </a:t>
            </a:r>
            <a:r>
              <a:rPr lang="fr-FR" b="1" dirty="0" err="1" smtClean="0">
                <a:solidFill>
                  <a:schemeClr val="tx2"/>
                </a:solidFill>
              </a:rPr>
              <a:t>deviates</a:t>
            </a:r>
            <a:r>
              <a:rPr lang="fr-FR" b="1" dirty="0" smtClean="0">
                <a:solidFill>
                  <a:schemeClr val="tx2"/>
                </a:solidFill>
              </a:rPr>
              <a:t>) charge </a:t>
            </a:r>
            <a:r>
              <a:rPr lang="fr-FR" b="1" dirty="0" err="1" smtClean="0">
                <a:solidFill>
                  <a:schemeClr val="tx2"/>
                </a:solidFill>
              </a:rPr>
              <a:t>particles</a:t>
            </a:r>
            <a:endParaRPr lang="fr-FR" b="1" dirty="0" smtClean="0">
              <a:solidFill>
                <a:schemeClr val="tx2"/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3697335" y="2643182"/>
            <a:ext cx="64294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97269" y="2428868"/>
            <a:ext cx="428628" cy="512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8" name="ZoneTexte 17"/>
          <p:cNvSpPr txBox="1"/>
          <p:nvPr/>
        </p:nvSpPr>
        <p:spPr>
          <a:xfrm>
            <a:off x="1839947" y="271462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q&gt;0</a:t>
            </a:r>
            <a:endParaRPr lang="fr-FR" b="1" dirty="0"/>
          </a:p>
        </p:txBody>
      </p:sp>
      <p:grpSp>
        <p:nvGrpSpPr>
          <p:cNvPr id="19" name="Groupe 63"/>
          <p:cNvGrpSpPr/>
          <p:nvPr/>
        </p:nvGrpSpPr>
        <p:grpSpPr>
          <a:xfrm>
            <a:off x="1339913" y="3143248"/>
            <a:ext cx="3571900" cy="214314"/>
            <a:chOff x="428596" y="3357562"/>
            <a:chExt cx="3571900" cy="214314"/>
          </a:xfrm>
        </p:grpSpPr>
        <p:cxnSp>
          <p:nvCxnSpPr>
            <p:cNvPr id="20" name="Connecteur droit 19"/>
            <p:cNvCxnSpPr/>
            <p:nvPr/>
          </p:nvCxnSpPr>
          <p:spPr>
            <a:xfrm>
              <a:off x="428596" y="3500438"/>
              <a:ext cx="3571900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/>
            <p:cNvSpPr/>
            <p:nvPr/>
          </p:nvSpPr>
          <p:spPr>
            <a:xfrm>
              <a:off x="1285852" y="335756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>
              <a:off x="2285952" y="3500438"/>
              <a:ext cx="1000132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>
              <a:off x="1357294" y="3500438"/>
              <a:ext cx="5715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Ellipse 23"/>
          <p:cNvSpPr/>
          <p:nvPr/>
        </p:nvSpPr>
        <p:spPr>
          <a:xfrm>
            <a:off x="3125831" y="3143248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avec flèche 24"/>
          <p:cNvCxnSpPr/>
          <p:nvPr/>
        </p:nvCxnSpPr>
        <p:spPr>
          <a:xfrm>
            <a:off x="3911649" y="4500570"/>
            <a:ext cx="64294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1551" y="4214818"/>
            <a:ext cx="428628" cy="512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7" name="ZoneTexte 26"/>
          <p:cNvSpPr txBox="1"/>
          <p:nvPr/>
        </p:nvSpPr>
        <p:spPr>
          <a:xfrm>
            <a:off x="1768509" y="514351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q&gt;0</a:t>
            </a:r>
            <a:endParaRPr lang="fr-FR" b="1" dirty="0"/>
          </a:p>
        </p:txBody>
      </p:sp>
      <p:grpSp>
        <p:nvGrpSpPr>
          <p:cNvPr id="28" name="Groupe 69"/>
          <p:cNvGrpSpPr/>
          <p:nvPr/>
        </p:nvGrpSpPr>
        <p:grpSpPr>
          <a:xfrm>
            <a:off x="2411451" y="4572008"/>
            <a:ext cx="2000232" cy="571504"/>
            <a:chOff x="1285852" y="3000372"/>
            <a:chExt cx="2000232" cy="571504"/>
          </a:xfrm>
        </p:grpSpPr>
        <p:sp>
          <p:nvSpPr>
            <p:cNvPr id="29" name="Ellipse 28"/>
            <p:cNvSpPr/>
            <p:nvPr/>
          </p:nvSpPr>
          <p:spPr>
            <a:xfrm>
              <a:off x="1285852" y="335756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2285952" y="3500438"/>
              <a:ext cx="1000132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rot="16200000" flipV="1">
              <a:off x="1107259" y="3250403"/>
              <a:ext cx="500066" cy="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Ellipse 31"/>
          <p:cNvSpPr/>
          <p:nvPr/>
        </p:nvSpPr>
        <p:spPr>
          <a:xfrm>
            <a:off x="3340113" y="4929198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25633" y="2285992"/>
            <a:ext cx="921842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ZoneTexte 33"/>
          <p:cNvSpPr txBox="1"/>
          <p:nvPr/>
        </p:nvSpPr>
        <p:spPr>
          <a:xfrm>
            <a:off x="2625765" y="3500438"/>
            <a:ext cx="293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Accelerated</a:t>
            </a:r>
            <a:r>
              <a:rPr lang="fr-FR" b="1" dirty="0" smtClean="0"/>
              <a:t> </a:t>
            </a:r>
            <a:r>
              <a:rPr lang="fr-FR" b="1" dirty="0" err="1" smtClean="0"/>
              <a:t>rect</a:t>
            </a:r>
            <a:r>
              <a:rPr lang="fr-FR" b="1" dirty="0" smtClean="0"/>
              <a:t> motion (1D)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554327" y="5286388"/>
            <a:ext cx="345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Accelerated</a:t>
            </a:r>
            <a:r>
              <a:rPr lang="fr-FR" b="1" dirty="0" smtClean="0"/>
              <a:t> </a:t>
            </a:r>
            <a:r>
              <a:rPr lang="fr-FR" b="1" dirty="0" err="1" smtClean="0"/>
              <a:t>parabolic</a:t>
            </a:r>
            <a:r>
              <a:rPr lang="fr-FR" b="1" dirty="0" smtClean="0"/>
              <a:t> motion (2D)</a:t>
            </a:r>
            <a:endParaRPr lang="fr-FR" b="1" dirty="0"/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43570" y="2428868"/>
            <a:ext cx="2340045" cy="87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26227" y="3857628"/>
            <a:ext cx="1500198" cy="8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26228" y="4739934"/>
            <a:ext cx="1143008" cy="47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Forme libre 38"/>
          <p:cNvSpPr/>
          <p:nvPr/>
        </p:nvSpPr>
        <p:spPr>
          <a:xfrm>
            <a:off x="1635748" y="4500570"/>
            <a:ext cx="3254189" cy="585778"/>
          </a:xfrm>
          <a:custGeom>
            <a:avLst/>
            <a:gdLst>
              <a:gd name="connsiteX0" fmla="*/ 0 w 3254189"/>
              <a:gd name="connsiteY0" fmla="*/ 605117 h 625288"/>
              <a:gd name="connsiteX1" fmla="*/ 1519518 w 3254189"/>
              <a:gd name="connsiteY1" fmla="*/ 605117 h 625288"/>
              <a:gd name="connsiteX2" fmla="*/ 2353236 w 3254189"/>
              <a:gd name="connsiteY2" fmla="*/ 484094 h 625288"/>
              <a:gd name="connsiteX3" fmla="*/ 3012141 w 3254189"/>
              <a:gd name="connsiteY3" fmla="*/ 215153 h 625288"/>
              <a:gd name="connsiteX4" fmla="*/ 3254189 w 3254189"/>
              <a:gd name="connsiteY4" fmla="*/ 0 h 625288"/>
              <a:gd name="connsiteX5" fmla="*/ 3254189 w 3254189"/>
              <a:gd name="connsiteY5" fmla="*/ 0 h 62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4189" h="625288">
                <a:moveTo>
                  <a:pt x="0" y="605117"/>
                </a:moveTo>
                <a:cubicBezTo>
                  <a:pt x="563656" y="615202"/>
                  <a:pt x="1127312" y="625288"/>
                  <a:pt x="1519518" y="605117"/>
                </a:cubicBezTo>
                <a:cubicBezTo>
                  <a:pt x="1911724" y="584947"/>
                  <a:pt x="2104466" y="549088"/>
                  <a:pt x="2353236" y="484094"/>
                </a:cubicBezTo>
                <a:cubicBezTo>
                  <a:pt x="2602006" y="419100"/>
                  <a:pt x="2861982" y="295835"/>
                  <a:pt x="3012141" y="215153"/>
                </a:cubicBezTo>
                <a:cubicBezTo>
                  <a:pt x="3162300" y="134471"/>
                  <a:pt x="3254189" y="0"/>
                  <a:pt x="3254189" y="0"/>
                </a:cubicBezTo>
                <a:lnTo>
                  <a:pt x="3254189" y="0"/>
                </a:lnTo>
              </a:path>
            </a:pathLst>
          </a:cu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/>
          <p:cNvSpPr txBox="1"/>
          <p:nvPr/>
        </p:nvSpPr>
        <p:spPr>
          <a:xfrm>
            <a:off x="785786" y="785794"/>
            <a:ext cx="6135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Motion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along</a:t>
            </a:r>
            <a:r>
              <a:rPr lang="fr-FR" dirty="0" smtClean="0"/>
              <a:t> positive x axis</a:t>
            </a:r>
          </a:p>
          <a:p>
            <a:r>
              <a:rPr lang="fr-FR" dirty="0" smtClean="0"/>
              <a:t>(</a:t>
            </a:r>
            <a:r>
              <a:rPr lang="fr-FR" dirty="0" err="1" smtClean="0"/>
              <a:t>contrary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previous</a:t>
            </a:r>
            <a:r>
              <a:rPr lang="fr-FR" dirty="0" smtClean="0"/>
              <a:t> </a:t>
            </a:r>
            <a:r>
              <a:rPr lang="fr-FR" dirty="0" err="1" smtClean="0"/>
              <a:t>slide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along</a:t>
            </a:r>
            <a:r>
              <a:rPr lang="fr-FR" dirty="0" smtClean="0"/>
              <a:t> y axis)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034" y="14287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Karl Friedrich Gauss</a:t>
            </a:r>
            <a:br>
              <a:rPr lang="fr-FR" dirty="0" smtClean="0"/>
            </a:br>
            <a:r>
              <a:rPr lang="fr-FR" dirty="0" smtClean="0"/>
              <a:t>1777-1865</a:t>
            </a:r>
            <a:endParaRPr lang="fr-FR" dirty="0"/>
          </a:p>
        </p:txBody>
      </p:sp>
      <p:pic>
        <p:nvPicPr>
          <p:cNvPr id="34818" name="Picture 2" descr="RÃ©sultat de recherche d'images pour &quot;Gauss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3071810"/>
            <a:ext cx="2543175" cy="2857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205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8" name="Titre 1"/>
          <p:cNvSpPr txBox="1">
            <a:spLocks/>
          </p:cNvSpPr>
          <p:nvPr/>
        </p:nvSpPr>
        <p:spPr bwMode="auto">
          <a:xfrm>
            <a:off x="285720" y="57148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fr-FR" sz="3600" b="1" kern="0" dirty="0" err="1" smtClean="0">
                <a:latin typeface="Times New Roman" pitchFamily="18" charset="0"/>
                <a:ea typeface="+mj-ea"/>
                <a:cs typeface="Times New Roman" pitchFamily="18" charset="0"/>
              </a:rPr>
              <a:t>Electrostatics</a:t>
            </a:r>
            <a:r>
              <a:rPr lang="fr-FR" sz="3600" b="1" kern="0" dirty="0" smtClean="0">
                <a:latin typeface="Times New Roman" pitchFamily="18" charset="0"/>
                <a:ea typeface="+mj-ea"/>
                <a:cs typeface="Times New Roman" pitchFamily="18" charset="0"/>
              </a:rPr>
              <a:t>-L2</a:t>
            </a:r>
            <a:r>
              <a:rPr lang="fr-FR" sz="4400" b="1" kern="0" dirty="0" smtClean="0">
                <a:latin typeface="+mj-lt"/>
                <a:ea typeface="+mj-ea"/>
                <a:cs typeface="+mj-cs"/>
              </a:rPr>
              <a:t> </a:t>
            </a:r>
            <a:endParaRPr lang="fr-FR" sz="4400" b="1" kern="0" dirty="0">
              <a:latin typeface="+mj-lt"/>
              <a:ea typeface="+mj-ea"/>
              <a:cs typeface="+mj-cs"/>
            </a:endParaRPr>
          </a:p>
        </p:txBody>
      </p:sp>
      <p:pic>
        <p:nvPicPr>
          <p:cNvPr id="27650" name="Picture 2" descr="Image associÃ©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2857496"/>
            <a:ext cx="1748036" cy="1319185"/>
          </a:xfrm>
          <a:prstGeom prst="rect">
            <a:avLst/>
          </a:prstGeom>
          <a:noFill/>
        </p:spPr>
      </p:pic>
      <p:sp>
        <p:nvSpPr>
          <p:cNvPr id="12" name="ZoneTexte 11"/>
          <p:cNvSpPr txBox="1"/>
          <p:nvPr/>
        </p:nvSpPr>
        <p:spPr>
          <a:xfrm>
            <a:off x="3357554" y="2285992"/>
            <a:ext cx="46434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1) Need of Geometry-</a:t>
            </a:r>
            <a:r>
              <a:rPr lang="en-US" dirty="0" smtClean="0"/>
              <a:t>Notion of vector flux</a:t>
            </a:r>
            <a:r>
              <a:rPr lang="en-US" b="1" dirty="0" smtClean="0"/>
              <a:t>-</a:t>
            </a:r>
            <a:r>
              <a:rPr lang="en-US" dirty="0" smtClean="0"/>
              <a:t>Solid Angle</a:t>
            </a:r>
            <a:r>
              <a:rPr lang="en-US" b="1" dirty="0" smtClean="0"/>
              <a:t> 2) Statement of Gauss theorem</a:t>
            </a:r>
            <a:endParaRPr lang="fr-FR" dirty="0" smtClean="0"/>
          </a:p>
          <a:p>
            <a:r>
              <a:rPr lang="en-US" b="1" dirty="0" smtClean="0"/>
              <a:t>3) Direct applications-</a:t>
            </a:r>
            <a:r>
              <a:rPr lang="en-US" dirty="0" smtClean="0"/>
              <a:t>Electric fields created by an infinite wire and by an infinite plane</a:t>
            </a:r>
            <a:r>
              <a:rPr lang="en-US" b="1" dirty="0" smtClean="0"/>
              <a:t>-by an </a:t>
            </a:r>
            <a:r>
              <a:rPr lang="en-US" dirty="0" smtClean="0"/>
              <a:t>empty and full charged cylinder</a:t>
            </a:r>
            <a:r>
              <a:rPr lang="en-US" b="1" dirty="0" smtClean="0"/>
              <a:t>-by an </a:t>
            </a:r>
            <a:r>
              <a:rPr lang="en-US" dirty="0" smtClean="0"/>
              <a:t>Empty and full sphere</a:t>
            </a:r>
            <a:r>
              <a:rPr lang="en-US" b="1" dirty="0" smtClean="0"/>
              <a:t> 4) Examples:- Cylindrical Capacitors 5) Earth as a Capacitor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664370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664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III.1a)  Notion of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vector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flux 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357158" y="4214818"/>
            <a:ext cx="3000396" cy="158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428596" y="3643314"/>
            <a:ext cx="3000396" cy="158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357158" y="3143248"/>
            <a:ext cx="3071834" cy="158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72926"/>
            <a:ext cx="936104" cy="936104"/>
          </a:xfrm>
          <a:prstGeom prst="rect">
            <a:avLst/>
          </a:prstGeom>
        </p:spPr>
      </p:pic>
      <p:pic>
        <p:nvPicPr>
          <p:cNvPr id="45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38" y="3132154"/>
            <a:ext cx="953751" cy="953751"/>
          </a:xfrm>
          <a:prstGeom prst="rect">
            <a:avLst/>
          </a:prstGeom>
        </p:spPr>
      </p:pic>
      <p:pic>
        <p:nvPicPr>
          <p:cNvPr id="46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72" y="3694606"/>
            <a:ext cx="963893" cy="963893"/>
          </a:xfrm>
          <a:prstGeom prst="rect">
            <a:avLst/>
          </a:prstGeom>
        </p:spPr>
      </p:pic>
      <p:pic>
        <p:nvPicPr>
          <p:cNvPr id="47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90990" y="2794368"/>
            <a:ext cx="2057687" cy="1800476"/>
          </a:xfrm>
          <a:prstGeom prst="rect">
            <a:avLst/>
          </a:prstGeom>
        </p:spPr>
      </p:pic>
      <p:cxnSp>
        <p:nvCxnSpPr>
          <p:cNvPr id="48" name="Connecteur droit avec flèche 47"/>
          <p:cNvCxnSpPr/>
          <p:nvPr/>
        </p:nvCxnSpPr>
        <p:spPr>
          <a:xfrm rot="5400000" flipH="1" flipV="1">
            <a:off x="2143902" y="3643314"/>
            <a:ext cx="3142478" cy="79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714744" y="3714752"/>
            <a:ext cx="642942" cy="1588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1500174"/>
            <a:ext cx="1027892" cy="93821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51" name="ZoneTexte 50"/>
          <p:cNvSpPr txBox="1"/>
          <p:nvPr/>
        </p:nvSpPr>
        <p:spPr>
          <a:xfrm>
            <a:off x="1857356" y="5357826"/>
            <a:ext cx="5336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Flux of V </a:t>
            </a:r>
            <a:r>
              <a:rPr lang="fr-FR" sz="2400" dirty="0" err="1" smtClean="0"/>
              <a:t>through</a:t>
            </a:r>
            <a:r>
              <a:rPr lang="fr-FR" sz="2400" dirty="0" smtClean="0"/>
              <a:t> surface </a:t>
            </a:r>
            <a:r>
              <a:rPr lang="fr-FR" sz="2400" dirty="0" err="1" smtClean="0"/>
              <a:t>dS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maximum</a:t>
            </a:r>
            <a:endParaRPr lang="fr-FR" sz="2400" dirty="0"/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1857356" y="3143248"/>
            <a:ext cx="357190" cy="1588"/>
          </a:xfrm>
          <a:prstGeom prst="straightConnector1">
            <a:avLst/>
          </a:prstGeom>
          <a:ln w="539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285852" y="3643314"/>
            <a:ext cx="357190" cy="1588"/>
          </a:xfrm>
          <a:prstGeom prst="straightConnector1">
            <a:avLst/>
          </a:prstGeom>
          <a:ln w="508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2214546" y="4214818"/>
            <a:ext cx="357190" cy="1588"/>
          </a:xfrm>
          <a:prstGeom prst="straightConnector1">
            <a:avLst/>
          </a:prstGeom>
          <a:ln w="508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/>
          <p:cNvSpPr txBox="1"/>
          <p:nvPr/>
        </p:nvSpPr>
        <p:spPr>
          <a:xfrm>
            <a:off x="5857884" y="4572008"/>
            <a:ext cx="3299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V . </a:t>
            </a:r>
            <a:r>
              <a:rPr lang="fr-FR" sz="3200" dirty="0" err="1" smtClean="0"/>
              <a:t>dS</a:t>
            </a:r>
            <a:r>
              <a:rPr lang="fr-FR" sz="3200" dirty="0" smtClean="0"/>
              <a:t> : maximum </a:t>
            </a:r>
            <a:endParaRPr lang="fr-FR" sz="3200" dirty="0"/>
          </a:p>
        </p:txBody>
      </p:sp>
      <p:cxnSp>
        <p:nvCxnSpPr>
          <p:cNvPr id="62" name="Connecteur droit avec flèche 61"/>
          <p:cNvCxnSpPr/>
          <p:nvPr/>
        </p:nvCxnSpPr>
        <p:spPr>
          <a:xfrm>
            <a:off x="2857488" y="5357826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5143504" y="5357826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>
            <a:off x="5857884" y="4572008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6572264" y="4572008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7072330" y="3286124"/>
            <a:ext cx="357190" cy="1588"/>
          </a:xfrm>
          <a:prstGeom prst="straightConnector1">
            <a:avLst/>
          </a:prstGeom>
          <a:ln w="539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7072330" y="3429000"/>
            <a:ext cx="642942" cy="1588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e 67"/>
          <p:cNvGrpSpPr/>
          <p:nvPr/>
        </p:nvGrpSpPr>
        <p:grpSpPr>
          <a:xfrm>
            <a:off x="1000100" y="1357298"/>
            <a:ext cx="928694" cy="1143009"/>
            <a:chOff x="1000100" y="1357298"/>
            <a:chExt cx="928694" cy="1143009"/>
          </a:xfrm>
        </p:grpSpPr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0100" y="1357298"/>
              <a:ext cx="928694" cy="1143009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</p:pic>
        <p:sp>
          <p:nvSpPr>
            <p:cNvPr id="70" name="ZoneTexte 69"/>
            <p:cNvSpPr txBox="1"/>
            <p:nvPr/>
          </p:nvSpPr>
          <p:spPr>
            <a:xfrm>
              <a:off x="1142976" y="1714490"/>
              <a:ext cx="642942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4400" dirty="0" smtClean="0"/>
                <a:t>V</a:t>
              </a:r>
              <a:endParaRPr lang="fr-FR" sz="4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664370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664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III.1a)  Notion of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vector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flux 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32" name="Connecteur droit avec flèche 31"/>
          <p:cNvCxnSpPr/>
          <p:nvPr/>
        </p:nvCxnSpPr>
        <p:spPr>
          <a:xfrm>
            <a:off x="357158" y="4214818"/>
            <a:ext cx="3000396" cy="158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428596" y="3643314"/>
            <a:ext cx="3000396" cy="158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>
            <a:off x="357158" y="3143248"/>
            <a:ext cx="3071834" cy="158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72926"/>
            <a:ext cx="936104" cy="936104"/>
          </a:xfrm>
          <a:prstGeom prst="rect">
            <a:avLst/>
          </a:prstGeom>
        </p:spPr>
      </p:pic>
      <p:pic>
        <p:nvPicPr>
          <p:cNvPr id="36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38" y="3132154"/>
            <a:ext cx="953751" cy="953751"/>
          </a:xfrm>
          <a:prstGeom prst="rect">
            <a:avLst/>
          </a:prstGeom>
        </p:spPr>
      </p:pic>
      <p:pic>
        <p:nvPicPr>
          <p:cNvPr id="37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72" y="3694606"/>
            <a:ext cx="963893" cy="963893"/>
          </a:xfrm>
          <a:prstGeom prst="rect">
            <a:avLst/>
          </a:prstGeom>
        </p:spPr>
      </p:pic>
      <p:pic>
        <p:nvPicPr>
          <p:cNvPr id="38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6560">
            <a:off x="3310981" y="3052637"/>
            <a:ext cx="2057687" cy="1800476"/>
          </a:xfrm>
          <a:prstGeom prst="rect">
            <a:avLst/>
          </a:prstGeom>
        </p:spPr>
      </p:pic>
      <p:cxnSp>
        <p:nvCxnSpPr>
          <p:cNvPr id="39" name="Connecteur droit avec flèche 38"/>
          <p:cNvCxnSpPr/>
          <p:nvPr/>
        </p:nvCxnSpPr>
        <p:spPr>
          <a:xfrm flipV="1">
            <a:off x="2928926" y="2571744"/>
            <a:ext cx="2286016" cy="164307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1500174"/>
            <a:ext cx="1027892" cy="93821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</p:spPr>
      </p:pic>
      <p:cxnSp>
        <p:nvCxnSpPr>
          <p:cNvPr id="68" name="Connecteur droit avec flèche 67"/>
          <p:cNvCxnSpPr/>
          <p:nvPr/>
        </p:nvCxnSpPr>
        <p:spPr>
          <a:xfrm rot="16200000" flipH="1">
            <a:off x="4000496" y="3500438"/>
            <a:ext cx="500066" cy="357190"/>
          </a:xfrm>
          <a:prstGeom prst="straightConnector1">
            <a:avLst/>
          </a:prstGeom>
          <a:ln w="476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1857356" y="3143248"/>
            <a:ext cx="357190" cy="1588"/>
          </a:xfrm>
          <a:prstGeom prst="straightConnector1">
            <a:avLst/>
          </a:prstGeom>
          <a:ln w="539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1285852" y="3643314"/>
            <a:ext cx="357190" cy="1588"/>
          </a:xfrm>
          <a:prstGeom prst="straightConnector1">
            <a:avLst/>
          </a:prstGeom>
          <a:ln w="539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2214546" y="4214818"/>
            <a:ext cx="357190" cy="1588"/>
          </a:xfrm>
          <a:prstGeom prst="straightConnector1">
            <a:avLst/>
          </a:prstGeom>
          <a:ln w="539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1857356" y="5357826"/>
            <a:ext cx="5064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Flux of V </a:t>
            </a:r>
            <a:r>
              <a:rPr lang="fr-FR" sz="2400" dirty="0" err="1" smtClean="0"/>
              <a:t>through</a:t>
            </a:r>
            <a:r>
              <a:rPr lang="fr-FR" sz="2400" dirty="0" smtClean="0"/>
              <a:t> surface </a:t>
            </a:r>
            <a:r>
              <a:rPr lang="fr-FR" sz="2400" dirty="0" err="1" smtClean="0"/>
              <a:t>dS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 err="1" smtClean="0"/>
              <a:t>reduced</a:t>
            </a:r>
            <a:endParaRPr lang="fr-FR" sz="2400" dirty="0"/>
          </a:p>
        </p:txBody>
      </p:sp>
      <p:sp>
        <p:nvSpPr>
          <p:cNvPr id="75" name="ZoneTexte 74"/>
          <p:cNvSpPr txBox="1"/>
          <p:nvPr/>
        </p:nvSpPr>
        <p:spPr>
          <a:xfrm>
            <a:off x="5857884" y="4572008"/>
            <a:ext cx="2822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V . </a:t>
            </a:r>
            <a:r>
              <a:rPr lang="fr-FR" sz="3200" dirty="0" err="1" smtClean="0"/>
              <a:t>dS</a:t>
            </a:r>
            <a:r>
              <a:rPr lang="fr-FR" sz="3200" dirty="0" smtClean="0"/>
              <a:t>  </a:t>
            </a:r>
            <a:r>
              <a:rPr lang="fr-FR" sz="3200" dirty="0" err="1" smtClean="0"/>
              <a:t>reduced</a:t>
            </a:r>
            <a:r>
              <a:rPr lang="fr-FR" sz="3200" dirty="0" smtClean="0"/>
              <a:t> </a:t>
            </a:r>
            <a:endParaRPr lang="fr-FR" sz="3200" dirty="0"/>
          </a:p>
        </p:txBody>
      </p:sp>
      <p:cxnSp>
        <p:nvCxnSpPr>
          <p:cNvPr id="76" name="Connecteur droit avec flèche 75"/>
          <p:cNvCxnSpPr/>
          <p:nvPr/>
        </p:nvCxnSpPr>
        <p:spPr>
          <a:xfrm>
            <a:off x="2857488" y="5357826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/>
          <p:nvPr/>
        </p:nvCxnSpPr>
        <p:spPr>
          <a:xfrm>
            <a:off x="5143504" y="5357826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/>
          <p:nvPr/>
        </p:nvCxnSpPr>
        <p:spPr>
          <a:xfrm>
            <a:off x="5857884" y="4572008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/>
          <p:cNvCxnSpPr/>
          <p:nvPr/>
        </p:nvCxnSpPr>
        <p:spPr>
          <a:xfrm>
            <a:off x="6572264" y="4572008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/>
          <p:nvPr/>
        </p:nvCxnSpPr>
        <p:spPr>
          <a:xfrm>
            <a:off x="7072330" y="3286124"/>
            <a:ext cx="357190" cy="1588"/>
          </a:xfrm>
          <a:prstGeom prst="straightConnector1">
            <a:avLst/>
          </a:prstGeom>
          <a:ln w="539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/>
          <p:nvPr/>
        </p:nvCxnSpPr>
        <p:spPr>
          <a:xfrm rot="16200000" flipH="1">
            <a:off x="7000892" y="3429000"/>
            <a:ext cx="500066" cy="357190"/>
          </a:xfrm>
          <a:prstGeom prst="straightConnector1">
            <a:avLst/>
          </a:prstGeom>
          <a:ln w="476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e 81"/>
          <p:cNvGrpSpPr/>
          <p:nvPr/>
        </p:nvGrpSpPr>
        <p:grpSpPr>
          <a:xfrm>
            <a:off x="1000100" y="1357298"/>
            <a:ext cx="928694" cy="1143009"/>
            <a:chOff x="1000100" y="1357298"/>
            <a:chExt cx="928694" cy="1143009"/>
          </a:xfrm>
        </p:grpSpPr>
        <p:pic>
          <p:nvPicPr>
            <p:cNvPr id="83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0100" y="1357298"/>
              <a:ext cx="928694" cy="1143009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</p:pic>
        <p:sp>
          <p:nvSpPr>
            <p:cNvPr id="84" name="ZoneTexte 83"/>
            <p:cNvSpPr txBox="1"/>
            <p:nvPr/>
          </p:nvSpPr>
          <p:spPr>
            <a:xfrm>
              <a:off x="1142976" y="1714490"/>
              <a:ext cx="642942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4400" dirty="0" smtClean="0"/>
                <a:t>V</a:t>
              </a:r>
              <a:endParaRPr lang="fr-FR" sz="4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664370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664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III.1a)  Notion of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vector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flux 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357158" y="4214818"/>
            <a:ext cx="3000396" cy="158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428596" y="3643314"/>
            <a:ext cx="3000396" cy="158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357158" y="3143248"/>
            <a:ext cx="3071834" cy="158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72926"/>
            <a:ext cx="936104" cy="936104"/>
          </a:xfrm>
          <a:prstGeom prst="rect">
            <a:avLst/>
          </a:prstGeom>
        </p:spPr>
      </p:pic>
      <p:pic>
        <p:nvPicPr>
          <p:cNvPr id="12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38" y="3132154"/>
            <a:ext cx="953751" cy="953751"/>
          </a:xfrm>
          <a:prstGeom prst="rect">
            <a:avLst/>
          </a:prstGeom>
        </p:spPr>
      </p:pic>
      <p:pic>
        <p:nvPicPr>
          <p:cNvPr id="13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72" y="3694606"/>
            <a:ext cx="963893" cy="963893"/>
          </a:xfrm>
          <a:prstGeom prst="rect">
            <a:avLst/>
          </a:prstGeom>
        </p:spPr>
      </p:pic>
      <p:pic>
        <p:nvPicPr>
          <p:cNvPr id="14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554" y="3571876"/>
            <a:ext cx="2057687" cy="1800476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2071678"/>
            <a:ext cx="1027892" cy="93821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</p:spPr>
      </p:pic>
      <p:cxnSp>
        <p:nvCxnSpPr>
          <p:cNvPr id="16" name="Connecteur droit avec flèche 15"/>
          <p:cNvCxnSpPr/>
          <p:nvPr/>
        </p:nvCxnSpPr>
        <p:spPr>
          <a:xfrm>
            <a:off x="3286116" y="3929066"/>
            <a:ext cx="2071702" cy="158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rot="5400000">
            <a:off x="4000496" y="4214818"/>
            <a:ext cx="71438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1857356" y="3143248"/>
            <a:ext cx="357190" cy="1588"/>
          </a:xfrm>
          <a:prstGeom prst="straightConnector1">
            <a:avLst/>
          </a:prstGeom>
          <a:ln w="539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1285852" y="3643314"/>
            <a:ext cx="357190" cy="1588"/>
          </a:xfrm>
          <a:prstGeom prst="straightConnector1">
            <a:avLst/>
          </a:prstGeom>
          <a:ln w="508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2214546" y="4214818"/>
            <a:ext cx="357190" cy="1588"/>
          </a:xfrm>
          <a:prstGeom prst="straightConnector1">
            <a:avLst/>
          </a:prstGeom>
          <a:ln w="539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1857356" y="5357826"/>
            <a:ext cx="490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Flux of V </a:t>
            </a:r>
            <a:r>
              <a:rPr lang="fr-FR" sz="2400" dirty="0" err="1" smtClean="0"/>
              <a:t>through</a:t>
            </a:r>
            <a:r>
              <a:rPr lang="fr-FR" sz="2400" dirty="0" smtClean="0"/>
              <a:t> surface </a:t>
            </a:r>
            <a:r>
              <a:rPr lang="fr-FR" sz="2400" dirty="0" err="1" smtClean="0"/>
              <a:t>dS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 err="1" smtClean="0"/>
              <a:t>zero</a:t>
            </a:r>
            <a:r>
              <a:rPr lang="fr-FR" sz="2400" dirty="0" smtClean="0"/>
              <a:t> !!</a:t>
            </a:r>
            <a:endParaRPr lang="fr-FR" sz="2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5857884" y="4572008"/>
            <a:ext cx="2265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V . </a:t>
            </a:r>
            <a:r>
              <a:rPr lang="fr-FR" sz="3200" dirty="0" err="1" smtClean="0"/>
              <a:t>dS</a:t>
            </a:r>
            <a:r>
              <a:rPr lang="fr-FR" sz="3200" dirty="0" smtClean="0"/>
              <a:t>  =  0  </a:t>
            </a:r>
            <a:endParaRPr lang="fr-FR" sz="3200" dirty="0"/>
          </a:p>
        </p:txBody>
      </p:sp>
      <p:cxnSp>
        <p:nvCxnSpPr>
          <p:cNvPr id="23" name="Connecteur droit avec flèche 22"/>
          <p:cNvCxnSpPr/>
          <p:nvPr/>
        </p:nvCxnSpPr>
        <p:spPr>
          <a:xfrm>
            <a:off x="2857488" y="5357826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5143504" y="5357826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5857884" y="4572008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6572264" y="4572008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7072330" y="3286124"/>
            <a:ext cx="357190" cy="1588"/>
          </a:xfrm>
          <a:prstGeom prst="straightConnector1">
            <a:avLst/>
          </a:prstGeom>
          <a:ln w="539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rot="5400000">
            <a:off x="6715934" y="3642520"/>
            <a:ext cx="71438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e 28"/>
          <p:cNvGrpSpPr/>
          <p:nvPr/>
        </p:nvGrpSpPr>
        <p:grpSpPr>
          <a:xfrm>
            <a:off x="1000100" y="1357298"/>
            <a:ext cx="928694" cy="1143009"/>
            <a:chOff x="1000100" y="1357298"/>
            <a:chExt cx="928694" cy="1143009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0100" y="1357298"/>
              <a:ext cx="928694" cy="1143009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</p:pic>
        <p:sp>
          <p:nvSpPr>
            <p:cNvPr id="31" name="ZoneTexte 30"/>
            <p:cNvSpPr txBox="1"/>
            <p:nvPr/>
          </p:nvSpPr>
          <p:spPr>
            <a:xfrm>
              <a:off x="1142976" y="1714490"/>
              <a:ext cx="642942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4400" dirty="0" smtClean="0"/>
                <a:t>V</a:t>
              </a:r>
              <a:endParaRPr lang="fr-FR" sz="4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I.1)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Electrostatic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57158" y="500042"/>
            <a:ext cx="684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Important question of </a:t>
            </a:r>
            <a:r>
              <a:rPr lang="fr-FR" sz="2400" b="1" dirty="0" err="1" smtClean="0"/>
              <a:t>that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Electrostatic</a:t>
            </a:r>
            <a:r>
              <a:rPr lang="fr-FR" sz="2400" b="1" dirty="0" smtClean="0"/>
              <a:t> lecture….</a:t>
            </a:r>
            <a:endParaRPr lang="fr-FR" sz="2400" b="1" dirty="0"/>
          </a:p>
        </p:txBody>
      </p:sp>
      <p:pic>
        <p:nvPicPr>
          <p:cNvPr id="3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000240"/>
            <a:ext cx="2928958" cy="171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ZoneTexte 12"/>
          <p:cNvSpPr txBox="1"/>
          <p:nvPr/>
        </p:nvSpPr>
        <p:spPr>
          <a:xfrm>
            <a:off x="642910" y="1142984"/>
            <a:ext cx="7215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How </a:t>
            </a:r>
            <a:r>
              <a:rPr lang="fr-FR" sz="2000" b="1" dirty="0" err="1" smtClean="0">
                <a:solidFill>
                  <a:srgbClr val="FF0000"/>
                </a:solidFill>
              </a:rPr>
              <a:t>is</a:t>
            </a:r>
            <a:r>
              <a:rPr lang="fr-FR" sz="2000" b="1" dirty="0" smtClean="0">
                <a:solidFill>
                  <a:srgbClr val="FF0000"/>
                </a:solidFill>
              </a:rPr>
              <a:t> the Electric </a:t>
            </a:r>
            <a:r>
              <a:rPr lang="fr-FR" sz="2000" b="1" dirty="0" err="1" smtClean="0">
                <a:solidFill>
                  <a:srgbClr val="FF0000"/>
                </a:solidFill>
              </a:rPr>
              <a:t>field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created</a:t>
            </a:r>
            <a:r>
              <a:rPr lang="fr-FR" sz="2000" b="1" dirty="0" smtClean="0">
                <a:solidFill>
                  <a:srgbClr val="FF0000"/>
                </a:solidFill>
              </a:rPr>
              <a:t> by the </a:t>
            </a:r>
            <a:r>
              <a:rPr lang="fr-FR" sz="2000" b="1" dirty="0" err="1" smtClean="0">
                <a:solidFill>
                  <a:srgbClr val="FF0000"/>
                </a:solidFill>
              </a:rPr>
              <a:t>electrostatic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devices</a:t>
            </a:r>
            <a:r>
              <a:rPr lang="fr-FR" sz="2000" b="1" dirty="0" smtClean="0">
                <a:solidFill>
                  <a:srgbClr val="FF0000"/>
                </a:solidFill>
              </a:rPr>
              <a:t> ????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00034" y="5715016"/>
            <a:ext cx="7527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How </a:t>
            </a:r>
            <a:r>
              <a:rPr lang="fr-FR" sz="2000" b="1" dirty="0" err="1" smtClean="0">
                <a:solidFill>
                  <a:srgbClr val="FF0000"/>
                </a:solidFill>
              </a:rPr>
              <a:t>can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we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connect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it</a:t>
            </a:r>
            <a:r>
              <a:rPr lang="fr-FR" sz="2000" b="1" dirty="0" smtClean="0">
                <a:solidFill>
                  <a:srgbClr val="FF0000"/>
                </a:solidFill>
              </a:rPr>
              <a:t> to capacitance  C ??  Voltage  ??   </a:t>
            </a:r>
            <a:r>
              <a:rPr lang="fr-FR" sz="2000" b="1" dirty="0" err="1" smtClean="0">
                <a:solidFill>
                  <a:srgbClr val="FF0000"/>
                </a:solidFill>
              </a:rPr>
              <a:t>Energy</a:t>
            </a:r>
            <a:r>
              <a:rPr lang="fr-FR" sz="2000" b="1" dirty="0" smtClean="0">
                <a:solidFill>
                  <a:srgbClr val="FF0000"/>
                </a:solidFill>
              </a:rPr>
              <a:t> ??</a:t>
            </a:r>
            <a:endParaRPr lang="fr-FR" sz="2000" b="1" dirty="0">
              <a:solidFill>
                <a:srgbClr val="FF0000"/>
              </a:solidFill>
            </a:endParaRPr>
          </a:p>
        </p:txBody>
      </p:sp>
      <p:pic>
        <p:nvPicPr>
          <p:cNvPr id="49154" name="Picture 2" descr="RÃ©sultat de recherche d'images pour &quot;cylindric capacitor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1857364"/>
            <a:ext cx="1928826" cy="1326268"/>
          </a:xfrm>
          <a:prstGeom prst="rect">
            <a:avLst/>
          </a:prstGeom>
          <a:noFill/>
        </p:spPr>
      </p:pic>
      <p:pic>
        <p:nvPicPr>
          <p:cNvPr id="49156" name="Picture 4" descr="RÃ©sultat de recherche d'images pour &quot;electrostatic sphere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38" y="3857628"/>
            <a:ext cx="2399037" cy="1500198"/>
          </a:xfrm>
          <a:prstGeom prst="rect">
            <a:avLst/>
          </a:prstGeom>
          <a:noFill/>
        </p:spPr>
      </p:pic>
      <p:pic>
        <p:nvPicPr>
          <p:cNvPr id="4915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0694" y="3714752"/>
            <a:ext cx="1713477" cy="1643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2" name="Groupe 21"/>
          <p:cNvGrpSpPr/>
          <p:nvPr/>
        </p:nvGrpSpPr>
        <p:grpSpPr>
          <a:xfrm>
            <a:off x="3929058" y="3357562"/>
            <a:ext cx="1069524" cy="646331"/>
            <a:chOff x="3643306" y="3214686"/>
            <a:chExt cx="1069524" cy="646331"/>
          </a:xfrm>
        </p:grpSpPr>
        <p:sp>
          <p:nvSpPr>
            <p:cNvPr id="19" name="ZoneTexte 18"/>
            <p:cNvSpPr txBox="1"/>
            <p:nvPr/>
          </p:nvSpPr>
          <p:spPr>
            <a:xfrm>
              <a:off x="3643306" y="3214686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 smtClean="0">
                  <a:solidFill>
                    <a:srgbClr val="FF0000"/>
                  </a:solidFill>
                </a:rPr>
                <a:t>E ??</a:t>
              </a:r>
              <a:endParaRPr lang="fr-FR" sz="3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Connecteur droit avec flèche 20"/>
            <p:cNvCxnSpPr/>
            <p:nvPr/>
          </p:nvCxnSpPr>
          <p:spPr>
            <a:xfrm>
              <a:off x="3643306" y="3214686"/>
              <a:ext cx="50006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664370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664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III.1b)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Solid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angle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under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which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seen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closed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surface 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214282" y="4071942"/>
            <a:ext cx="37401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</a:t>
            </a:r>
            <a:r>
              <a:rPr lang="el-GR" dirty="0" smtClean="0"/>
              <a:t>Ω</a:t>
            </a:r>
            <a:r>
              <a:rPr lang="fr-FR" baseline="-25000" dirty="0" smtClean="0"/>
              <a:t>1</a:t>
            </a:r>
            <a:r>
              <a:rPr lang="fr-FR" dirty="0" smtClean="0"/>
              <a:t>= </a:t>
            </a:r>
            <a:r>
              <a:rPr lang="fr-FR" u="sng" dirty="0" smtClean="0"/>
              <a:t>u</a:t>
            </a:r>
            <a:r>
              <a:rPr lang="fr-FR" u="sng" baseline="-25000" dirty="0" smtClean="0"/>
              <a:t>r</a:t>
            </a:r>
            <a:r>
              <a:rPr lang="fr-FR" u="sng" dirty="0" smtClean="0"/>
              <a:t>.dS</a:t>
            </a:r>
            <a:r>
              <a:rPr lang="fr-FR" u="sng" baseline="-25000" dirty="0" smtClean="0"/>
              <a:t>1</a:t>
            </a:r>
            <a:r>
              <a:rPr lang="fr-FR" dirty="0" smtClean="0"/>
              <a:t>       d</a:t>
            </a:r>
            <a:r>
              <a:rPr lang="el-GR" dirty="0" smtClean="0"/>
              <a:t>Ω</a:t>
            </a:r>
            <a:r>
              <a:rPr lang="fr-FR" baseline="-25000" dirty="0" smtClean="0"/>
              <a:t>2</a:t>
            </a:r>
            <a:r>
              <a:rPr lang="fr-FR" dirty="0" smtClean="0"/>
              <a:t>= </a:t>
            </a:r>
            <a:r>
              <a:rPr lang="fr-FR" u="sng" dirty="0" err="1" smtClean="0"/>
              <a:t>u</a:t>
            </a:r>
            <a:r>
              <a:rPr lang="fr-FR" u="sng" baseline="-25000" dirty="0" err="1" smtClean="0"/>
              <a:t>r</a:t>
            </a:r>
            <a:r>
              <a:rPr lang="fr-FR" u="sng" dirty="0" smtClean="0"/>
              <a:t>. dS</a:t>
            </a:r>
            <a:r>
              <a:rPr lang="fr-FR" u="sng" baseline="-25000" dirty="0" smtClean="0"/>
              <a:t>2</a:t>
            </a:r>
            <a:r>
              <a:rPr lang="fr-FR" u="sng" dirty="0" smtClean="0"/>
              <a:t> </a:t>
            </a:r>
          </a:p>
          <a:p>
            <a:r>
              <a:rPr lang="fr-FR" dirty="0" smtClean="0"/>
              <a:t>             r</a:t>
            </a:r>
            <a:r>
              <a:rPr lang="fr-FR" baseline="-25000" dirty="0" smtClean="0"/>
              <a:t>1</a:t>
            </a:r>
            <a:r>
              <a:rPr lang="fr-FR" baseline="30000" dirty="0" smtClean="0"/>
              <a:t>2</a:t>
            </a:r>
            <a:r>
              <a:rPr lang="fr-FR" dirty="0" smtClean="0"/>
              <a:t>                     r</a:t>
            </a:r>
            <a:r>
              <a:rPr lang="fr-FR" baseline="-25000" dirty="0" smtClean="0"/>
              <a:t>2</a:t>
            </a:r>
            <a:r>
              <a:rPr lang="fr-FR" baseline="30000" dirty="0" smtClean="0"/>
              <a:t>2</a:t>
            </a:r>
          </a:p>
          <a:p>
            <a:endParaRPr lang="fr-FR" dirty="0" smtClean="0"/>
          </a:p>
          <a:p>
            <a:r>
              <a:rPr lang="fr-FR" dirty="0" smtClean="0"/>
              <a:t>d</a:t>
            </a:r>
            <a:r>
              <a:rPr lang="el-GR" dirty="0" smtClean="0"/>
              <a:t>Ω</a:t>
            </a:r>
            <a:r>
              <a:rPr lang="fr-FR" baseline="-25000" dirty="0" smtClean="0"/>
              <a:t>1 </a:t>
            </a:r>
            <a:r>
              <a:rPr lang="fr-FR" dirty="0" smtClean="0"/>
              <a:t>=- d</a:t>
            </a:r>
            <a:r>
              <a:rPr lang="el-GR" dirty="0" smtClean="0"/>
              <a:t>Ω</a:t>
            </a:r>
            <a:r>
              <a:rPr lang="fr-FR" baseline="-25000" dirty="0" smtClean="0"/>
              <a:t>2     </a:t>
            </a:r>
            <a:r>
              <a:rPr lang="fr-FR" dirty="0" err="1" smtClean="0"/>
              <a:t>solid</a:t>
            </a:r>
            <a:r>
              <a:rPr lang="fr-FR" dirty="0" smtClean="0"/>
              <a:t> angles are opposite</a:t>
            </a:r>
          </a:p>
          <a:p>
            <a:endParaRPr lang="fr-FR" dirty="0" smtClean="0"/>
          </a:p>
          <a:p>
            <a:r>
              <a:rPr lang="fr-FR" dirty="0" smtClean="0"/>
              <a:t>∫∫d</a:t>
            </a:r>
            <a:r>
              <a:rPr lang="el-GR" dirty="0" smtClean="0"/>
              <a:t>Ω</a:t>
            </a:r>
            <a:r>
              <a:rPr lang="fr-FR" dirty="0" smtClean="0"/>
              <a:t>=0          total contribution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zero</a:t>
            </a:r>
            <a:r>
              <a:rPr lang="fr-FR" dirty="0" smtClean="0"/>
              <a:t>.</a:t>
            </a:r>
            <a:endParaRPr lang="fr-FR" dirty="0"/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785786" y="4071942"/>
            <a:ext cx="21431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1142976" y="4071942"/>
            <a:ext cx="21431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2285984" y="4071942"/>
            <a:ext cx="21431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2643174" y="4071942"/>
            <a:ext cx="21431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14282" y="785794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Point O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outisde</a:t>
            </a:r>
            <a:r>
              <a:rPr lang="fr-FR" dirty="0" smtClean="0"/>
              <a:t> the </a:t>
            </a:r>
            <a:r>
              <a:rPr lang="fr-FR" dirty="0" err="1" smtClean="0"/>
              <a:t>closed</a:t>
            </a:r>
            <a:r>
              <a:rPr lang="fr-FR" dirty="0" smtClean="0"/>
              <a:t> surface</a:t>
            </a:r>
            <a:endParaRPr lang="fr-FR" dirty="0"/>
          </a:p>
        </p:txBody>
      </p:sp>
      <p:sp>
        <p:nvSpPr>
          <p:cNvPr id="81" name="ZoneTexte 80"/>
          <p:cNvSpPr txBox="1"/>
          <p:nvPr/>
        </p:nvSpPr>
        <p:spPr>
          <a:xfrm>
            <a:off x="5143504" y="785794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Point O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inside</a:t>
            </a:r>
            <a:r>
              <a:rPr lang="fr-FR" dirty="0" smtClean="0"/>
              <a:t> the </a:t>
            </a:r>
            <a:r>
              <a:rPr lang="fr-FR" dirty="0" err="1" smtClean="0"/>
              <a:t>closed</a:t>
            </a:r>
            <a:r>
              <a:rPr lang="fr-FR" dirty="0" smtClean="0"/>
              <a:t> surface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643050"/>
            <a:ext cx="3858774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4" name="Connecteur droit 83"/>
          <p:cNvCxnSpPr>
            <a:stCxn id="86" idx="42"/>
            <a:endCxn id="86" idx="88"/>
          </p:cNvCxnSpPr>
          <p:nvPr/>
        </p:nvCxnSpPr>
        <p:spPr>
          <a:xfrm flipV="1">
            <a:off x="6116699" y="2115007"/>
            <a:ext cx="1951289" cy="573466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/>
          <p:cNvCxnSpPr>
            <a:endCxn id="86" idx="82"/>
          </p:cNvCxnSpPr>
          <p:nvPr/>
        </p:nvCxnSpPr>
        <p:spPr>
          <a:xfrm>
            <a:off x="6072198" y="2428868"/>
            <a:ext cx="1902872" cy="8714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orme libre 85"/>
          <p:cNvSpPr/>
          <p:nvPr/>
        </p:nvSpPr>
        <p:spPr>
          <a:xfrm>
            <a:off x="6072198" y="1643050"/>
            <a:ext cx="2000264" cy="1425345"/>
          </a:xfrm>
          <a:custGeom>
            <a:avLst/>
            <a:gdLst>
              <a:gd name="connsiteX0" fmla="*/ 2332850 w 2508790"/>
              <a:gd name="connsiteY0" fmla="*/ 168888 h 1782535"/>
              <a:gd name="connsiteX1" fmla="*/ 2252168 w 2508790"/>
              <a:gd name="connsiteY1" fmla="*/ 124064 h 1782535"/>
              <a:gd name="connsiteX2" fmla="*/ 2189415 w 2508790"/>
              <a:gd name="connsiteY2" fmla="*/ 97170 h 1782535"/>
              <a:gd name="connsiteX3" fmla="*/ 2153556 w 2508790"/>
              <a:gd name="connsiteY3" fmla="*/ 79241 h 1782535"/>
              <a:gd name="connsiteX4" fmla="*/ 2081838 w 2508790"/>
              <a:gd name="connsiteY4" fmla="*/ 61311 h 1782535"/>
              <a:gd name="connsiteX5" fmla="*/ 1812897 w 2508790"/>
              <a:gd name="connsiteY5" fmla="*/ 70276 h 1782535"/>
              <a:gd name="connsiteX6" fmla="*/ 1786003 w 2508790"/>
              <a:gd name="connsiteY6" fmla="*/ 88205 h 1782535"/>
              <a:gd name="connsiteX7" fmla="*/ 1660497 w 2508790"/>
              <a:gd name="connsiteY7" fmla="*/ 106135 h 1782535"/>
              <a:gd name="connsiteX8" fmla="*/ 1561885 w 2508790"/>
              <a:gd name="connsiteY8" fmla="*/ 97170 h 1782535"/>
              <a:gd name="connsiteX9" fmla="*/ 1472238 w 2508790"/>
              <a:gd name="connsiteY9" fmla="*/ 52346 h 1782535"/>
              <a:gd name="connsiteX10" fmla="*/ 1203297 w 2508790"/>
              <a:gd name="connsiteY10" fmla="*/ 43382 h 1782535"/>
              <a:gd name="connsiteX11" fmla="*/ 1176403 w 2508790"/>
              <a:gd name="connsiteY11" fmla="*/ 25452 h 1782535"/>
              <a:gd name="connsiteX12" fmla="*/ 1006073 w 2508790"/>
              <a:gd name="connsiteY12" fmla="*/ 25452 h 1782535"/>
              <a:gd name="connsiteX13" fmla="*/ 997109 w 2508790"/>
              <a:gd name="connsiteY13" fmla="*/ 159923 h 1782535"/>
              <a:gd name="connsiteX14" fmla="*/ 979179 w 2508790"/>
              <a:gd name="connsiteY14" fmla="*/ 222676 h 1782535"/>
              <a:gd name="connsiteX15" fmla="*/ 970215 w 2508790"/>
              <a:gd name="connsiteY15" fmla="*/ 258535 h 1782535"/>
              <a:gd name="connsiteX16" fmla="*/ 916426 w 2508790"/>
              <a:gd name="connsiteY16" fmla="*/ 330252 h 1782535"/>
              <a:gd name="connsiteX17" fmla="*/ 880568 w 2508790"/>
              <a:gd name="connsiteY17" fmla="*/ 357146 h 1782535"/>
              <a:gd name="connsiteX18" fmla="*/ 853673 w 2508790"/>
              <a:gd name="connsiteY18" fmla="*/ 375076 h 1782535"/>
              <a:gd name="connsiteX19" fmla="*/ 826779 w 2508790"/>
              <a:gd name="connsiteY19" fmla="*/ 384041 h 1782535"/>
              <a:gd name="connsiteX20" fmla="*/ 790921 w 2508790"/>
              <a:gd name="connsiteY20" fmla="*/ 410935 h 1782535"/>
              <a:gd name="connsiteX21" fmla="*/ 764026 w 2508790"/>
              <a:gd name="connsiteY21" fmla="*/ 419899 h 1782535"/>
              <a:gd name="connsiteX22" fmla="*/ 746097 w 2508790"/>
              <a:gd name="connsiteY22" fmla="*/ 437829 h 1782535"/>
              <a:gd name="connsiteX23" fmla="*/ 710238 w 2508790"/>
              <a:gd name="connsiteY23" fmla="*/ 446793 h 1782535"/>
              <a:gd name="connsiteX24" fmla="*/ 683344 w 2508790"/>
              <a:gd name="connsiteY24" fmla="*/ 455758 h 1782535"/>
              <a:gd name="connsiteX25" fmla="*/ 557838 w 2508790"/>
              <a:gd name="connsiteY25" fmla="*/ 473688 h 1782535"/>
              <a:gd name="connsiteX26" fmla="*/ 459226 w 2508790"/>
              <a:gd name="connsiteY26" fmla="*/ 491617 h 1782535"/>
              <a:gd name="connsiteX27" fmla="*/ 387509 w 2508790"/>
              <a:gd name="connsiteY27" fmla="*/ 509546 h 1782535"/>
              <a:gd name="connsiteX28" fmla="*/ 351650 w 2508790"/>
              <a:gd name="connsiteY28" fmla="*/ 518511 h 1782535"/>
              <a:gd name="connsiteX29" fmla="*/ 315791 w 2508790"/>
              <a:gd name="connsiteY29" fmla="*/ 527476 h 1782535"/>
              <a:gd name="connsiteX30" fmla="*/ 253038 w 2508790"/>
              <a:gd name="connsiteY30" fmla="*/ 563335 h 1782535"/>
              <a:gd name="connsiteX31" fmla="*/ 163391 w 2508790"/>
              <a:gd name="connsiteY31" fmla="*/ 626088 h 1782535"/>
              <a:gd name="connsiteX32" fmla="*/ 136497 w 2508790"/>
              <a:gd name="connsiteY32" fmla="*/ 635052 h 1782535"/>
              <a:gd name="connsiteX33" fmla="*/ 100638 w 2508790"/>
              <a:gd name="connsiteY33" fmla="*/ 670911 h 1782535"/>
              <a:gd name="connsiteX34" fmla="*/ 64779 w 2508790"/>
              <a:gd name="connsiteY34" fmla="*/ 733664 h 1782535"/>
              <a:gd name="connsiteX35" fmla="*/ 55815 w 2508790"/>
              <a:gd name="connsiteY35" fmla="*/ 769523 h 1782535"/>
              <a:gd name="connsiteX36" fmla="*/ 37885 w 2508790"/>
              <a:gd name="connsiteY36" fmla="*/ 787452 h 1782535"/>
              <a:gd name="connsiteX37" fmla="*/ 28921 w 2508790"/>
              <a:gd name="connsiteY37" fmla="*/ 814346 h 1782535"/>
              <a:gd name="connsiteX38" fmla="*/ 19956 w 2508790"/>
              <a:gd name="connsiteY38" fmla="*/ 877099 h 1782535"/>
              <a:gd name="connsiteX39" fmla="*/ 2026 w 2508790"/>
              <a:gd name="connsiteY39" fmla="*/ 966746 h 1782535"/>
              <a:gd name="connsiteX40" fmla="*/ 10991 w 2508790"/>
              <a:gd name="connsiteY40" fmla="*/ 1155005 h 1782535"/>
              <a:gd name="connsiteX41" fmla="*/ 37885 w 2508790"/>
              <a:gd name="connsiteY41" fmla="*/ 1244652 h 1782535"/>
              <a:gd name="connsiteX42" fmla="*/ 55815 w 2508790"/>
              <a:gd name="connsiteY42" fmla="*/ 1307405 h 1782535"/>
              <a:gd name="connsiteX43" fmla="*/ 73744 w 2508790"/>
              <a:gd name="connsiteY43" fmla="*/ 1334299 h 1782535"/>
              <a:gd name="connsiteX44" fmla="*/ 82709 w 2508790"/>
              <a:gd name="connsiteY44" fmla="*/ 1361193 h 1782535"/>
              <a:gd name="connsiteX45" fmla="*/ 109603 w 2508790"/>
              <a:gd name="connsiteY45" fmla="*/ 1406017 h 1782535"/>
              <a:gd name="connsiteX46" fmla="*/ 145462 w 2508790"/>
              <a:gd name="connsiteY46" fmla="*/ 1459805 h 1782535"/>
              <a:gd name="connsiteX47" fmla="*/ 163391 w 2508790"/>
              <a:gd name="connsiteY47" fmla="*/ 1495664 h 1782535"/>
              <a:gd name="connsiteX48" fmla="*/ 181321 w 2508790"/>
              <a:gd name="connsiteY48" fmla="*/ 1513593 h 1782535"/>
              <a:gd name="connsiteX49" fmla="*/ 208215 w 2508790"/>
              <a:gd name="connsiteY49" fmla="*/ 1558417 h 1782535"/>
              <a:gd name="connsiteX50" fmla="*/ 235109 w 2508790"/>
              <a:gd name="connsiteY50" fmla="*/ 1603241 h 1782535"/>
              <a:gd name="connsiteX51" fmla="*/ 288897 w 2508790"/>
              <a:gd name="connsiteY51" fmla="*/ 1639099 h 1782535"/>
              <a:gd name="connsiteX52" fmla="*/ 306826 w 2508790"/>
              <a:gd name="connsiteY52" fmla="*/ 1665993 h 1782535"/>
              <a:gd name="connsiteX53" fmla="*/ 396473 w 2508790"/>
              <a:gd name="connsiteY53" fmla="*/ 1710817 h 1782535"/>
              <a:gd name="connsiteX54" fmla="*/ 414403 w 2508790"/>
              <a:gd name="connsiteY54" fmla="*/ 1728746 h 1782535"/>
              <a:gd name="connsiteX55" fmla="*/ 504050 w 2508790"/>
              <a:gd name="connsiteY55" fmla="*/ 1746676 h 1782535"/>
              <a:gd name="connsiteX56" fmla="*/ 530944 w 2508790"/>
              <a:gd name="connsiteY56" fmla="*/ 1764605 h 1782535"/>
              <a:gd name="connsiteX57" fmla="*/ 638521 w 2508790"/>
              <a:gd name="connsiteY57" fmla="*/ 1782535 h 1782535"/>
              <a:gd name="connsiteX58" fmla="*/ 1185368 w 2508790"/>
              <a:gd name="connsiteY58" fmla="*/ 1773570 h 1782535"/>
              <a:gd name="connsiteX59" fmla="*/ 1212262 w 2508790"/>
              <a:gd name="connsiteY59" fmla="*/ 1764605 h 1782535"/>
              <a:gd name="connsiteX60" fmla="*/ 1257085 w 2508790"/>
              <a:gd name="connsiteY60" fmla="*/ 1755641 h 1782535"/>
              <a:gd name="connsiteX61" fmla="*/ 1337768 w 2508790"/>
              <a:gd name="connsiteY61" fmla="*/ 1719782 h 1782535"/>
              <a:gd name="connsiteX62" fmla="*/ 1400521 w 2508790"/>
              <a:gd name="connsiteY62" fmla="*/ 1674958 h 1782535"/>
              <a:gd name="connsiteX63" fmla="*/ 1526026 w 2508790"/>
              <a:gd name="connsiteY63" fmla="*/ 1639099 h 1782535"/>
              <a:gd name="connsiteX64" fmla="*/ 1570850 w 2508790"/>
              <a:gd name="connsiteY64" fmla="*/ 1612205 h 1782535"/>
              <a:gd name="connsiteX65" fmla="*/ 1696356 w 2508790"/>
              <a:gd name="connsiteY65" fmla="*/ 1558417 h 1782535"/>
              <a:gd name="connsiteX66" fmla="*/ 1732215 w 2508790"/>
              <a:gd name="connsiteY66" fmla="*/ 1531523 h 1782535"/>
              <a:gd name="connsiteX67" fmla="*/ 1786003 w 2508790"/>
              <a:gd name="connsiteY67" fmla="*/ 1513593 h 1782535"/>
              <a:gd name="connsiteX68" fmla="*/ 1866685 w 2508790"/>
              <a:gd name="connsiteY68" fmla="*/ 1477735 h 1782535"/>
              <a:gd name="connsiteX69" fmla="*/ 1893579 w 2508790"/>
              <a:gd name="connsiteY69" fmla="*/ 1459805 h 1782535"/>
              <a:gd name="connsiteX70" fmla="*/ 1920473 w 2508790"/>
              <a:gd name="connsiteY70" fmla="*/ 1450841 h 1782535"/>
              <a:gd name="connsiteX71" fmla="*/ 1947368 w 2508790"/>
              <a:gd name="connsiteY71" fmla="*/ 1423946 h 1782535"/>
              <a:gd name="connsiteX72" fmla="*/ 2019085 w 2508790"/>
              <a:gd name="connsiteY72" fmla="*/ 1406017 h 1782535"/>
              <a:gd name="connsiteX73" fmla="*/ 2108732 w 2508790"/>
              <a:gd name="connsiteY73" fmla="*/ 1352229 h 1782535"/>
              <a:gd name="connsiteX74" fmla="*/ 2135626 w 2508790"/>
              <a:gd name="connsiteY74" fmla="*/ 1334299 h 1782535"/>
              <a:gd name="connsiteX75" fmla="*/ 2198379 w 2508790"/>
              <a:gd name="connsiteY75" fmla="*/ 1289476 h 1782535"/>
              <a:gd name="connsiteX76" fmla="*/ 2225273 w 2508790"/>
              <a:gd name="connsiteY76" fmla="*/ 1235688 h 1782535"/>
              <a:gd name="connsiteX77" fmla="*/ 2279062 w 2508790"/>
              <a:gd name="connsiteY77" fmla="*/ 1181899 h 1782535"/>
              <a:gd name="connsiteX78" fmla="*/ 2288026 w 2508790"/>
              <a:gd name="connsiteY78" fmla="*/ 1146041 h 1782535"/>
              <a:gd name="connsiteX79" fmla="*/ 2305956 w 2508790"/>
              <a:gd name="connsiteY79" fmla="*/ 1128111 h 1782535"/>
              <a:gd name="connsiteX80" fmla="*/ 2323885 w 2508790"/>
              <a:gd name="connsiteY80" fmla="*/ 1092252 h 1782535"/>
              <a:gd name="connsiteX81" fmla="*/ 2368709 w 2508790"/>
              <a:gd name="connsiteY81" fmla="*/ 1029499 h 1782535"/>
              <a:gd name="connsiteX82" fmla="*/ 2386638 w 2508790"/>
              <a:gd name="connsiteY82" fmla="*/ 993641 h 1782535"/>
              <a:gd name="connsiteX83" fmla="*/ 2395603 w 2508790"/>
              <a:gd name="connsiteY83" fmla="*/ 966746 h 1782535"/>
              <a:gd name="connsiteX84" fmla="*/ 2422497 w 2508790"/>
              <a:gd name="connsiteY84" fmla="*/ 930888 h 1782535"/>
              <a:gd name="connsiteX85" fmla="*/ 2440426 w 2508790"/>
              <a:gd name="connsiteY85" fmla="*/ 850205 h 1782535"/>
              <a:gd name="connsiteX86" fmla="*/ 2458356 w 2508790"/>
              <a:gd name="connsiteY86" fmla="*/ 823311 h 1782535"/>
              <a:gd name="connsiteX87" fmla="*/ 2485250 w 2508790"/>
              <a:gd name="connsiteY87" fmla="*/ 679876 h 1782535"/>
              <a:gd name="connsiteX88" fmla="*/ 2503179 w 2508790"/>
              <a:gd name="connsiteY88" fmla="*/ 590229 h 1782535"/>
              <a:gd name="connsiteX89" fmla="*/ 2485250 w 2508790"/>
              <a:gd name="connsiteY89" fmla="*/ 384041 h 1782535"/>
              <a:gd name="connsiteX90" fmla="*/ 2476285 w 2508790"/>
              <a:gd name="connsiteY90" fmla="*/ 339217 h 1782535"/>
              <a:gd name="connsiteX91" fmla="*/ 2458356 w 2508790"/>
              <a:gd name="connsiteY91" fmla="*/ 312323 h 1782535"/>
              <a:gd name="connsiteX92" fmla="*/ 2422497 w 2508790"/>
              <a:gd name="connsiteY92" fmla="*/ 240605 h 1782535"/>
              <a:gd name="connsiteX93" fmla="*/ 2386638 w 2508790"/>
              <a:gd name="connsiteY93" fmla="*/ 195782 h 1782535"/>
              <a:gd name="connsiteX94" fmla="*/ 2314921 w 2508790"/>
              <a:gd name="connsiteY94" fmla="*/ 177852 h 1782535"/>
              <a:gd name="connsiteX95" fmla="*/ 2332850 w 2508790"/>
              <a:gd name="connsiteY95" fmla="*/ 168888 h 178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508790" h="1782535">
                <a:moveTo>
                  <a:pt x="2332850" y="168888"/>
                </a:moveTo>
                <a:cubicBezTo>
                  <a:pt x="2322391" y="159923"/>
                  <a:pt x="2324036" y="171976"/>
                  <a:pt x="2252168" y="124064"/>
                </a:cubicBezTo>
                <a:cubicBezTo>
                  <a:pt x="2216495" y="100282"/>
                  <a:pt x="2222879" y="111511"/>
                  <a:pt x="2189415" y="97170"/>
                </a:cubicBezTo>
                <a:cubicBezTo>
                  <a:pt x="2177132" y="91906"/>
                  <a:pt x="2166234" y="83467"/>
                  <a:pt x="2153556" y="79241"/>
                </a:cubicBezTo>
                <a:cubicBezTo>
                  <a:pt x="2130179" y="71449"/>
                  <a:pt x="2081838" y="61311"/>
                  <a:pt x="2081838" y="61311"/>
                </a:cubicBezTo>
                <a:cubicBezTo>
                  <a:pt x="1992191" y="64299"/>
                  <a:pt x="1902225" y="62155"/>
                  <a:pt x="1812897" y="70276"/>
                </a:cubicBezTo>
                <a:cubicBezTo>
                  <a:pt x="1802167" y="71251"/>
                  <a:pt x="1796491" y="85737"/>
                  <a:pt x="1786003" y="88205"/>
                </a:cubicBezTo>
                <a:cubicBezTo>
                  <a:pt x="1744866" y="97884"/>
                  <a:pt x="1660497" y="106135"/>
                  <a:pt x="1660497" y="106135"/>
                </a:cubicBezTo>
                <a:cubicBezTo>
                  <a:pt x="1627626" y="103147"/>
                  <a:pt x="1593777" y="105674"/>
                  <a:pt x="1561885" y="97170"/>
                </a:cubicBezTo>
                <a:cubicBezTo>
                  <a:pt x="1474394" y="73839"/>
                  <a:pt x="1586385" y="56151"/>
                  <a:pt x="1472238" y="52346"/>
                </a:cubicBezTo>
                <a:lnTo>
                  <a:pt x="1203297" y="43382"/>
                </a:lnTo>
                <a:cubicBezTo>
                  <a:pt x="1194332" y="37405"/>
                  <a:pt x="1186040" y="30270"/>
                  <a:pt x="1176403" y="25452"/>
                </a:cubicBezTo>
                <a:cubicBezTo>
                  <a:pt x="1125500" y="0"/>
                  <a:pt x="1050259" y="22691"/>
                  <a:pt x="1006073" y="25452"/>
                </a:cubicBezTo>
                <a:cubicBezTo>
                  <a:pt x="1003085" y="70276"/>
                  <a:pt x="1001812" y="115247"/>
                  <a:pt x="997109" y="159923"/>
                </a:cubicBezTo>
                <a:cubicBezTo>
                  <a:pt x="994773" y="182112"/>
                  <a:pt x="985198" y="201609"/>
                  <a:pt x="979179" y="222676"/>
                </a:cubicBezTo>
                <a:cubicBezTo>
                  <a:pt x="975794" y="234523"/>
                  <a:pt x="975725" y="247515"/>
                  <a:pt x="970215" y="258535"/>
                </a:cubicBezTo>
                <a:cubicBezTo>
                  <a:pt x="959122" y="280721"/>
                  <a:pt x="938040" y="312240"/>
                  <a:pt x="916426" y="330252"/>
                </a:cubicBezTo>
                <a:cubicBezTo>
                  <a:pt x="904948" y="339817"/>
                  <a:pt x="892726" y="348462"/>
                  <a:pt x="880568" y="357146"/>
                </a:cubicBezTo>
                <a:cubicBezTo>
                  <a:pt x="871800" y="363409"/>
                  <a:pt x="863310" y="370257"/>
                  <a:pt x="853673" y="375076"/>
                </a:cubicBezTo>
                <a:cubicBezTo>
                  <a:pt x="845221" y="379302"/>
                  <a:pt x="835744" y="381053"/>
                  <a:pt x="826779" y="384041"/>
                </a:cubicBezTo>
                <a:cubicBezTo>
                  <a:pt x="814826" y="393006"/>
                  <a:pt x="803893" y="403522"/>
                  <a:pt x="790921" y="410935"/>
                </a:cubicBezTo>
                <a:cubicBezTo>
                  <a:pt x="782716" y="415623"/>
                  <a:pt x="772129" y="415037"/>
                  <a:pt x="764026" y="419899"/>
                </a:cubicBezTo>
                <a:cubicBezTo>
                  <a:pt x="756778" y="424247"/>
                  <a:pt x="753657" y="434049"/>
                  <a:pt x="746097" y="437829"/>
                </a:cubicBezTo>
                <a:cubicBezTo>
                  <a:pt x="735077" y="443339"/>
                  <a:pt x="722085" y="443408"/>
                  <a:pt x="710238" y="446793"/>
                </a:cubicBezTo>
                <a:cubicBezTo>
                  <a:pt x="701152" y="449389"/>
                  <a:pt x="692650" y="454116"/>
                  <a:pt x="683344" y="455758"/>
                </a:cubicBezTo>
                <a:cubicBezTo>
                  <a:pt x="641727" y="463102"/>
                  <a:pt x="599631" y="467419"/>
                  <a:pt x="557838" y="473688"/>
                </a:cubicBezTo>
                <a:cubicBezTo>
                  <a:pt x="531675" y="477612"/>
                  <a:pt x="486116" y="485412"/>
                  <a:pt x="459226" y="491617"/>
                </a:cubicBezTo>
                <a:cubicBezTo>
                  <a:pt x="435216" y="497158"/>
                  <a:pt x="411415" y="503570"/>
                  <a:pt x="387509" y="509546"/>
                </a:cubicBezTo>
                <a:lnTo>
                  <a:pt x="351650" y="518511"/>
                </a:lnTo>
                <a:cubicBezTo>
                  <a:pt x="339697" y="521499"/>
                  <a:pt x="326811" y="521966"/>
                  <a:pt x="315791" y="527476"/>
                </a:cubicBezTo>
                <a:cubicBezTo>
                  <a:pt x="280768" y="544987"/>
                  <a:pt x="282608" y="542213"/>
                  <a:pt x="253038" y="563335"/>
                </a:cubicBezTo>
                <a:cubicBezTo>
                  <a:pt x="235141" y="576119"/>
                  <a:pt x="178844" y="620937"/>
                  <a:pt x="163391" y="626088"/>
                </a:cubicBezTo>
                <a:lnTo>
                  <a:pt x="136497" y="635052"/>
                </a:lnTo>
                <a:cubicBezTo>
                  <a:pt x="124544" y="647005"/>
                  <a:pt x="110015" y="656846"/>
                  <a:pt x="100638" y="670911"/>
                </a:cubicBezTo>
                <a:cubicBezTo>
                  <a:pt x="75296" y="708925"/>
                  <a:pt x="87527" y="688168"/>
                  <a:pt x="64779" y="733664"/>
                </a:cubicBezTo>
                <a:cubicBezTo>
                  <a:pt x="61791" y="745617"/>
                  <a:pt x="61325" y="758503"/>
                  <a:pt x="55815" y="769523"/>
                </a:cubicBezTo>
                <a:cubicBezTo>
                  <a:pt x="52035" y="777083"/>
                  <a:pt x="42234" y="780204"/>
                  <a:pt x="37885" y="787452"/>
                </a:cubicBezTo>
                <a:cubicBezTo>
                  <a:pt x="33023" y="795555"/>
                  <a:pt x="31909" y="805381"/>
                  <a:pt x="28921" y="814346"/>
                </a:cubicBezTo>
                <a:cubicBezTo>
                  <a:pt x="25933" y="835264"/>
                  <a:pt x="23628" y="856290"/>
                  <a:pt x="19956" y="877099"/>
                </a:cubicBezTo>
                <a:cubicBezTo>
                  <a:pt x="14660" y="907109"/>
                  <a:pt x="3009" y="936288"/>
                  <a:pt x="2026" y="966746"/>
                </a:cubicBezTo>
                <a:cubicBezTo>
                  <a:pt x="0" y="1029537"/>
                  <a:pt x="4298" y="1092538"/>
                  <a:pt x="10991" y="1155005"/>
                </a:cubicBezTo>
                <a:cubicBezTo>
                  <a:pt x="14116" y="1184171"/>
                  <a:pt x="29600" y="1215655"/>
                  <a:pt x="37885" y="1244652"/>
                </a:cubicBezTo>
                <a:cubicBezTo>
                  <a:pt x="41715" y="1258057"/>
                  <a:pt x="48650" y="1293075"/>
                  <a:pt x="55815" y="1307405"/>
                </a:cubicBezTo>
                <a:cubicBezTo>
                  <a:pt x="60633" y="1317042"/>
                  <a:pt x="68926" y="1324662"/>
                  <a:pt x="73744" y="1334299"/>
                </a:cubicBezTo>
                <a:cubicBezTo>
                  <a:pt x="77970" y="1342751"/>
                  <a:pt x="78483" y="1352741"/>
                  <a:pt x="82709" y="1361193"/>
                </a:cubicBezTo>
                <a:cubicBezTo>
                  <a:pt x="90501" y="1376778"/>
                  <a:pt x="100638" y="1391076"/>
                  <a:pt x="109603" y="1406017"/>
                </a:cubicBezTo>
                <a:cubicBezTo>
                  <a:pt x="129273" y="1484695"/>
                  <a:pt x="101240" y="1406739"/>
                  <a:pt x="145462" y="1459805"/>
                </a:cubicBezTo>
                <a:cubicBezTo>
                  <a:pt x="154017" y="1470071"/>
                  <a:pt x="155978" y="1484545"/>
                  <a:pt x="163391" y="1495664"/>
                </a:cubicBezTo>
                <a:cubicBezTo>
                  <a:pt x="168079" y="1502697"/>
                  <a:pt x="175344" y="1507617"/>
                  <a:pt x="181321" y="1513593"/>
                </a:cubicBezTo>
                <a:cubicBezTo>
                  <a:pt x="199836" y="1569145"/>
                  <a:pt x="177450" y="1515347"/>
                  <a:pt x="208215" y="1558417"/>
                </a:cubicBezTo>
                <a:cubicBezTo>
                  <a:pt x="218343" y="1572596"/>
                  <a:pt x="222788" y="1590920"/>
                  <a:pt x="235109" y="1603241"/>
                </a:cubicBezTo>
                <a:cubicBezTo>
                  <a:pt x="250346" y="1618478"/>
                  <a:pt x="288897" y="1639099"/>
                  <a:pt x="288897" y="1639099"/>
                </a:cubicBezTo>
                <a:cubicBezTo>
                  <a:pt x="294873" y="1648064"/>
                  <a:pt x="298718" y="1658898"/>
                  <a:pt x="306826" y="1665993"/>
                </a:cubicBezTo>
                <a:cubicBezTo>
                  <a:pt x="349519" y="1703349"/>
                  <a:pt x="351915" y="1699677"/>
                  <a:pt x="396473" y="1710817"/>
                </a:cubicBezTo>
                <a:cubicBezTo>
                  <a:pt x="402450" y="1716793"/>
                  <a:pt x="407155" y="1724398"/>
                  <a:pt x="414403" y="1728746"/>
                </a:cubicBezTo>
                <a:cubicBezTo>
                  <a:pt x="433963" y="1740482"/>
                  <a:pt x="493166" y="1745121"/>
                  <a:pt x="504050" y="1746676"/>
                </a:cubicBezTo>
                <a:cubicBezTo>
                  <a:pt x="513015" y="1752652"/>
                  <a:pt x="520856" y="1760822"/>
                  <a:pt x="530944" y="1764605"/>
                </a:cubicBezTo>
                <a:cubicBezTo>
                  <a:pt x="547078" y="1770655"/>
                  <a:pt x="629202" y="1781204"/>
                  <a:pt x="638521" y="1782535"/>
                </a:cubicBezTo>
                <a:lnTo>
                  <a:pt x="1185368" y="1773570"/>
                </a:lnTo>
                <a:cubicBezTo>
                  <a:pt x="1194813" y="1773275"/>
                  <a:pt x="1203095" y="1766897"/>
                  <a:pt x="1212262" y="1764605"/>
                </a:cubicBezTo>
                <a:cubicBezTo>
                  <a:pt x="1227044" y="1760910"/>
                  <a:pt x="1242144" y="1758629"/>
                  <a:pt x="1257085" y="1755641"/>
                </a:cubicBezTo>
                <a:cubicBezTo>
                  <a:pt x="1280694" y="1746197"/>
                  <a:pt x="1315438" y="1733738"/>
                  <a:pt x="1337768" y="1719782"/>
                </a:cubicBezTo>
                <a:cubicBezTo>
                  <a:pt x="1339798" y="1718513"/>
                  <a:pt x="1391805" y="1678034"/>
                  <a:pt x="1400521" y="1674958"/>
                </a:cubicBezTo>
                <a:cubicBezTo>
                  <a:pt x="1441550" y="1660477"/>
                  <a:pt x="1526026" y="1639099"/>
                  <a:pt x="1526026" y="1639099"/>
                </a:cubicBezTo>
                <a:cubicBezTo>
                  <a:pt x="1540967" y="1630134"/>
                  <a:pt x="1554987" y="1619415"/>
                  <a:pt x="1570850" y="1612205"/>
                </a:cubicBezTo>
                <a:cubicBezTo>
                  <a:pt x="1629441" y="1585573"/>
                  <a:pt x="1636801" y="1603083"/>
                  <a:pt x="1696356" y="1558417"/>
                </a:cubicBezTo>
                <a:cubicBezTo>
                  <a:pt x="1708309" y="1549452"/>
                  <a:pt x="1718851" y="1538205"/>
                  <a:pt x="1732215" y="1531523"/>
                </a:cubicBezTo>
                <a:cubicBezTo>
                  <a:pt x="1749119" y="1523071"/>
                  <a:pt x="1786003" y="1513593"/>
                  <a:pt x="1786003" y="1513593"/>
                </a:cubicBezTo>
                <a:cubicBezTo>
                  <a:pt x="1837310" y="1462286"/>
                  <a:pt x="1783817" y="1505358"/>
                  <a:pt x="1866685" y="1477735"/>
                </a:cubicBezTo>
                <a:cubicBezTo>
                  <a:pt x="1876906" y="1474328"/>
                  <a:pt x="1883942" y="1464623"/>
                  <a:pt x="1893579" y="1459805"/>
                </a:cubicBezTo>
                <a:cubicBezTo>
                  <a:pt x="1902031" y="1455579"/>
                  <a:pt x="1911508" y="1453829"/>
                  <a:pt x="1920473" y="1450841"/>
                </a:cubicBezTo>
                <a:cubicBezTo>
                  <a:pt x="1929438" y="1441876"/>
                  <a:pt x="1936819" y="1430979"/>
                  <a:pt x="1947368" y="1423946"/>
                </a:cubicBezTo>
                <a:cubicBezTo>
                  <a:pt x="1959179" y="1416072"/>
                  <a:pt x="2012624" y="1407309"/>
                  <a:pt x="2019085" y="1406017"/>
                </a:cubicBezTo>
                <a:cubicBezTo>
                  <a:pt x="2074216" y="1378452"/>
                  <a:pt x="2043827" y="1395500"/>
                  <a:pt x="2108732" y="1352229"/>
                </a:cubicBezTo>
                <a:cubicBezTo>
                  <a:pt x="2117697" y="1346252"/>
                  <a:pt x="2128007" y="1341917"/>
                  <a:pt x="2135626" y="1334299"/>
                </a:cubicBezTo>
                <a:cubicBezTo>
                  <a:pt x="2165877" y="1304050"/>
                  <a:pt x="2146308" y="1320719"/>
                  <a:pt x="2198379" y="1289476"/>
                </a:cubicBezTo>
                <a:cubicBezTo>
                  <a:pt x="2206686" y="1264555"/>
                  <a:pt x="2206737" y="1256541"/>
                  <a:pt x="2225273" y="1235688"/>
                </a:cubicBezTo>
                <a:cubicBezTo>
                  <a:pt x="2242119" y="1216736"/>
                  <a:pt x="2279062" y="1181899"/>
                  <a:pt x="2279062" y="1181899"/>
                </a:cubicBezTo>
                <a:cubicBezTo>
                  <a:pt x="2282050" y="1169946"/>
                  <a:pt x="2282516" y="1157061"/>
                  <a:pt x="2288026" y="1146041"/>
                </a:cubicBezTo>
                <a:cubicBezTo>
                  <a:pt x="2291806" y="1138481"/>
                  <a:pt x="2301268" y="1135144"/>
                  <a:pt x="2305956" y="1128111"/>
                </a:cubicBezTo>
                <a:cubicBezTo>
                  <a:pt x="2313369" y="1116992"/>
                  <a:pt x="2316802" y="1103585"/>
                  <a:pt x="2323885" y="1092252"/>
                </a:cubicBezTo>
                <a:cubicBezTo>
                  <a:pt x="2355949" y="1040949"/>
                  <a:pt x="2343424" y="1073746"/>
                  <a:pt x="2368709" y="1029499"/>
                </a:cubicBezTo>
                <a:cubicBezTo>
                  <a:pt x="2375339" y="1017896"/>
                  <a:pt x="2381374" y="1005924"/>
                  <a:pt x="2386638" y="993641"/>
                </a:cubicBezTo>
                <a:cubicBezTo>
                  <a:pt x="2390360" y="984955"/>
                  <a:pt x="2390915" y="974951"/>
                  <a:pt x="2395603" y="966746"/>
                </a:cubicBezTo>
                <a:cubicBezTo>
                  <a:pt x="2403016" y="953774"/>
                  <a:pt x="2413532" y="942841"/>
                  <a:pt x="2422497" y="930888"/>
                </a:cubicBezTo>
                <a:cubicBezTo>
                  <a:pt x="2425939" y="910237"/>
                  <a:pt x="2429393" y="872271"/>
                  <a:pt x="2440426" y="850205"/>
                </a:cubicBezTo>
                <a:cubicBezTo>
                  <a:pt x="2445244" y="840568"/>
                  <a:pt x="2452379" y="832276"/>
                  <a:pt x="2458356" y="823311"/>
                </a:cubicBezTo>
                <a:cubicBezTo>
                  <a:pt x="2474705" y="676174"/>
                  <a:pt x="2455882" y="804692"/>
                  <a:pt x="2485250" y="679876"/>
                </a:cubicBezTo>
                <a:cubicBezTo>
                  <a:pt x="2492230" y="650212"/>
                  <a:pt x="2503179" y="590229"/>
                  <a:pt x="2503179" y="590229"/>
                </a:cubicBezTo>
                <a:cubicBezTo>
                  <a:pt x="2489947" y="338792"/>
                  <a:pt x="2508790" y="489966"/>
                  <a:pt x="2485250" y="384041"/>
                </a:cubicBezTo>
                <a:cubicBezTo>
                  <a:pt x="2481944" y="369167"/>
                  <a:pt x="2481635" y="353484"/>
                  <a:pt x="2476285" y="339217"/>
                </a:cubicBezTo>
                <a:cubicBezTo>
                  <a:pt x="2472502" y="329129"/>
                  <a:pt x="2464332" y="321288"/>
                  <a:pt x="2458356" y="312323"/>
                </a:cubicBezTo>
                <a:cubicBezTo>
                  <a:pt x="2444522" y="243153"/>
                  <a:pt x="2462148" y="288187"/>
                  <a:pt x="2422497" y="240605"/>
                </a:cubicBezTo>
                <a:cubicBezTo>
                  <a:pt x="2410279" y="225944"/>
                  <a:pt x="2404028" y="206216"/>
                  <a:pt x="2386638" y="195782"/>
                </a:cubicBezTo>
                <a:cubicBezTo>
                  <a:pt x="2369864" y="185718"/>
                  <a:pt x="2329384" y="182673"/>
                  <a:pt x="2314921" y="177852"/>
                </a:cubicBezTo>
                <a:cubicBezTo>
                  <a:pt x="2310912" y="176516"/>
                  <a:pt x="2343309" y="177853"/>
                  <a:pt x="2332850" y="168888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86"/>
          <p:cNvCxnSpPr/>
          <p:nvPr/>
        </p:nvCxnSpPr>
        <p:spPr>
          <a:xfrm>
            <a:off x="7929586" y="2428868"/>
            <a:ext cx="571504" cy="1588"/>
          </a:xfrm>
          <a:prstGeom prst="line">
            <a:avLst/>
          </a:prstGeom>
          <a:ln w="444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/>
          <p:nvPr/>
        </p:nvCxnSpPr>
        <p:spPr>
          <a:xfrm>
            <a:off x="5572132" y="2428868"/>
            <a:ext cx="488532" cy="7051"/>
          </a:xfrm>
          <a:prstGeom prst="line">
            <a:avLst/>
          </a:prstGeom>
          <a:ln w="444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5500694" y="185736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n</a:t>
            </a:r>
            <a:r>
              <a:rPr lang="fr-FR" b="1" baseline="-25000" dirty="0" smtClean="0">
                <a:solidFill>
                  <a:srgbClr val="FF0000"/>
                </a:solidFill>
              </a:rPr>
              <a:t>1</a:t>
            </a:r>
            <a:endParaRPr lang="fr-FR" b="1" baseline="-25000" dirty="0">
              <a:solidFill>
                <a:srgbClr val="FF0000"/>
              </a:solidFill>
            </a:endParaRPr>
          </a:p>
        </p:txBody>
      </p:sp>
      <p:sp>
        <p:nvSpPr>
          <p:cNvPr id="90" name="ZoneTexte 89"/>
          <p:cNvSpPr txBox="1"/>
          <p:nvPr/>
        </p:nvSpPr>
        <p:spPr>
          <a:xfrm>
            <a:off x="8286776" y="185736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00B050"/>
                </a:solidFill>
              </a:rPr>
              <a:t>n</a:t>
            </a:r>
            <a:r>
              <a:rPr lang="fr-FR" b="1" baseline="-25000" dirty="0" smtClean="0">
                <a:solidFill>
                  <a:srgbClr val="00B050"/>
                </a:solidFill>
              </a:rPr>
              <a:t>2</a:t>
            </a:r>
            <a:endParaRPr lang="fr-FR" b="1" baseline="-25000" dirty="0">
              <a:solidFill>
                <a:srgbClr val="00B050"/>
              </a:solidFill>
            </a:endParaRPr>
          </a:p>
        </p:txBody>
      </p:sp>
      <p:cxnSp>
        <p:nvCxnSpPr>
          <p:cNvPr id="91" name="Connecteur droit avec flèche 90"/>
          <p:cNvCxnSpPr/>
          <p:nvPr/>
        </p:nvCxnSpPr>
        <p:spPr>
          <a:xfrm>
            <a:off x="8286776" y="1928802"/>
            <a:ext cx="428628" cy="158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>
            <a:off x="5500694" y="1928802"/>
            <a:ext cx="428628" cy="15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>
            <a:endCxn id="86" idx="74"/>
          </p:cNvCxnSpPr>
          <p:nvPr/>
        </p:nvCxnSpPr>
        <p:spPr>
          <a:xfrm>
            <a:off x="6143636" y="2143116"/>
            <a:ext cx="1631302" cy="566862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357950" y="4643446"/>
            <a:ext cx="21431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6858016" y="200024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</a:t>
            </a:r>
            <a:endParaRPr lang="fr-FR" dirty="0"/>
          </a:p>
        </p:txBody>
      </p:sp>
      <p:cxnSp>
        <p:nvCxnSpPr>
          <p:cNvPr id="101" name="Connecteur droit 100"/>
          <p:cNvCxnSpPr/>
          <p:nvPr/>
        </p:nvCxnSpPr>
        <p:spPr>
          <a:xfrm rot="5400000">
            <a:off x="6858810" y="2428074"/>
            <a:ext cx="285752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6858016" y="2428868"/>
            <a:ext cx="285752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5214942" y="4071942"/>
            <a:ext cx="40719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/>
              <a:t>dS</a:t>
            </a:r>
            <a:r>
              <a:rPr lang="fr-FR" dirty="0" smtClean="0"/>
              <a:t>=r</a:t>
            </a:r>
            <a:r>
              <a:rPr lang="fr-FR" baseline="30000" dirty="0" smtClean="0"/>
              <a:t>2</a:t>
            </a:r>
            <a:r>
              <a:rPr lang="fr-FR" dirty="0" smtClean="0"/>
              <a:t>sin</a:t>
            </a:r>
            <a:r>
              <a:rPr lang="el-GR" dirty="0" smtClean="0"/>
              <a:t>θ</a:t>
            </a:r>
            <a:r>
              <a:rPr lang="fr-FR" dirty="0" smtClean="0"/>
              <a:t>d</a:t>
            </a:r>
            <a:r>
              <a:rPr lang="el-GR" dirty="0" smtClean="0"/>
              <a:t>θ </a:t>
            </a:r>
            <a:r>
              <a:rPr lang="fr-FR" dirty="0" smtClean="0"/>
              <a:t>d</a:t>
            </a:r>
            <a:r>
              <a:rPr lang="el-GR" dirty="0" smtClean="0"/>
              <a:t>φ</a:t>
            </a:r>
            <a:endParaRPr lang="fr-FR" dirty="0" smtClean="0"/>
          </a:p>
          <a:p>
            <a:r>
              <a:rPr lang="fr-FR" dirty="0" smtClean="0"/>
              <a:t>                         </a:t>
            </a:r>
            <a:r>
              <a:rPr lang="fr-FR" baseline="-25000" dirty="0" smtClean="0"/>
              <a:t> </a:t>
            </a:r>
            <a:r>
              <a:rPr lang="el-GR" baseline="-25000" dirty="0" smtClean="0"/>
              <a:t>π</a:t>
            </a:r>
            <a:r>
              <a:rPr lang="fr-FR" baseline="-25000" dirty="0" smtClean="0"/>
              <a:t>                      2</a:t>
            </a:r>
            <a:r>
              <a:rPr lang="el-GR" baseline="-25000" dirty="0" smtClean="0"/>
              <a:t>π</a:t>
            </a:r>
            <a:endParaRPr lang="fr-FR" baseline="-25000" dirty="0" smtClean="0"/>
          </a:p>
          <a:p>
            <a:r>
              <a:rPr lang="fr-FR" dirty="0" smtClean="0"/>
              <a:t>∫∫d</a:t>
            </a:r>
            <a:r>
              <a:rPr lang="el-GR" dirty="0" smtClean="0"/>
              <a:t>Ω</a:t>
            </a:r>
            <a:r>
              <a:rPr lang="fr-FR" dirty="0" smtClean="0"/>
              <a:t>= ∫∫ </a:t>
            </a:r>
            <a:r>
              <a:rPr lang="fr-FR" u="sng" dirty="0" err="1" smtClean="0"/>
              <a:t>u</a:t>
            </a:r>
            <a:r>
              <a:rPr lang="fr-FR" u="sng" baseline="-25000" dirty="0" err="1" smtClean="0"/>
              <a:t>r</a:t>
            </a:r>
            <a:r>
              <a:rPr lang="fr-FR" u="sng" dirty="0" err="1" smtClean="0"/>
              <a:t>.dS</a:t>
            </a:r>
            <a:r>
              <a:rPr lang="fr-FR" dirty="0" smtClean="0"/>
              <a:t> = ∫</a:t>
            </a:r>
            <a:r>
              <a:rPr lang="fr-FR" baseline="-25000" dirty="0" smtClean="0"/>
              <a:t>0</a:t>
            </a:r>
            <a:r>
              <a:rPr lang="fr-FR" dirty="0" smtClean="0"/>
              <a:t>sin</a:t>
            </a:r>
            <a:r>
              <a:rPr lang="el-GR" dirty="0" smtClean="0"/>
              <a:t>θ</a:t>
            </a:r>
            <a:r>
              <a:rPr lang="fr-FR" dirty="0" smtClean="0"/>
              <a:t>d</a:t>
            </a:r>
            <a:r>
              <a:rPr lang="el-GR" dirty="0" smtClean="0"/>
              <a:t>θ</a:t>
            </a:r>
            <a:r>
              <a:rPr lang="fr-FR" dirty="0" smtClean="0"/>
              <a:t>  </a:t>
            </a:r>
            <a:r>
              <a:rPr lang="el-GR" dirty="0" smtClean="0"/>
              <a:t>∫</a:t>
            </a:r>
            <a:r>
              <a:rPr lang="fr-FR" baseline="-25000" dirty="0" smtClean="0"/>
              <a:t>0</a:t>
            </a:r>
            <a:r>
              <a:rPr lang="fr-FR" dirty="0" smtClean="0"/>
              <a:t>d</a:t>
            </a:r>
            <a:r>
              <a:rPr lang="el-GR" dirty="0" smtClean="0"/>
              <a:t>φ</a:t>
            </a:r>
            <a:r>
              <a:rPr lang="fr-FR" dirty="0" smtClean="0"/>
              <a:t> = 4</a:t>
            </a:r>
            <a:r>
              <a:rPr lang="el-GR" dirty="0" smtClean="0"/>
              <a:t> π</a:t>
            </a:r>
            <a:endParaRPr lang="fr-FR" dirty="0" smtClean="0"/>
          </a:p>
          <a:p>
            <a:r>
              <a:rPr lang="fr-FR" dirty="0" smtClean="0"/>
              <a:t>                 r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r>
              <a:rPr lang="fr-FR" dirty="0" smtClean="0"/>
              <a:t>The </a:t>
            </a:r>
            <a:r>
              <a:rPr lang="fr-FR" dirty="0" err="1" smtClean="0"/>
              <a:t>solid</a:t>
            </a:r>
            <a:r>
              <a:rPr lang="fr-FR" dirty="0" smtClean="0"/>
              <a:t> angle for all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4</a:t>
            </a:r>
            <a:r>
              <a:rPr lang="el-GR" dirty="0" smtClean="0"/>
              <a:t> π</a:t>
            </a:r>
            <a:endParaRPr lang="fr-FR" dirty="0"/>
          </a:p>
        </p:txBody>
      </p:sp>
      <p:cxnSp>
        <p:nvCxnSpPr>
          <p:cNvPr id="110" name="Connecteur droit avec flèche 109"/>
          <p:cNvCxnSpPr/>
          <p:nvPr/>
        </p:nvCxnSpPr>
        <p:spPr>
          <a:xfrm>
            <a:off x="6072198" y="4643446"/>
            <a:ext cx="21431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ZoneTexte 111"/>
          <p:cNvSpPr txBox="1"/>
          <p:nvPr/>
        </p:nvSpPr>
        <p:spPr>
          <a:xfrm>
            <a:off x="5000628" y="3357562"/>
            <a:ext cx="386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We</a:t>
            </a:r>
            <a:r>
              <a:rPr lang="fr-FR" sz="1600" dirty="0" smtClean="0"/>
              <a:t> assume </a:t>
            </a:r>
            <a:r>
              <a:rPr lang="fr-FR" sz="1600" dirty="0" err="1" smtClean="0"/>
              <a:t>spherical</a:t>
            </a:r>
            <a:r>
              <a:rPr lang="fr-FR" sz="1600" dirty="0" smtClean="0"/>
              <a:t> </a:t>
            </a:r>
            <a:r>
              <a:rPr lang="fr-FR" sz="1600" dirty="0" err="1" smtClean="0"/>
              <a:t>elementary</a:t>
            </a:r>
            <a:r>
              <a:rPr lang="fr-FR" sz="1600" dirty="0" smtClean="0"/>
              <a:t> surface for </a:t>
            </a:r>
          </a:p>
          <a:p>
            <a:r>
              <a:rPr lang="fr-FR" sz="1600" dirty="0" err="1" smtClean="0"/>
              <a:t>each</a:t>
            </a:r>
            <a:r>
              <a:rPr lang="fr-FR" sz="1600" dirty="0" smtClean="0"/>
              <a:t> </a:t>
            </a:r>
            <a:r>
              <a:rPr lang="fr-FR" sz="1600" dirty="0" err="1" smtClean="0"/>
              <a:t>dS</a:t>
            </a:r>
            <a:endParaRPr lang="fr-FR" sz="1600" dirty="0"/>
          </a:p>
        </p:txBody>
      </p:sp>
      <p:sp>
        <p:nvSpPr>
          <p:cNvPr id="113" name="Rectangle 112"/>
          <p:cNvSpPr/>
          <p:nvPr/>
        </p:nvSpPr>
        <p:spPr>
          <a:xfrm>
            <a:off x="1142976" y="271462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dS</a:t>
            </a:r>
            <a:r>
              <a:rPr lang="fr-FR" baseline="-25000" dirty="0" smtClean="0"/>
              <a:t>1</a:t>
            </a:r>
            <a:endParaRPr lang="fr-FR" dirty="0"/>
          </a:p>
        </p:txBody>
      </p:sp>
      <p:sp>
        <p:nvSpPr>
          <p:cNvPr id="114" name="Forme libre 113"/>
          <p:cNvSpPr/>
          <p:nvPr/>
        </p:nvSpPr>
        <p:spPr>
          <a:xfrm>
            <a:off x="1621667" y="2171373"/>
            <a:ext cx="63426" cy="311851"/>
          </a:xfrm>
          <a:custGeom>
            <a:avLst/>
            <a:gdLst>
              <a:gd name="connsiteX0" fmla="*/ 45768 w 63426"/>
              <a:gd name="connsiteY0" fmla="*/ 60839 h 311851"/>
              <a:gd name="connsiteX1" fmla="*/ 27839 w 63426"/>
              <a:gd name="connsiteY1" fmla="*/ 249098 h 311851"/>
              <a:gd name="connsiteX2" fmla="*/ 9909 w 63426"/>
              <a:gd name="connsiteY2" fmla="*/ 275992 h 311851"/>
              <a:gd name="connsiteX3" fmla="*/ 945 w 63426"/>
              <a:gd name="connsiteY3" fmla="*/ 311851 h 31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26" h="311851">
                <a:moveTo>
                  <a:pt x="45768" y="60839"/>
                </a:moveTo>
                <a:cubicBezTo>
                  <a:pt x="15192" y="152574"/>
                  <a:pt x="63426" y="0"/>
                  <a:pt x="27839" y="249098"/>
                </a:cubicBezTo>
                <a:cubicBezTo>
                  <a:pt x="26315" y="259764"/>
                  <a:pt x="15886" y="267027"/>
                  <a:pt x="9909" y="275992"/>
                </a:cubicBezTo>
                <a:cubicBezTo>
                  <a:pt x="0" y="305721"/>
                  <a:pt x="945" y="293436"/>
                  <a:pt x="945" y="311851"/>
                </a:cubicBezTo>
              </a:path>
            </a:pathLst>
          </a:cu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Forme libre 114"/>
          <p:cNvSpPr/>
          <p:nvPr/>
        </p:nvSpPr>
        <p:spPr>
          <a:xfrm>
            <a:off x="3269632" y="2079812"/>
            <a:ext cx="217639" cy="519953"/>
          </a:xfrm>
          <a:custGeom>
            <a:avLst/>
            <a:gdLst>
              <a:gd name="connsiteX0" fmla="*/ 217639 w 217639"/>
              <a:gd name="connsiteY0" fmla="*/ 0 h 519953"/>
              <a:gd name="connsiteX1" fmla="*/ 208674 w 217639"/>
              <a:gd name="connsiteY1" fmla="*/ 125506 h 519953"/>
              <a:gd name="connsiteX2" fmla="*/ 199709 w 217639"/>
              <a:gd name="connsiteY2" fmla="*/ 152400 h 519953"/>
              <a:gd name="connsiteX3" fmla="*/ 190744 w 217639"/>
              <a:gd name="connsiteY3" fmla="*/ 215153 h 519953"/>
              <a:gd name="connsiteX4" fmla="*/ 181780 w 217639"/>
              <a:gd name="connsiteY4" fmla="*/ 242047 h 519953"/>
              <a:gd name="connsiteX5" fmla="*/ 145921 w 217639"/>
              <a:gd name="connsiteY5" fmla="*/ 295835 h 519953"/>
              <a:gd name="connsiteX6" fmla="*/ 127992 w 217639"/>
              <a:gd name="connsiteY6" fmla="*/ 358588 h 519953"/>
              <a:gd name="connsiteX7" fmla="*/ 92133 w 217639"/>
              <a:gd name="connsiteY7" fmla="*/ 403412 h 519953"/>
              <a:gd name="connsiteX8" fmla="*/ 83168 w 217639"/>
              <a:gd name="connsiteY8" fmla="*/ 430306 h 519953"/>
              <a:gd name="connsiteX9" fmla="*/ 29380 w 217639"/>
              <a:gd name="connsiteY9" fmla="*/ 493059 h 519953"/>
              <a:gd name="connsiteX10" fmla="*/ 2486 w 217639"/>
              <a:gd name="connsiteY10" fmla="*/ 519953 h 51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639" h="519953">
                <a:moveTo>
                  <a:pt x="217639" y="0"/>
                </a:moveTo>
                <a:cubicBezTo>
                  <a:pt x="214651" y="41835"/>
                  <a:pt x="213575" y="83851"/>
                  <a:pt x="208674" y="125506"/>
                </a:cubicBezTo>
                <a:cubicBezTo>
                  <a:pt x="207570" y="134891"/>
                  <a:pt x="201562" y="143134"/>
                  <a:pt x="199709" y="152400"/>
                </a:cubicBezTo>
                <a:cubicBezTo>
                  <a:pt x="195565" y="173120"/>
                  <a:pt x="194888" y="194433"/>
                  <a:pt x="190744" y="215153"/>
                </a:cubicBezTo>
                <a:cubicBezTo>
                  <a:pt x="188891" y="224419"/>
                  <a:pt x="186369" y="233787"/>
                  <a:pt x="181780" y="242047"/>
                </a:cubicBezTo>
                <a:cubicBezTo>
                  <a:pt x="171315" y="260884"/>
                  <a:pt x="145921" y="295835"/>
                  <a:pt x="145921" y="295835"/>
                </a:cubicBezTo>
                <a:cubicBezTo>
                  <a:pt x="143050" y="307318"/>
                  <a:pt x="134420" y="345732"/>
                  <a:pt x="127992" y="358588"/>
                </a:cubicBezTo>
                <a:cubicBezTo>
                  <a:pt x="116685" y="381203"/>
                  <a:pt x="108807" y="386737"/>
                  <a:pt x="92133" y="403412"/>
                </a:cubicBezTo>
                <a:cubicBezTo>
                  <a:pt x="89145" y="412377"/>
                  <a:pt x="87394" y="421854"/>
                  <a:pt x="83168" y="430306"/>
                </a:cubicBezTo>
                <a:cubicBezTo>
                  <a:pt x="73029" y="450583"/>
                  <a:pt x="45923" y="482030"/>
                  <a:pt x="29380" y="493059"/>
                </a:cubicBezTo>
                <a:cubicBezTo>
                  <a:pt x="0" y="512646"/>
                  <a:pt x="2486" y="500214"/>
                  <a:pt x="2486" y="519953"/>
                </a:cubicBezTo>
              </a:path>
            </a:pathLst>
          </a:cu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/>
          <p:cNvSpPr/>
          <p:nvPr/>
        </p:nvSpPr>
        <p:spPr>
          <a:xfrm>
            <a:off x="3643306" y="157161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dS</a:t>
            </a:r>
            <a:r>
              <a:rPr lang="fr-FR" baseline="-25000" dirty="0" smtClean="0"/>
              <a:t>2</a:t>
            </a:r>
            <a:endParaRPr lang="fr-FR" dirty="0"/>
          </a:p>
        </p:txBody>
      </p:sp>
      <p:sp>
        <p:nvSpPr>
          <p:cNvPr id="117" name="Rectangle 116"/>
          <p:cNvSpPr/>
          <p:nvPr/>
        </p:nvSpPr>
        <p:spPr>
          <a:xfrm>
            <a:off x="8143900" y="142873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dS</a:t>
            </a:r>
            <a:r>
              <a:rPr lang="fr-FR" baseline="-25000" dirty="0" smtClean="0"/>
              <a:t>2</a:t>
            </a:r>
            <a:endParaRPr lang="fr-FR" dirty="0"/>
          </a:p>
        </p:txBody>
      </p:sp>
      <p:sp>
        <p:nvSpPr>
          <p:cNvPr id="118" name="Rectangle 117"/>
          <p:cNvSpPr/>
          <p:nvPr/>
        </p:nvSpPr>
        <p:spPr>
          <a:xfrm>
            <a:off x="5357818" y="257174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dS</a:t>
            </a:r>
            <a:r>
              <a:rPr lang="fr-FR" baseline="-25000" dirty="0" smtClean="0"/>
              <a:t>1</a:t>
            </a:r>
            <a:endParaRPr lang="fr-FR" dirty="0"/>
          </a:p>
        </p:txBody>
      </p:sp>
      <p:sp>
        <p:nvSpPr>
          <p:cNvPr id="119" name="Forme libre 118"/>
          <p:cNvSpPr/>
          <p:nvPr/>
        </p:nvSpPr>
        <p:spPr>
          <a:xfrm>
            <a:off x="6059760" y="2205318"/>
            <a:ext cx="98993" cy="475129"/>
          </a:xfrm>
          <a:custGeom>
            <a:avLst/>
            <a:gdLst>
              <a:gd name="connsiteX0" fmla="*/ 98993 w 98993"/>
              <a:gd name="connsiteY0" fmla="*/ 0 h 475129"/>
              <a:gd name="connsiteX1" fmla="*/ 63134 w 98993"/>
              <a:gd name="connsiteY1" fmla="*/ 62753 h 475129"/>
              <a:gd name="connsiteX2" fmla="*/ 54169 w 98993"/>
              <a:gd name="connsiteY2" fmla="*/ 152400 h 475129"/>
              <a:gd name="connsiteX3" fmla="*/ 45205 w 98993"/>
              <a:gd name="connsiteY3" fmla="*/ 179294 h 475129"/>
              <a:gd name="connsiteX4" fmla="*/ 36240 w 98993"/>
              <a:gd name="connsiteY4" fmla="*/ 233082 h 475129"/>
              <a:gd name="connsiteX5" fmla="*/ 18311 w 98993"/>
              <a:gd name="connsiteY5" fmla="*/ 286870 h 475129"/>
              <a:gd name="connsiteX6" fmla="*/ 18311 w 98993"/>
              <a:gd name="connsiteY6" fmla="*/ 448235 h 475129"/>
              <a:gd name="connsiteX7" fmla="*/ 63134 w 98993"/>
              <a:gd name="connsiteY7" fmla="*/ 475129 h 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93" h="475129">
                <a:moveTo>
                  <a:pt x="98993" y="0"/>
                </a:moveTo>
                <a:cubicBezTo>
                  <a:pt x="89096" y="14846"/>
                  <a:pt x="66725" y="45993"/>
                  <a:pt x="63134" y="62753"/>
                </a:cubicBezTo>
                <a:cubicBezTo>
                  <a:pt x="56841" y="92118"/>
                  <a:pt x="58735" y="122718"/>
                  <a:pt x="54169" y="152400"/>
                </a:cubicBezTo>
                <a:cubicBezTo>
                  <a:pt x="52732" y="161740"/>
                  <a:pt x="47255" y="170069"/>
                  <a:pt x="45205" y="179294"/>
                </a:cubicBezTo>
                <a:cubicBezTo>
                  <a:pt x="41262" y="197038"/>
                  <a:pt x="40648" y="215448"/>
                  <a:pt x="36240" y="233082"/>
                </a:cubicBezTo>
                <a:cubicBezTo>
                  <a:pt x="31656" y="251417"/>
                  <a:pt x="18311" y="286870"/>
                  <a:pt x="18311" y="286870"/>
                </a:cubicBezTo>
                <a:cubicBezTo>
                  <a:pt x="12716" y="337226"/>
                  <a:pt x="0" y="397879"/>
                  <a:pt x="18311" y="448235"/>
                </a:cubicBezTo>
                <a:cubicBezTo>
                  <a:pt x="20714" y="454844"/>
                  <a:pt x="54205" y="470664"/>
                  <a:pt x="63134" y="475129"/>
                </a:cubicBezTo>
              </a:path>
            </a:pathLst>
          </a:cu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Forme libre 119"/>
          <p:cNvSpPr/>
          <p:nvPr/>
        </p:nvSpPr>
        <p:spPr>
          <a:xfrm>
            <a:off x="7772400" y="2169459"/>
            <a:ext cx="277906" cy="555812"/>
          </a:xfrm>
          <a:custGeom>
            <a:avLst/>
            <a:gdLst>
              <a:gd name="connsiteX0" fmla="*/ 277906 w 277906"/>
              <a:gd name="connsiteY0" fmla="*/ 0 h 555812"/>
              <a:gd name="connsiteX1" fmla="*/ 268941 w 277906"/>
              <a:gd name="connsiteY1" fmla="*/ 44823 h 555812"/>
              <a:gd name="connsiteX2" fmla="*/ 251012 w 277906"/>
              <a:gd name="connsiteY2" fmla="*/ 125506 h 555812"/>
              <a:gd name="connsiteX3" fmla="*/ 233082 w 277906"/>
              <a:gd name="connsiteY3" fmla="*/ 152400 h 555812"/>
              <a:gd name="connsiteX4" fmla="*/ 224118 w 277906"/>
              <a:gd name="connsiteY4" fmla="*/ 206188 h 555812"/>
              <a:gd name="connsiteX5" fmla="*/ 206188 w 277906"/>
              <a:gd name="connsiteY5" fmla="*/ 259976 h 555812"/>
              <a:gd name="connsiteX6" fmla="*/ 197224 w 277906"/>
              <a:gd name="connsiteY6" fmla="*/ 313765 h 555812"/>
              <a:gd name="connsiteX7" fmla="*/ 179294 w 277906"/>
              <a:gd name="connsiteY7" fmla="*/ 331694 h 555812"/>
              <a:gd name="connsiteX8" fmla="*/ 143435 w 277906"/>
              <a:gd name="connsiteY8" fmla="*/ 376517 h 555812"/>
              <a:gd name="connsiteX9" fmla="*/ 134471 w 277906"/>
              <a:gd name="connsiteY9" fmla="*/ 403412 h 555812"/>
              <a:gd name="connsiteX10" fmla="*/ 89647 w 277906"/>
              <a:gd name="connsiteY10" fmla="*/ 439270 h 555812"/>
              <a:gd name="connsiteX11" fmla="*/ 71718 w 277906"/>
              <a:gd name="connsiteY11" fmla="*/ 466165 h 555812"/>
              <a:gd name="connsiteX12" fmla="*/ 44824 w 277906"/>
              <a:gd name="connsiteY12" fmla="*/ 484094 h 555812"/>
              <a:gd name="connsiteX13" fmla="*/ 0 w 277906"/>
              <a:gd name="connsiteY13" fmla="*/ 555812 h 55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7906" h="555812">
                <a:moveTo>
                  <a:pt x="277906" y="0"/>
                </a:moveTo>
                <a:cubicBezTo>
                  <a:pt x="274918" y="14941"/>
                  <a:pt x="271667" y="29832"/>
                  <a:pt x="268941" y="44823"/>
                </a:cubicBezTo>
                <a:cubicBezTo>
                  <a:pt x="265007" y="66458"/>
                  <a:pt x="262300" y="102929"/>
                  <a:pt x="251012" y="125506"/>
                </a:cubicBezTo>
                <a:cubicBezTo>
                  <a:pt x="246194" y="135143"/>
                  <a:pt x="239059" y="143435"/>
                  <a:pt x="233082" y="152400"/>
                </a:cubicBezTo>
                <a:cubicBezTo>
                  <a:pt x="230094" y="170329"/>
                  <a:pt x="228526" y="188554"/>
                  <a:pt x="224118" y="206188"/>
                </a:cubicBezTo>
                <a:cubicBezTo>
                  <a:pt x="219534" y="224523"/>
                  <a:pt x="206188" y="259976"/>
                  <a:pt x="206188" y="259976"/>
                </a:cubicBezTo>
                <a:cubicBezTo>
                  <a:pt x="203200" y="277906"/>
                  <a:pt x="203606" y="296745"/>
                  <a:pt x="197224" y="313765"/>
                </a:cubicBezTo>
                <a:cubicBezTo>
                  <a:pt x="194256" y="321679"/>
                  <a:pt x="184574" y="325094"/>
                  <a:pt x="179294" y="331694"/>
                </a:cubicBezTo>
                <a:cubicBezTo>
                  <a:pt x="134058" y="388238"/>
                  <a:pt x="186727" y="333227"/>
                  <a:pt x="143435" y="376517"/>
                </a:cubicBezTo>
                <a:cubicBezTo>
                  <a:pt x="140447" y="385482"/>
                  <a:pt x="139333" y="395309"/>
                  <a:pt x="134471" y="403412"/>
                </a:cubicBezTo>
                <a:cubicBezTo>
                  <a:pt x="125956" y="417604"/>
                  <a:pt x="101860" y="431128"/>
                  <a:pt x="89647" y="439270"/>
                </a:cubicBezTo>
                <a:cubicBezTo>
                  <a:pt x="83671" y="448235"/>
                  <a:pt x="79337" y="458546"/>
                  <a:pt x="71718" y="466165"/>
                </a:cubicBezTo>
                <a:cubicBezTo>
                  <a:pt x="64100" y="473784"/>
                  <a:pt x="51919" y="475986"/>
                  <a:pt x="44824" y="484094"/>
                </a:cubicBezTo>
                <a:cubicBezTo>
                  <a:pt x="21744" y="510471"/>
                  <a:pt x="13490" y="528833"/>
                  <a:pt x="0" y="555812"/>
                </a:cubicBezTo>
              </a:path>
            </a:pathLst>
          </a:cu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2" name="Connecteur droit 121"/>
          <p:cNvCxnSpPr/>
          <p:nvPr/>
        </p:nvCxnSpPr>
        <p:spPr>
          <a:xfrm rot="5400000">
            <a:off x="1714480" y="3357562"/>
            <a:ext cx="5572164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664370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664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III.2) Gauss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theorem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1714512" y="2285992"/>
            <a:ext cx="2508790" cy="1782535"/>
          </a:xfrm>
          <a:custGeom>
            <a:avLst/>
            <a:gdLst>
              <a:gd name="connsiteX0" fmla="*/ 2332850 w 2508790"/>
              <a:gd name="connsiteY0" fmla="*/ 168888 h 1782535"/>
              <a:gd name="connsiteX1" fmla="*/ 2252168 w 2508790"/>
              <a:gd name="connsiteY1" fmla="*/ 124064 h 1782535"/>
              <a:gd name="connsiteX2" fmla="*/ 2189415 w 2508790"/>
              <a:gd name="connsiteY2" fmla="*/ 97170 h 1782535"/>
              <a:gd name="connsiteX3" fmla="*/ 2153556 w 2508790"/>
              <a:gd name="connsiteY3" fmla="*/ 79241 h 1782535"/>
              <a:gd name="connsiteX4" fmla="*/ 2081838 w 2508790"/>
              <a:gd name="connsiteY4" fmla="*/ 61311 h 1782535"/>
              <a:gd name="connsiteX5" fmla="*/ 1812897 w 2508790"/>
              <a:gd name="connsiteY5" fmla="*/ 70276 h 1782535"/>
              <a:gd name="connsiteX6" fmla="*/ 1786003 w 2508790"/>
              <a:gd name="connsiteY6" fmla="*/ 88205 h 1782535"/>
              <a:gd name="connsiteX7" fmla="*/ 1660497 w 2508790"/>
              <a:gd name="connsiteY7" fmla="*/ 106135 h 1782535"/>
              <a:gd name="connsiteX8" fmla="*/ 1561885 w 2508790"/>
              <a:gd name="connsiteY8" fmla="*/ 97170 h 1782535"/>
              <a:gd name="connsiteX9" fmla="*/ 1472238 w 2508790"/>
              <a:gd name="connsiteY9" fmla="*/ 52346 h 1782535"/>
              <a:gd name="connsiteX10" fmla="*/ 1203297 w 2508790"/>
              <a:gd name="connsiteY10" fmla="*/ 43382 h 1782535"/>
              <a:gd name="connsiteX11" fmla="*/ 1176403 w 2508790"/>
              <a:gd name="connsiteY11" fmla="*/ 25452 h 1782535"/>
              <a:gd name="connsiteX12" fmla="*/ 1006073 w 2508790"/>
              <a:gd name="connsiteY12" fmla="*/ 25452 h 1782535"/>
              <a:gd name="connsiteX13" fmla="*/ 997109 w 2508790"/>
              <a:gd name="connsiteY13" fmla="*/ 159923 h 1782535"/>
              <a:gd name="connsiteX14" fmla="*/ 979179 w 2508790"/>
              <a:gd name="connsiteY14" fmla="*/ 222676 h 1782535"/>
              <a:gd name="connsiteX15" fmla="*/ 970215 w 2508790"/>
              <a:gd name="connsiteY15" fmla="*/ 258535 h 1782535"/>
              <a:gd name="connsiteX16" fmla="*/ 916426 w 2508790"/>
              <a:gd name="connsiteY16" fmla="*/ 330252 h 1782535"/>
              <a:gd name="connsiteX17" fmla="*/ 880568 w 2508790"/>
              <a:gd name="connsiteY17" fmla="*/ 357146 h 1782535"/>
              <a:gd name="connsiteX18" fmla="*/ 853673 w 2508790"/>
              <a:gd name="connsiteY18" fmla="*/ 375076 h 1782535"/>
              <a:gd name="connsiteX19" fmla="*/ 826779 w 2508790"/>
              <a:gd name="connsiteY19" fmla="*/ 384041 h 1782535"/>
              <a:gd name="connsiteX20" fmla="*/ 790921 w 2508790"/>
              <a:gd name="connsiteY20" fmla="*/ 410935 h 1782535"/>
              <a:gd name="connsiteX21" fmla="*/ 764026 w 2508790"/>
              <a:gd name="connsiteY21" fmla="*/ 419899 h 1782535"/>
              <a:gd name="connsiteX22" fmla="*/ 746097 w 2508790"/>
              <a:gd name="connsiteY22" fmla="*/ 437829 h 1782535"/>
              <a:gd name="connsiteX23" fmla="*/ 710238 w 2508790"/>
              <a:gd name="connsiteY23" fmla="*/ 446793 h 1782535"/>
              <a:gd name="connsiteX24" fmla="*/ 683344 w 2508790"/>
              <a:gd name="connsiteY24" fmla="*/ 455758 h 1782535"/>
              <a:gd name="connsiteX25" fmla="*/ 557838 w 2508790"/>
              <a:gd name="connsiteY25" fmla="*/ 473688 h 1782535"/>
              <a:gd name="connsiteX26" fmla="*/ 459226 w 2508790"/>
              <a:gd name="connsiteY26" fmla="*/ 491617 h 1782535"/>
              <a:gd name="connsiteX27" fmla="*/ 387509 w 2508790"/>
              <a:gd name="connsiteY27" fmla="*/ 509546 h 1782535"/>
              <a:gd name="connsiteX28" fmla="*/ 351650 w 2508790"/>
              <a:gd name="connsiteY28" fmla="*/ 518511 h 1782535"/>
              <a:gd name="connsiteX29" fmla="*/ 315791 w 2508790"/>
              <a:gd name="connsiteY29" fmla="*/ 527476 h 1782535"/>
              <a:gd name="connsiteX30" fmla="*/ 253038 w 2508790"/>
              <a:gd name="connsiteY30" fmla="*/ 563335 h 1782535"/>
              <a:gd name="connsiteX31" fmla="*/ 163391 w 2508790"/>
              <a:gd name="connsiteY31" fmla="*/ 626088 h 1782535"/>
              <a:gd name="connsiteX32" fmla="*/ 136497 w 2508790"/>
              <a:gd name="connsiteY32" fmla="*/ 635052 h 1782535"/>
              <a:gd name="connsiteX33" fmla="*/ 100638 w 2508790"/>
              <a:gd name="connsiteY33" fmla="*/ 670911 h 1782535"/>
              <a:gd name="connsiteX34" fmla="*/ 64779 w 2508790"/>
              <a:gd name="connsiteY34" fmla="*/ 733664 h 1782535"/>
              <a:gd name="connsiteX35" fmla="*/ 55815 w 2508790"/>
              <a:gd name="connsiteY35" fmla="*/ 769523 h 1782535"/>
              <a:gd name="connsiteX36" fmla="*/ 37885 w 2508790"/>
              <a:gd name="connsiteY36" fmla="*/ 787452 h 1782535"/>
              <a:gd name="connsiteX37" fmla="*/ 28921 w 2508790"/>
              <a:gd name="connsiteY37" fmla="*/ 814346 h 1782535"/>
              <a:gd name="connsiteX38" fmla="*/ 19956 w 2508790"/>
              <a:gd name="connsiteY38" fmla="*/ 877099 h 1782535"/>
              <a:gd name="connsiteX39" fmla="*/ 2026 w 2508790"/>
              <a:gd name="connsiteY39" fmla="*/ 966746 h 1782535"/>
              <a:gd name="connsiteX40" fmla="*/ 10991 w 2508790"/>
              <a:gd name="connsiteY40" fmla="*/ 1155005 h 1782535"/>
              <a:gd name="connsiteX41" fmla="*/ 37885 w 2508790"/>
              <a:gd name="connsiteY41" fmla="*/ 1244652 h 1782535"/>
              <a:gd name="connsiteX42" fmla="*/ 55815 w 2508790"/>
              <a:gd name="connsiteY42" fmla="*/ 1307405 h 1782535"/>
              <a:gd name="connsiteX43" fmla="*/ 73744 w 2508790"/>
              <a:gd name="connsiteY43" fmla="*/ 1334299 h 1782535"/>
              <a:gd name="connsiteX44" fmla="*/ 82709 w 2508790"/>
              <a:gd name="connsiteY44" fmla="*/ 1361193 h 1782535"/>
              <a:gd name="connsiteX45" fmla="*/ 109603 w 2508790"/>
              <a:gd name="connsiteY45" fmla="*/ 1406017 h 1782535"/>
              <a:gd name="connsiteX46" fmla="*/ 145462 w 2508790"/>
              <a:gd name="connsiteY46" fmla="*/ 1459805 h 1782535"/>
              <a:gd name="connsiteX47" fmla="*/ 163391 w 2508790"/>
              <a:gd name="connsiteY47" fmla="*/ 1495664 h 1782535"/>
              <a:gd name="connsiteX48" fmla="*/ 181321 w 2508790"/>
              <a:gd name="connsiteY48" fmla="*/ 1513593 h 1782535"/>
              <a:gd name="connsiteX49" fmla="*/ 208215 w 2508790"/>
              <a:gd name="connsiteY49" fmla="*/ 1558417 h 1782535"/>
              <a:gd name="connsiteX50" fmla="*/ 235109 w 2508790"/>
              <a:gd name="connsiteY50" fmla="*/ 1603241 h 1782535"/>
              <a:gd name="connsiteX51" fmla="*/ 288897 w 2508790"/>
              <a:gd name="connsiteY51" fmla="*/ 1639099 h 1782535"/>
              <a:gd name="connsiteX52" fmla="*/ 306826 w 2508790"/>
              <a:gd name="connsiteY52" fmla="*/ 1665993 h 1782535"/>
              <a:gd name="connsiteX53" fmla="*/ 396473 w 2508790"/>
              <a:gd name="connsiteY53" fmla="*/ 1710817 h 1782535"/>
              <a:gd name="connsiteX54" fmla="*/ 414403 w 2508790"/>
              <a:gd name="connsiteY54" fmla="*/ 1728746 h 1782535"/>
              <a:gd name="connsiteX55" fmla="*/ 504050 w 2508790"/>
              <a:gd name="connsiteY55" fmla="*/ 1746676 h 1782535"/>
              <a:gd name="connsiteX56" fmla="*/ 530944 w 2508790"/>
              <a:gd name="connsiteY56" fmla="*/ 1764605 h 1782535"/>
              <a:gd name="connsiteX57" fmla="*/ 638521 w 2508790"/>
              <a:gd name="connsiteY57" fmla="*/ 1782535 h 1782535"/>
              <a:gd name="connsiteX58" fmla="*/ 1185368 w 2508790"/>
              <a:gd name="connsiteY58" fmla="*/ 1773570 h 1782535"/>
              <a:gd name="connsiteX59" fmla="*/ 1212262 w 2508790"/>
              <a:gd name="connsiteY59" fmla="*/ 1764605 h 1782535"/>
              <a:gd name="connsiteX60" fmla="*/ 1257085 w 2508790"/>
              <a:gd name="connsiteY60" fmla="*/ 1755641 h 1782535"/>
              <a:gd name="connsiteX61" fmla="*/ 1337768 w 2508790"/>
              <a:gd name="connsiteY61" fmla="*/ 1719782 h 1782535"/>
              <a:gd name="connsiteX62" fmla="*/ 1400521 w 2508790"/>
              <a:gd name="connsiteY62" fmla="*/ 1674958 h 1782535"/>
              <a:gd name="connsiteX63" fmla="*/ 1526026 w 2508790"/>
              <a:gd name="connsiteY63" fmla="*/ 1639099 h 1782535"/>
              <a:gd name="connsiteX64" fmla="*/ 1570850 w 2508790"/>
              <a:gd name="connsiteY64" fmla="*/ 1612205 h 1782535"/>
              <a:gd name="connsiteX65" fmla="*/ 1696356 w 2508790"/>
              <a:gd name="connsiteY65" fmla="*/ 1558417 h 1782535"/>
              <a:gd name="connsiteX66" fmla="*/ 1732215 w 2508790"/>
              <a:gd name="connsiteY66" fmla="*/ 1531523 h 1782535"/>
              <a:gd name="connsiteX67" fmla="*/ 1786003 w 2508790"/>
              <a:gd name="connsiteY67" fmla="*/ 1513593 h 1782535"/>
              <a:gd name="connsiteX68" fmla="*/ 1866685 w 2508790"/>
              <a:gd name="connsiteY68" fmla="*/ 1477735 h 1782535"/>
              <a:gd name="connsiteX69" fmla="*/ 1893579 w 2508790"/>
              <a:gd name="connsiteY69" fmla="*/ 1459805 h 1782535"/>
              <a:gd name="connsiteX70" fmla="*/ 1920473 w 2508790"/>
              <a:gd name="connsiteY70" fmla="*/ 1450841 h 1782535"/>
              <a:gd name="connsiteX71" fmla="*/ 1947368 w 2508790"/>
              <a:gd name="connsiteY71" fmla="*/ 1423946 h 1782535"/>
              <a:gd name="connsiteX72" fmla="*/ 2019085 w 2508790"/>
              <a:gd name="connsiteY72" fmla="*/ 1406017 h 1782535"/>
              <a:gd name="connsiteX73" fmla="*/ 2108732 w 2508790"/>
              <a:gd name="connsiteY73" fmla="*/ 1352229 h 1782535"/>
              <a:gd name="connsiteX74" fmla="*/ 2135626 w 2508790"/>
              <a:gd name="connsiteY74" fmla="*/ 1334299 h 1782535"/>
              <a:gd name="connsiteX75" fmla="*/ 2198379 w 2508790"/>
              <a:gd name="connsiteY75" fmla="*/ 1289476 h 1782535"/>
              <a:gd name="connsiteX76" fmla="*/ 2225273 w 2508790"/>
              <a:gd name="connsiteY76" fmla="*/ 1235688 h 1782535"/>
              <a:gd name="connsiteX77" fmla="*/ 2279062 w 2508790"/>
              <a:gd name="connsiteY77" fmla="*/ 1181899 h 1782535"/>
              <a:gd name="connsiteX78" fmla="*/ 2288026 w 2508790"/>
              <a:gd name="connsiteY78" fmla="*/ 1146041 h 1782535"/>
              <a:gd name="connsiteX79" fmla="*/ 2305956 w 2508790"/>
              <a:gd name="connsiteY79" fmla="*/ 1128111 h 1782535"/>
              <a:gd name="connsiteX80" fmla="*/ 2323885 w 2508790"/>
              <a:gd name="connsiteY80" fmla="*/ 1092252 h 1782535"/>
              <a:gd name="connsiteX81" fmla="*/ 2368709 w 2508790"/>
              <a:gd name="connsiteY81" fmla="*/ 1029499 h 1782535"/>
              <a:gd name="connsiteX82" fmla="*/ 2386638 w 2508790"/>
              <a:gd name="connsiteY82" fmla="*/ 993641 h 1782535"/>
              <a:gd name="connsiteX83" fmla="*/ 2395603 w 2508790"/>
              <a:gd name="connsiteY83" fmla="*/ 966746 h 1782535"/>
              <a:gd name="connsiteX84" fmla="*/ 2422497 w 2508790"/>
              <a:gd name="connsiteY84" fmla="*/ 930888 h 1782535"/>
              <a:gd name="connsiteX85" fmla="*/ 2440426 w 2508790"/>
              <a:gd name="connsiteY85" fmla="*/ 850205 h 1782535"/>
              <a:gd name="connsiteX86" fmla="*/ 2458356 w 2508790"/>
              <a:gd name="connsiteY86" fmla="*/ 823311 h 1782535"/>
              <a:gd name="connsiteX87" fmla="*/ 2485250 w 2508790"/>
              <a:gd name="connsiteY87" fmla="*/ 679876 h 1782535"/>
              <a:gd name="connsiteX88" fmla="*/ 2503179 w 2508790"/>
              <a:gd name="connsiteY88" fmla="*/ 590229 h 1782535"/>
              <a:gd name="connsiteX89" fmla="*/ 2485250 w 2508790"/>
              <a:gd name="connsiteY89" fmla="*/ 384041 h 1782535"/>
              <a:gd name="connsiteX90" fmla="*/ 2476285 w 2508790"/>
              <a:gd name="connsiteY90" fmla="*/ 339217 h 1782535"/>
              <a:gd name="connsiteX91" fmla="*/ 2458356 w 2508790"/>
              <a:gd name="connsiteY91" fmla="*/ 312323 h 1782535"/>
              <a:gd name="connsiteX92" fmla="*/ 2422497 w 2508790"/>
              <a:gd name="connsiteY92" fmla="*/ 240605 h 1782535"/>
              <a:gd name="connsiteX93" fmla="*/ 2386638 w 2508790"/>
              <a:gd name="connsiteY93" fmla="*/ 195782 h 1782535"/>
              <a:gd name="connsiteX94" fmla="*/ 2314921 w 2508790"/>
              <a:gd name="connsiteY94" fmla="*/ 177852 h 1782535"/>
              <a:gd name="connsiteX95" fmla="*/ 2332850 w 2508790"/>
              <a:gd name="connsiteY95" fmla="*/ 168888 h 178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508790" h="1782535">
                <a:moveTo>
                  <a:pt x="2332850" y="168888"/>
                </a:moveTo>
                <a:cubicBezTo>
                  <a:pt x="2322391" y="159923"/>
                  <a:pt x="2324036" y="171976"/>
                  <a:pt x="2252168" y="124064"/>
                </a:cubicBezTo>
                <a:cubicBezTo>
                  <a:pt x="2216495" y="100282"/>
                  <a:pt x="2222879" y="111511"/>
                  <a:pt x="2189415" y="97170"/>
                </a:cubicBezTo>
                <a:cubicBezTo>
                  <a:pt x="2177132" y="91906"/>
                  <a:pt x="2166234" y="83467"/>
                  <a:pt x="2153556" y="79241"/>
                </a:cubicBezTo>
                <a:cubicBezTo>
                  <a:pt x="2130179" y="71449"/>
                  <a:pt x="2081838" y="61311"/>
                  <a:pt x="2081838" y="61311"/>
                </a:cubicBezTo>
                <a:cubicBezTo>
                  <a:pt x="1992191" y="64299"/>
                  <a:pt x="1902225" y="62155"/>
                  <a:pt x="1812897" y="70276"/>
                </a:cubicBezTo>
                <a:cubicBezTo>
                  <a:pt x="1802167" y="71251"/>
                  <a:pt x="1796491" y="85737"/>
                  <a:pt x="1786003" y="88205"/>
                </a:cubicBezTo>
                <a:cubicBezTo>
                  <a:pt x="1744866" y="97884"/>
                  <a:pt x="1660497" y="106135"/>
                  <a:pt x="1660497" y="106135"/>
                </a:cubicBezTo>
                <a:cubicBezTo>
                  <a:pt x="1627626" y="103147"/>
                  <a:pt x="1593777" y="105674"/>
                  <a:pt x="1561885" y="97170"/>
                </a:cubicBezTo>
                <a:cubicBezTo>
                  <a:pt x="1474394" y="73839"/>
                  <a:pt x="1586385" y="56151"/>
                  <a:pt x="1472238" y="52346"/>
                </a:cubicBezTo>
                <a:lnTo>
                  <a:pt x="1203297" y="43382"/>
                </a:lnTo>
                <a:cubicBezTo>
                  <a:pt x="1194332" y="37405"/>
                  <a:pt x="1186040" y="30270"/>
                  <a:pt x="1176403" y="25452"/>
                </a:cubicBezTo>
                <a:cubicBezTo>
                  <a:pt x="1125500" y="0"/>
                  <a:pt x="1050259" y="22691"/>
                  <a:pt x="1006073" y="25452"/>
                </a:cubicBezTo>
                <a:cubicBezTo>
                  <a:pt x="1003085" y="70276"/>
                  <a:pt x="1001812" y="115247"/>
                  <a:pt x="997109" y="159923"/>
                </a:cubicBezTo>
                <a:cubicBezTo>
                  <a:pt x="994773" y="182112"/>
                  <a:pt x="985198" y="201609"/>
                  <a:pt x="979179" y="222676"/>
                </a:cubicBezTo>
                <a:cubicBezTo>
                  <a:pt x="975794" y="234523"/>
                  <a:pt x="975725" y="247515"/>
                  <a:pt x="970215" y="258535"/>
                </a:cubicBezTo>
                <a:cubicBezTo>
                  <a:pt x="959122" y="280721"/>
                  <a:pt x="938040" y="312240"/>
                  <a:pt x="916426" y="330252"/>
                </a:cubicBezTo>
                <a:cubicBezTo>
                  <a:pt x="904948" y="339817"/>
                  <a:pt x="892726" y="348462"/>
                  <a:pt x="880568" y="357146"/>
                </a:cubicBezTo>
                <a:cubicBezTo>
                  <a:pt x="871800" y="363409"/>
                  <a:pt x="863310" y="370257"/>
                  <a:pt x="853673" y="375076"/>
                </a:cubicBezTo>
                <a:cubicBezTo>
                  <a:pt x="845221" y="379302"/>
                  <a:pt x="835744" y="381053"/>
                  <a:pt x="826779" y="384041"/>
                </a:cubicBezTo>
                <a:cubicBezTo>
                  <a:pt x="814826" y="393006"/>
                  <a:pt x="803893" y="403522"/>
                  <a:pt x="790921" y="410935"/>
                </a:cubicBezTo>
                <a:cubicBezTo>
                  <a:pt x="782716" y="415623"/>
                  <a:pt x="772129" y="415037"/>
                  <a:pt x="764026" y="419899"/>
                </a:cubicBezTo>
                <a:cubicBezTo>
                  <a:pt x="756778" y="424247"/>
                  <a:pt x="753657" y="434049"/>
                  <a:pt x="746097" y="437829"/>
                </a:cubicBezTo>
                <a:cubicBezTo>
                  <a:pt x="735077" y="443339"/>
                  <a:pt x="722085" y="443408"/>
                  <a:pt x="710238" y="446793"/>
                </a:cubicBezTo>
                <a:cubicBezTo>
                  <a:pt x="701152" y="449389"/>
                  <a:pt x="692650" y="454116"/>
                  <a:pt x="683344" y="455758"/>
                </a:cubicBezTo>
                <a:cubicBezTo>
                  <a:pt x="641727" y="463102"/>
                  <a:pt x="599631" y="467419"/>
                  <a:pt x="557838" y="473688"/>
                </a:cubicBezTo>
                <a:cubicBezTo>
                  <a:pt x="531675" y="477612"/>
                  <a:pt x="486116" y="485412"/>
                  <a:pt x="459226" y="491617"/>
                </a:cubicBezTo>
                <a:cubicBezTo>
                  <a:pt x="435216" y="497158"/>
                  <a:pt x="411415" y="503570"/>
                  <a:pt x="387509" y="509546"/>
                </a:cubicBezTo>
                <a:lnTo>
                  <a:pt x="351650" y="518511"/>
                </a:lnTo>
                <a:cubicBezTo>
                  <a:pt x="339697" y="521499"/>
                  <a:pt x="326811" y="521966"/>
                  <a:pt x="315791" y="527476"/>
                </a:cubicBezTo>
                <a:cubicBezTo>
                  <a:pt x="280768" y="544987"/>
                  <a:pt x="282608" y="542213"/>
                  <a:pt x="253038" y="563335"/>
                </a:cubicBezTo>
                <a:cubicBezTo>
                  <a:pt x="235141" y="576119"/>
                  <a:pt x="178844" y="620937"/>
                  <a:pt x="163391" y="626088"/>
                </a:cubicBezTo>
                <a:lnTo>
                  <a:pt x="136497" y="635052"/>
                </a:lnTo>
                <a:cubicBezTo>
                  <a:pt x="124544" y="647005"/>
                  <a:pt x="110015" y="656846"/>
                  <a:pt x="100638" y="670911"/>
                </a:cubicBezTo>
                <a:cubicBezTo>
                  <a:pt x="75296" y="708925"/>
                  <a:pt x="87527" y="688168"/>
                  <a:pt x="64779" y="733664"/>
                </a:cubicBezTo>
                <a:cubicBezTo>
                  <a:pt x="61791" y="745617"/>
                  <a:pt x="61325" y="758503"/>
                  <a:pt x="55815" y="769523"/>
                </a:cubicBezTo>
                <a:cubicBezTo>
                  <a:pt x="52035" y="777083"/>
                  <a:pt x="42234" y="780204"/>
                  <a:pt x="37885" y="787452"/>
                </a:cubicBezTo>
                <a:cubicBezTo>
                  <a:pt x="33023" y="795555"/>
                  <a:pt x="31909" y="805381"/>
                  <a:pt x="28921" y="814346"/>
                </a:cubicBezTo>
                <a:cubicBezTo>
                  <a:pt x="25933" y="835264"/>
                  <a:pt x="23628" y="856290"/>
                  <a:pt x="19956" y="877099"/>
                </a:cubicBezTo>
                <a:cubicBezTo>
                  <a:pt x="14660" y="907109"/>
                  <a:pt x="3009" y="936288"/>
                  <a:pt x="2026" y="966746"/>
                </a:cubicBezTo>
                <a:cubicBezTo>
                  <a:pt x="0" y="1029537"/>
                  <a:pt x="4298" y="1092538"/>
                  <a:pt x="10991" y="1155005"/>
                </a:cubicBezTo>
                <a:cubicBezTo>
                  <a:pt x="14116" y="1184171"/>
                  <a:pt x="29600" y="1215655"/>
                  <a:pt x="37885" y="1244652"/>
                </a:cubicBezTo>
                <a:cubicBezTo>
                  <a:pt x="41715" y="1258057"/>
                  <a:pt x="48650" y="1293075"/>
                  <a:pt x="55815" y="1307405"/>
                </a:cubicBezTo>
                <a:cubicBezTo>
                  <a:pt x="60633" y="1317042"/>
                  <a:pt x="68926" y="1324662"/>
                  <a:pt x="73744" y="1334299"/>
                </a:cubicBezTo>
                <a:cubicBezTo>
                  <a:pt x="77970" y="1342751"/>
                  <a:pt x="78483" y="1352741"/>
                  <a:pt x="82709" y="1361193"/>
                </a:cubicBezTo>
                <a:cubicBezTo>
                  <a:pt x="90501" y="1376778"/>
                  <a:pt x="100638" y="1391076"/>
                  <a:pt x="109603" y="1406017"/>
                </a:cubicBezTo>
                <a:cubicBezTo>
                  <a:pt x="129273" y="1484695"/>
                  <a:pt x="101240" y="1406739"/>
                  <a:pt x="145462" y="1459805"/>
                </a:cubicBezTo>
                <a:cubicBezTo>
                  <a:pt x="154017" y="1470071"/>
                  <a:pt x="155978" y="1484545"/>
                  <a:pt x="163391" y="1495664"/>
                </a:cubicBezTo>
                <a:cubicBezTo>
                  <a:pt x="168079" y="1502697"/>
                  <a:pt x="175344" y="1507617"/>
                  <a:pt x="181321" y="1513593"/>
                </a:cubicBezTo>
                <a:cubicBezTo>
                  <a:pt x="199836" y="1569145"/>
                  <a:pt x="177450" y="1515347"/>
                  <a:pt x="208215" y="1558417"/>
                </a:cubicBezTo>
                <a:cubicBezTo>
                  <a:pt x="218343" y="1572596"/>
                  <a:pt x="222788" y="1590920"/>
                  <a:pt x="235109" y="1603241"/>
                </a:cubicBezTo>
                <a:cubicBezTo>
                  <a:pt x="250346" y="1618478"/>
                  <a:pt x="288897" y="1639099"/>
                  <a:pt x="288897" y="1639099"/>
                </a:cubicBezTo>
                <a:cubicBezTo>
                  <a:pt x="294873" y="1648064"/>
                  <a:pt x="298718" y="1658898"/>
                  <a:pt x="306826" y="1665993"/>
                </a:cubicBezTo>
                <a:cubicBezTo>
                  <a:pt x="349519" y="1703349"/>
                  <a:pt x="351915" y="1699677"/>
                  <a:pt x="396473" y="1710817"/>
                </a:cubicBezTo>
                <a:cubicBezTo>
                  <a:pt x="402450" y="1716793"/>
                  <a:pt x="407155" y="1724398"/>
                  <a:pt x="414403" y="1728746"/>
                </a:cubicBezTo>
                <a:cubicBezTo>
                  <a:pt x="433963" y="1740482"/>
                  <a:pt x="493166" y="1745121"/>
                  <a:pt x="504050" y="1746676"/>
                </a:cubicBezTo>
                <a:cubicBezTo>
                  <a:pt x="513015" y="1752652"/>
                  <a:pt x="520856" y="1760822"/>
                  <a:pt x="530944" y="1764605"/>
                </a:cubicBezTo>
                <a:cubicBezTo>
                  <a:pt x="547078" y="1770655"/>
                  <a:pt x="629202" y="1781204"/>
                  <a:pt x="638521" y="1782535"/>
                </a:cubicBezTo>
                <a:lnTo>
                  <a:pt x="1185368" y="1773570"/>
                </a:lnTo>
                <a:cubicBezTo>
                  <a:pt x="1194813" y="1773275"/>
                  <a:pt x="1203095" y="1766897"/>
                  <a:pt x="1212262" y="1764605"/>
                </a:cubicBezTo>
                <a:cubicBezTo>
                  <a:pt x="1227044" y="1760910"/>
                  <a:pt x="1242144" y="1758629"/>
                  <a:pt x="1257085" y="1755641"/>
                </a:cubicBezTo>
                <a:cubicBezTo>
                  <a:pt x="1280694" y="1746197"/>
                  <a:pt x="1315438" y="1733738"/>
                  <a:pt x="1337768" y="1719782"/>
                </a:cubicBezTo>
                <a:cubicBezTo>
                  <a:pt x="1339798" y="1718513"/>
                  <a:pt x="1391805" y="1678034"/>
                  <a:pt x="1400521" y="1674958"/>
                </a:cubicBezTo>
                <a:cubicBezTo>
                  <a:pt x="1441550" y="1660477"/>
                  <a:pt x="1526026" y="1639099"/>
                  <a:pt x="1526026" y="1639099"/>
                </a:cubicBezTo>
                <a:cubicBezTo>
                  <a:pt x="1540967" y="1630134"/>
                  <a:pt x="1554987" y="1619415"/>
                  <a:pt x="1570850" y="1612205"/>
                </a:cubicBezTo>
                <a:cubicBezTo>
                  <a:pt x="1629441" y="1585573"/>
                  <a:pt x="1636801" y="1603083"/>
                  <a:pt x="1696356" y="1558417"/>
                </a:cubicBezTo>
                <a:cubicBezTo>
                  <a:pt x="1708309" y="1549452"/>
                  <a:pt x="1718851" y="1538205"/>
                  <a:pt x="1732215" y="1531523"/>
                </a:cubicBezTo>
                <a:cubicBezTo>
                  <a:pt x="1749119" y="1523071"/>
                  <a:pt x="1786003" y="1513593"/>
                  <a:pt x="1786003" y="1513593"/>
                </a:cubicBezTo>
                <a:cubicBezTo>
                  <a:pt x="1837310" y="1462286"/>
                  <a:pt x="1783817" y="1505358"/>
                  <a:pt x="1866685" y="1477735"/>
                </a:cubicBezTo>
                <a:cubicBezTo>
                  <a:pt x="1876906" y="1474328"/>
                  <a:pt x="1883942" y="1464623"/>
                  <a:pt x="1893579" y="1459805"/>
                </a:cubicBezTo>
                <a:cubicBezTo>
                  <a:pt x="1902031" y="1455579"/>
                  <a:pt x="1911508" y="1453829"/>
                  <a:pt x="1920473" y="1450841"/>
                </a:cubicBezTo>
                <a:cubicBezTo>
                  <a:pt x="1929438" y="1441876"/>
                  <a:pt x="1936819" y="1430979"/>
                  <a:pt x="1947368" y="1423946"/>
                </a:cubicBezTo>
                <a:cubicBezTo>
                  <a:pt x="1959179" y="1416072"/>
                  <a:pt x="2012624" y="1407309"/>
                  <a:pt x="2019085" y="1406017"/>
                </a:cubicBezTo>
                <a:cubicBezTo>
                  <a:pt x="2074216" y="1378452"/>
                  <a:pt x="2043827" y="1395500"/>
                  <a:pt x="2108732" y="1352229"/>
                </a:cubicBezTo>
                <a:cubicBezTo>
                  <a:pt x="2117697" y="1346252"/>
                  <a:pt x="2128007" y="1341917"/>
                  <a:pt x="2135626" y="1334299"/>
                </a:cubicBezTo>
                <a:cubicBezTo>
                  <a:pt x="2165877" y="1304050"/>
                  <a:pt x="2146308" y="1320719"/>
                  <a:pt x="2198379" y="1289476"/>
                </a:cubicBezTo>
                <a:cubicBezTo>
                  <a:pt x="2206686" y="1264555"/>
                  <a:pt x="2206737" y="1256541"/>
                  <a:pt x="2225273" y="1235688"/>
                </a:cubicBezTo>
                <a:cubicBezTo>
                  <a:pt x="2242119" y="1216736"/>
                  <a:pt x="2279062" y="1181899"/>
                  <a:pt x="2279062" y="1181899"/>
                </a:cubicBezTo>
                <a:cubicBezTo>
                  <a:pt x="2282050" y="1169946"/>
                  <a:pt x="2282516" y="1157061"/>
                  <a:pt x="2288026" y="1146041"/>
                </a:cubicBezTo>
                <a:cubicBezTo>
                  <a:pt x="2291806" y="1138481"/>
                  <a:pt x="2301268" y="1135144"/>
                  <a:pt x="2305956" y="1128111"/>
                </a:cubicBezTo>
                <a:cubicBezTo>
                  <a:pt x="2313369" y="1116992"/>
                  <a:pt x="2316802" y="1103585"/>
                  <a:pt x="2323885" y="1092252"/>
                </a:cubicBezTo>
                <a:cubicBezTo>
                  <a:pt x="2355949" y="1040949"/>
                  <a:pt x="2343424" y="1073746"/>
                  <a:pt x="2368709" y="1029499"/>
                </a:cubicBezTo>
                <a:cubicBezTo>
                  <a:pt x="2375339" y="1017896"/>
                  <a:pt x="2381374" y="1005924"/>
                  <a:pt x="2386638" y="993641"/>
                </a:cubicBezTo>
                <a:cubicBezTo>
                  <a:pt x="2390360" y="984955"/>
                  <a:pt x="2390915" y="974951"/>
                  <a:pt x="2395603" y="966746"/>
                </a:cubicBezTo>
                <a:cubicBezTo>
                  <a:pt x="2403016" y="953774"/>
                  <a:pt x="2413532" y="942841"/>
                  <a:pt x="2422497" y="930888"/>
                </a:cubicBezTo>
                <a:cubicBezTo>
                  <a:pt x="2425939" y="910237"/>
                  <a:pt x="2429393" y="872271"/>
                  <a:pt x="2440426" y="850205"/>
                </a:cubicBezTo>
                <a:cubicBezTo>
                  <a:pt x="2445244" y="840568"/>
                  <a:pt x="2452379" y="832276"/>
                  <a:pt x="2458356" y="823311"/>
                </a:cubicBezTo>
                <a:cubicBezTo>
                  <a:pt x="2474705" y="676174"/>
                  <a:pt x="2455882" y="804692"/>
                  <a:pt x="2485250" y="679876"/>
                </a:cubicBezTo>
                <a:cubicBezTo>
                  <a:pt x="2492230" y="650212"/>
                  <a:pt x="2503179" y="590229"/>
                  <a:pt x="2503179" y="590229"/>
                </a:cubicBezTo>
                <a:cubicBezTo>
                  <a:pt x="2489947" y="338792"/>
                  <a:pt x="2508790" y="489966"/>
                  <a:pt x="2485250" y="384041"/>
                </a:cubicBezTo>
                <a:cubicBezTo>
                  <a:pt x="2481944" y="369167"/>
                  <a:pt x="2481635" y="353484"/>
                  <a:pt x="2476285" y="339217"/>
                </a:cubicBezTo>
                <a:cubicBezTo>
                  <a:pt x="2472502" y="329129"/>
                  <a:pt x="2464332" y="321288"/>
                  <a:pt x="2458356" y="312323"/>
                </a:cubicBezTo>
                <a:cubicBezTo>
                  <a:pt x="2444522" y="243153"/>
                  <a:pt x="2462148" y="288187"/>
                  <a:pt x="2422497" y="240605"/>
                </a:cubicBezTo>
                <a:cubicBezTo>
                  <a:pt x="2410279" y="225944"/>
                  <a:pt x="2404028" y="206216"/>
                  <a:pt x="2386638" y="195782"/>
                </a:cubicBezTo>
                <a:cubicBezTo>
                  <a:pt x="2369864" y="185718"/>
                  <a:pt x="2329384" y="182673"/>
                  <a:pt x="2314921" y="177852"/>
                </a:cubicBezTo>
                <a:cubicBezTo>
                  <a:pt x="2310912" y="176516"/>
                  <a:pt x="2343309" y="177853"/>
                  <a:pt x="2332850" y="168888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0" name="Connecteur droit 49"/>
          <p:cNvCxnSpPr/>
          <p:nvPr/>
        </p:nvCxnSpPr>
        <p:spPr>
          <a:xfrm>
            <a:off x="4429156" y="4071942"/>
            <a:ext cx="500066" cy="71438"/>
          </a:xfrm>
          <a:prstGeom prst="line">
            <a:avLst/>
          </a:prstGeom>
          <a:ln w="444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1928826" y="3000372"/>
            <a:ext cx="571472" cy="71438"/>
          </a:xfrm>
          <a:prstGeom prst="line">
            <a:avLst/>
          </a:prstGeom>
          <a:ln w="444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/>
          <p:cNvSpPr txBox="1"/>
          <p:nvPr/>
        </p:nvSpPr>
        <p:spPr>
          <a:xfrm>
            <a:off x="4286248" y="221455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00B050"/>
                </a:solidFill>
              </a:rPr>
              <a:t>dS</a:t>
            </a:r>
            <a:endParaRPr lang="fr-FR" sz="2800" b="1" baseline="-25000" dirty="0">
              <a:solidFill>
                <a:srgbClr val="00B050"/>
              </a:solidFill>
            </a:endParaRPr>
          </a:p>
        </p:txBody>
      </p:sp>
      <p:cxnSp>
        <p:nvCxnSpPr>
          <p:cNvPr id="62" name="Connecteur droit avec flèche 61"/>
          <p:cNvCxnSpPr/>
          <p:nvPr/>
        </p:nvCxnSpPr>
        <p:spPr>
          <a:xfrm>
            <a:off x="4429124" y="2285992"/>
            <a:ext cx="428628" cy="158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3500462" y="3214686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r</a:t>
            </a:r>
            <a:r>
              <a:rPr lang="fr-FR" baseline="-25000" dirty="0" smtClean="0"/>
              <a:t>2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3306" y="3857628"/>
            <a:ext cx="4643470" cy="1951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Connecteur droit 36"/>
          <p:cNvCxnSpPr/>
          <p:nvPr/>
        </p:nvCxnSpPr>
        <p:spPr>
          <a:xfrm rot="10800000" flipV="1">
            <a:off x="2928926" y="3071810"/>
            <a:ext cx="714380" cy="160848"/>
          </a:xfrm>
          <a:prstGeom prst="line">
            <a:avLst/>
          </a:prstGeom>
          <a:ln w="444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0" y="3429000"/>
            <a:ext cx="1614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Volume </a:t>
            </a:r>
          </a:p>
          <a:p>
            <a:r>
              <a:rPr lang="fr-FR" dirty="0" err="1" smtClean="0"/>
              <a:t>Delimited</a:t>
            </a:r>
            <a:r>
              <a:rPr lang="fr-FR" dirty="0" smtClean="0"/>
              <a:t> by a </a:t>
            </a:r>
          </a:p>
          <a:p>
            <a:r>
              <a:rPr lang="fr-FR" dirty="0" err="1" smtClean="0"/>
              <a:t>closed</a:t>
            </a:r>
            <a:r>
              <a:rPr lang="fr-FR" dirty="0" smtClean="0"/>
              <a:t> surface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428596" y="1000108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The flux of </a:t>
            </a:r>
            <a:r>
              <a:rPr lang="fr-FR" b="1" dirty="0" err="1" smtClean="0"/>
              <a:t>electric</a:t>
            </a:r>
            <a:r>
              <a:rPr lang="fr-FR" b="1" dirty="0" smtClean="0"/>
              <a:t> </a:t>
            </a:r>
            <a:r>
              <a:rPr lang="fr-FR" b="1" dirty="0" err="1" smtClean="0"/>
              <a:t>field</a:t>
            </a:r>
            <a:r>
              <a:rPr lang="fr-FR" b="1" dirty="0" smtClean="0"/>
              <a:t> </a:t>
            </a:r>
            <a:r>
              <a:rPr lang="fr-FR" b="1" dirty="0" err="1" smtClean="0"/>
              <a:t>crossing</a:t>
            </a:r>
            <a:r>
              <a:rPr lang="fr-FR" b="1" dirty="0" smtClean="0"/>
              <a:t> a </a:t>
            </a:r>
            <a:r>
              <a:rPr lang="fr-FR" b="1" dirty="0" err="1" smtClean="0"/>
              <a:t>closed</a:t>
            </a:r>
            <a:r>
              <a:rPr lang="fr-FR" b="1" dirty="0" smtClean="0"/>
              <a:t> surface </a:t>
            </a:r>
            <a:r>
              <a:rPr lang="fr-FR" b="1" dirty="0" err="1" smtClean="0"/>
              <a:t>is</a:t>
            </a:r>
            <a:r>
              <a:rPr lang="fr-FR" b="1" dirty="0" smtClean="0"/>
              <a:t> </a:t>
            </a:r>
            <a:r>
              <a:rPr lang="fr-FR" b="1" dirty="0" err="1" smtClean="0"/>
              <a:t>equal</a:t>
            </a:r>
            <a:r>
              <a:rPr lang="fr-FR" b="1" dirty="0" smtClean="0"/>
              <a:t> to the </a:t>
            </a:r>
            <a:r>
              <a:rPr lang="fr-FR" b="1" dirty="0" err="1" smtClean="0"/>
              <a:t>electric</a:t>
            </a:r>
            <a:r>
              <a:rPr lang="fr-FR" b="1" dirty="0" smtClean="0"/>
              <a:t> charge </a:t>
            </a:r>
            <a:r>
              <a:rPr lang="fr-FR" b="1" dirty="0" err="1" smtClean="0"/>
              <a:t>inside</a:t>
            </a:r>
            <a:r>
              <a:rPr lang="fr-FR" b="1" dirty="0" smtClean="0"/>
              <a:t> the volume </a:t>
            </a:r>
            <a:r>
              <a:rPr lang="fr-FR" b="1" dirty="0" err="1" smtClean="0"/>
              <a:t>delimited</a:t>
            </a:r>
            <a:r>
              <a:rPr lang="fr-FR" b="1" dirty="0" smtClean="0"/>
              <a:t> by the </a:t>
            </a:r>
            <a:r>
              <a:rPr lang="fr-FR" b="1" dirty="0" err="1" smtClean="0"/>
              <a:t>closed</a:t>
            </a:r>
            <a:r>
              <a:rPr lang="fr-FR" b="1" dirty="0" smtClean="0"/>
              <a:t> surface </a:t>
            </a:r>
            <a:r>
              <a:rPr lang="fr-FR" b="1" dirty="0" err="1" smtClean="0"/>
              <a:t>divided</a:t>
            </a:r>
            <a:r>
              <a:rPr lang="fr-FR" b="1" dirty="0" smtClean="0"/>
              <a:t> by espilon0</a:t>
            </a:r>
            <a:endParaRPr lang="fr-FR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2357430"/>
            <a:ext cx="571504" cy="830042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ffectLst/>
        </p:spPr>
      </p:pic>
      <p:grpSp>
        <p:nvGrpSpPr>
          <p:cNvPr id="48" name="Groupe 47"/>
          <p:cNvGrpSpPr/>
          <p:nvPr/>
        </p:nvGrpSpPr>
        <p:grpSpPr>
          <a:xfrm>
            <a:off x="2786050" y="2571744"/>
            <a:ext cx="285752" cy="285752"/>
            <a:chOff x="6858016" y="2285992"/>
            <a:chExt cx="285752" cy="285752"/>
          </a:xfrm>
        </p:grpSpPr>
        <p:cxnSp>
          <p:nvCxnSpPr>
            <p:cNvPr id="45" name="Connecteur droit 44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e 48"/>
          <p:cNvGrpSpPr/>
          <p:nvPr/>
        </p:nvGrpSpPr>
        <p:grpSpPr>
          <a:xfrm>
            <a:off x="3571868" y="2571744"/>
            <a:ext cx="285752" cy="285752"/>
            <a:chOff x="6858016" y="2285992"/>
            <a:chExt cx="285752" cy="285752"/>
          </a:xfrm>
        </p:grpSpPr>
        <p:cxnSp>
          <p:nvCxnSpPr>
            <p:cNvPr id="52" name="Connecteur droit 51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e 64"/>
          <p:cNvGrpSpPr/>
          <p:nvPr/>
        </p:nvGrpSpPr>
        <p:grpSpPr>
          <a:xfrm>
            <a:off x="3214678" y="2500306"/>
            <a:ext cx="285752" cy="285752"/>
            <a:chOff x="6858016" y="2285992"/>
            <a:chExt cx="285752" cy="285752"/>
          </a:xfrm>
        </p:grpSpPr>
        <p:cxnSp>
          <p:nvCxnSpPr>
            <p:cNvPr id="70" name="Connecteur droit 69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e 74"/>
          <p:cNvGrpSpPr/>
          <p:nvPr/>
        </p:nvGrpSpPr>
        <p:grpSpPr>
          <a:xfrm>
            <a:off x="3000364" y="3429000"/>
            <a:ext cx="285752" cy="285752"/>
            <a:chOff x="6858016" y="2285992"/>
            <a:chExt cx="285752" cy="285752"/>
          </a:xfrm>
        </p:grpSpPr>
        <p:cxnSp>
          <p:nvCxnSpPr>
            <p:cNvPr id="82" name="Connecteur droit 81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e 83"/>
          <p:cNvGrpSpPr/>
          <p:nvPr/>
        </p:nvGrpSpPr>
        <p:grpSpPr>
          <a:xfrm>
            <a:off x="2357422" y="3357562"/>
            <a:ext cx="285752" cy="285752"/>
            <a:chOff x="6858016" y="2285992"/>
            <a:chExt cx="285752" cy="285752"/>
          </a:xfrm>
        </p:grpSpPr>
        <p:cxnSp>
          <p:nvCxnSpPr>
            <p:cNvPr id="85" name="Connecteur droit 84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85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Forme libre 86"/>
          <p:cNvSpPr/>
          <p:nvPr/>
        </p:nvSpPr>
        <p:spPr>
          <a:xfrm rot="3047645">
            <a:off x="3951124" y="2917758"/>
            <a:ext cx="235710" cy="168862"/>
          </a:xfrm>
          <a:custGeom>
            <a:avLst/>
            <a:gdLst>
              <a:gd name="connsiteX0" fmla="*/ 0 w 235710"/>
              <a:gd name="connsiteY0" fmla="*/ 70250 h 168862"/>
              <a:gd name="connsiteX1" fmla="*/ 26894 w 235710"/>
              <a:gd name="connsiteY1" fmla="*/ 159897 h 168862"/>
              <a:gd name="connsiteX2" fmla="*/ 53788 w 235710"/>
              <a:gd name="connsiteY2" fmla="*/ 168862 h 168862"/>
              <a:gd name="connsiteX3" fmla="*/ 98612 w 235710"/>
              <a:gd name="connsiteY3" fmla="*/ 159897 h 168862"/>
              <a:gd name="connsiteX4" fmla="*/ 206188 w 235710"/>
              <a:gd name="connsiteY4" fmla="*/ 150932 h 168862"/>
              <a:gd name="connsiteX5" fmla="*/ 215153 w 235710"/>
              <a:gd name="connsiteY5" fmla="*/ 124038 h 168862"/>
              <a:gd name="connsiteX6" fmla="*/ 206188 w 235710"/>
              <a:gd name="connsiteY6" fmla="*/ 25426 h 168862"/>
              <a:gd name="connsiteX7" fmla="*/ 35859 w 235710"/>
              <a:gd name="connsiteY7" fmla="*/ 34391 h 168862"/>
              <a:gd name="connsiteX8" fmla="*/ 26894 w 235710"/>
              <a:gd name="connsiteY8" fmla="*/ 61285 h 168862"/>
              <a:gd name="connsiteX9" fmla="*/ 0 w 235710"/>
              <a:gd name="connsiteY9" fmla="*/ 70250 h 16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710" h="168862">
                <a:moveTo>
                  <a:pt x="0" y="70250"/>
                </a:moveTo>
                <a:cubicBezTo>
                  <a:pt x="0" y="86685"/>
                  <a:pt x="592" y="138855"/>
                  <a:pt x="26894" y="159897"/>
                </a:cubicBezTo>
                <a:cubicBezTo>
                  <a:pt x="34273" y="165800"/>
                  <a:pt x="44823" y="165874"/>
                  <a:pt x="53788" y="168862"/>
                </a:cubicBezTo>
                <a:cubicBezTo>
                  <a:pt x="68729" y="165874"/>
                  <a:pt x="83479" y="161677"/>
                  <a:pt x="98612" y="159897"/>
                </a:cubicBezTo>
                <a:cubicBezTo>
                  <a:pt x="134348" y="155693"/>
                  <a:pt x="171796" y="161514"/>
                  <a:pt x="206188" y="150932"/>
                </a:cubicBezTo>
                <a:cubicBezTo>
                  <a:pt x="215220" y="148153"/>
                  <a:pt x="212165" y="133003"/>
                  <a:pt x="215153" y="124038"/>
                </a:cubicBezTo>
                <a:cubicBezTo>
                  <a:pt x="212165" y="91167"/>
                  <a:pt x="235710" y="40187"/>
                  <a:pt x="206188" y="25426"/>
                </a:cubicBezTo>
                <a:cubicBezTo>
                  <a:pt x="155335" y="0"/>
                  <a:pt x="91610" y="23241"/>
                  <a:pt x="35859" y="34391"/>
                </a:cubicBezTo>
                <a:cubicBezTo>
                  <a:pt x="26593" y="36244"/>
                  <a:pt x="31756" y="53182"/>
                  <a:pt x="26894" y="61285"/>
                </a:cubicBezTo>
                <a:cubicBezTo>
                  <a:pt x="17184" y="77469"/>
                  <a:pt x="0" y="53815"/>
                  <a:pt x="0" y="70250"/>
                </a:cubicBez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0" name="Connecteur droit avec flèche 89"/>
          <p:cNvCxnSpPr/>
          <p:nvPr/>
        </p:nvCxnSpPr>
        <p:spPr>
          <a:xfrm flipV="1">
            <a:off x="4071934" y="2786058"/>
            <a:ext cx="428628" cy="214314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664370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664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III.2) Gauss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theorem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285720" y="857232"/>
            <a:ext cx="5523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Tutorial 2:</a:t>
            </a:r>
            <a:r>
              <a:rPr lang="fr-FR" dirty="0" smtClean="0"/>
              <a:t> </a:t>
            </a:r>
            <a:r>
              <a:rPr lang="fr-FR" dirty="0" err="1" smtClean="0"/>
              <a:t>Exercises</a:t>
            </a:r>
            <a:r>
              <a:rPr lang="fr-FR" dirty="0" smtClean="0"/>
              <a:t> 1 and 2 have been </a:t>
            </a:r>
            <a:r>
              <a:rPr lang="fr-FR" dirty="0" err="1" smtClean="0"/>
              <a:t>done</a:t>
            </a:r>
            <a:r>
              <a:rPr lang="fr-FR" dirty="0" smtClean="0"/>
              <a:t> in Lecture</a:t>
            </a:r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57364"/>
            <a:ext cx="8559800" cy="407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664370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664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III.2) Gauss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theorem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285720" y="857232"/>
            <a:ext cx="6735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Tutorial 2:</a:t>
            </a:r>
            <a:r>
              <a:rPr lang="fr-FR" dirty="0" smtClean="0"/>
              <a:t> </a:t>
            </a:r>
            <a:r>
              <a:rPr lang="fr-FR" dirty="0" err="1" smtClean="0"/>
              <a:t>Exercises</a:t>
            </a:r>
            <a:r>
              <a:rPr lang="fr-FR" dirty="0" smtClean="0"/>
              <a:t> </a:t>
            </a:r>
            <a:r>
              <a:rPr lang="fr-FR" b="1" dirty="0" smtClean="0">
                <a:solidFill>
                  <a:srgbClr val="FF0000"/>
                </a:solidFill>
              </a:rPr>
              <a:t>3 and 4 </a:t>
            </a:r>
            <a:r>
              <a:rPr lang="fr-FR" b="1" dirty="0" err="1" smtClean="0">
                <a:solidFill>
                  <a:srgbClr val="FF0000"/>
                </a:solidFill>
              </a:rPr>
              <a:t>during</a:t>
            </a:r>
            <a:r>
              <a:rPr lang="fr-FR" b="1" dirty="0" smtClean="0">
                <a:solidFill>
                  <a:srgbClr val="FF0000"/>
                </a:solidFill>
              </a:rPr>
              <a:t> the </a:t>
            </a:r>
            <a:r>
              <a:rPr lang="fr-FR" b="1" dirty="0" err="1" smtClean="0">
                <a:solidFill>
                  <a:srgbClr val="FF0000"/>
                </a:solidFill>
              </a:rPr>
              <a:t>two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next</a:t>
            </a:r>
            <a:r>
              <a:rPr lang="fr-FR" b="1" dirty="0" smtClean="0">
                <a:solidFill>
                  <a:srgbClr val="FF0000"/>
                </a:solidFill>
              </a:rPr>
              <a:t> Tutorial sessions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785926"/>
            <a:ext cx="8680450" cy="450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III.3a)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an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infinite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cylinder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volume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36" name="Groupe 35"/>
          <p:cNvGrpSpPr/>
          <p:nvPr/>
        </p:nvGrpSpPr>
        <p:grpSpPr>
          <a:xfrm>
            <a:off x="4500562" y="2500306"/>
            <a:ext cx="5929354" cy="3428230"/>
            <a:chOff x="4143372" y="1215216"/>
            <a:chExt cx="5929354" cy="3428230"/>
          </a:xfrm>
        </p:grpSpPr>
        <p:cxnSp>
          <p:nvCxnSpPr>
            <p:cNvPr id="19" name="Connecteur droit avec flèche 18"/>
            <p:cNvCxnSpPr/>
            <p:nvPr/>
          </p:nvCxnSpPr>
          <p:spPr>
            <a:xfrm rot="5400000" flipH="1" flipV="1">
              <a:off x="4643438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>
              <a:off x="5429256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/>
            <p:cNvSpPr/>
            <p:nvPr/>
          </p:nvSpPr>
          <p:spPr>
            <a:xfrm>
              <a:off x="4143372" y="1643050"/>
              <a:ext cx="3214710" cy="3000396"/>
            </a:xfrm>
            <a:prstGeom prst="arc">
              <a:avLst>
                <a:gd name="adj1" fmla="val 16138749"/>
                <a:gd name="adj2" fmla="val 19693770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rot="16200000" flipH="1">
              <a:off x="7858148" y="785794"/>
              <a:ext cx="1428760" cy="3000396"/>
            </a:xfrm>
            <a:prstGeom prst="arc">
              <a:avLst>
                <a:gd name="adj1" fmla="val 16200000"/>
                <a:gd name="adj2" fmla="val 137749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7" name="Connecteur droit 26"/>
            <p:cNvCxnSpPr>
              <a:endCxn id="24" idx="0"/>
            </p:cNvCxnSpPr>
            <p:nvPr/>
          </p:nvCxnSpPr>
          <p:spPr>
            <a:xfrm>
              <a:off x="5715008" y="2285992"/>
              <a:ext cx="1357322" cy="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>
              <a:stCxn id="21" idx="2"/>
            </p:cNvCxnSpPr>
            <p:nvPr/>
          </p:nvCxnSpPr>
          <p:spPr>
            <a:xfrm rot="5400000">
              <a:off x="6666459" y="2719657"/>
              <a:ext cx="829462" cy="1772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6"/>
          <p:cNvGrpSpPr/>
          <p:nvPr/>
        </p:nvGrpSpPr>
        <p:grpSpPr>
          <a:xfrm>
            <a:off x="1928794" y="2143116"/>
            <a:ext cx="3429024" cy="2501124"/>
            <a:chOff x="1357290" y="857232"/>
            <a:chExt cx="3429024" cy="2501124"/>
          </a:xfrm>
        </p:grpSpPr>
        <p:cxnSp>
          <p:nvCxnSpPr>
            <p:cNvPr id="10" name="Connecteur droit avec flèche 9"/>
            <p:cNvCxnSpPr/>
            <p:nvPr/>
          </p:nvCxnSpPr>
          <p:spPr>
            <a:xfrm rot="5400000" flipH="1" flipV="1">
              <a:off x="571472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>
              <a:off x="1357290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Arc 13"/>
            <p:cNvSpPr/>
            <p:nvPr/>
          </p:nvSpPr>
          <p:spPr>
            <a:xfrm rot="16200000" flipH="1">
              <a:off x="2786050" y="1071546"/>
              <a:ext cx="2214578" cy="1785950"/>
            </a:xfrm>
            <a:prstGeom prst="arc">
              <a:avLst>
                <a:gd name="adj1" fmla="val 16200000"/>
                <a:gd name="adj2" fmla="val 193744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15"/>
            <p:cNvCxnSpPr/>
            <p:nvPr/>
          </p:nvCxnSpPr>
          <p:spPr>
            <a:xfrm flipV="1">
              <a:off x="1643042" y="1928802"/>
              <a:ext cx="1357322" cy="1214446"/>
            </a:xfrm>
            <a:prstGeom prst="line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rot="5400000">
              <a:off x="2393141" y="2536025"/>
              <a:ext cx="1214446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 rot="10800000">
              <a:off x="1643042" y="1928802"/>
              <a:ext cx="1357322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ZoneTexte 37"/>
          <p:cNvSpPr txBox="1"/>
          <p:nvPr/>
        </p:nvSpPr>
        <p:spPr>
          <a:xfrm>
            <a:off x="214282" y="928670"/>
            <a:ext cx="3922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Cylinder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charged</a:t>
            </a:r>
            <a:r>
              <a:rPr lang="fr-FR" sz="2400" b="1" dirty="0" smtClean="0"/>
              <a:t> in volume 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214554"/>
            <a:ext cx="598024" cy="60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2428868"/>
            <a:ext cx="409574" cy="64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4810" y="2786058"/>
            <a:ext cx="473390" cy="64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14480" y="3071810"/>
            <a:ext cx="369248" cy="661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14876" y="4572008"/>
            <a:ext cx="25881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00430" y="4572008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86644" y="4500570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15404" y="4500570"/>
            <a:ext cx="25881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86512" y="2285992"/>
            <a:ext cx="970326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643702" y="1357298"/>
            <a:ext cx="2311316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43570" y="2786059"/>
            <a:ext cx="31080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286380" y="2285992"/>
            <a:ext cx="6286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214942" y="3571876"/>
            <a:ext cx="795335" cy="489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3" name="Connecteur droit avec flèche 62"/>
          <p:cNvCxnSpPr>
            <a:stCxn id="2051" idx="2"/>
          </p:cNvCxnSpPr>
          <p:nvPr/>
        </p:nvCxnSpPr>
        <p:spPr>
          <a:xfrm rot="16200000" flipH="1">
            <a:off x="2677493" y="3249004"/>
            <a:ext cx="493339" cy="152403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 rot="10800000" flipV="1">
            <a:off x="3857620" y="3500437"/>
            <a:ext cx="571504" cy="428627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rot="5400000">
            <a:off x="6786578" y="2857495"/>
            <a:ext cx="285753" cy="142876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rot="5400000">
            <a:off x="7036611" y="3036091"/>
            <a:ext cx="1928826" cy="1588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ylindre 93"/>
          <p:cNvSpPr/>
          <p:nvPr/>
        </p:nvSpPr>
        <p:spPr>
          <a:xfrm>
            <a:off x="285720" y="2643182"/>
            <a:ext cx="571504" cy="2000264"/>
          </a:xfrm>
          <a:prstGeom prst="can">
            <a:avLst>
              <a:gd name="adj" fmla="val 38003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7" name="Connecteur droit 96"/>
          <p:cNvCxnSpPr/>
          <p:nvPr/>
        </p:nvCxnSpPr>
        <p:spPr>
          <a:xfrm rot="5400000">
            <a:off x="-606461" y="3678239"/>
            <a:ext cx="2357454" cy="158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>
            <a:off x="571472" y="3571876"/>
            <a:ext cx="857256" cy="28575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2976" y="3929066"/>
            <a:ext cx="25881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5786" y="2357430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III.3a)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an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infinite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cylinder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volume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5" name="Groupe 39"/>
          <p:cNvGrpSpPr/>
          <p:nvPr/>
        </p:nvGrpSpPr>
        <p:grpSpPr>
          <a:xfrm>
            <a:off x="1857356" y="2000240"/>
            <a:ext cx="3429024" cy="2501124"/>
            <a:chOff x="1357290" y="857232"/>
            <a:chExt cx="3429024" cy="2501124"/>
          </a:xfrm>
        </p:grpSpPr>
        <p:cxnSp>
          <p:nvCxnSpPr>
            <p:cNvPr id="41" name="Connecteur droit avec flèche 40"/>
            <p:cNvCxnSpPr/>
            <p:nvPr/>
          </p:nvCxnSpPr>
          <p:spPr>
            <a:xfrm rot="5400000" flipH="1" flipV="1">
              <a:off x="571472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>
              <a:off x="1357290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Arc 42"/>
            <p:cNvSpPr/>
            <p:nvPr/>
          </p:nvSpPr>
          <p:spPr>
            <a:xfrm rot="16200000" flipH="1">
              <a:off x="2786050" y="1071546"/>
              <a:ext cx="2214578" cy="1785950"/>
            </a:xfrm>
            <a:prstGeom prst="arc">
              <a:avLst>
                <a:gd name="adj1" fmla="val 16200000"/>
                <a:gd name="adj2" fmla="val 193744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4" name="Connecteur droit 43"/>
            <p:cNvCxnSpPr/>
            <p:nvPr/>
          </p:nvCxnSpPr>
          <p:spPr>
            <a:xfrm>
              <a:off x="1643042" y="3143248"/>
              <a:ext cx="1357322" cy="1588"/>
            </a:xfrm>
            <a:prstGeom prst="line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 rot="5400000">
              <a:off x="2393141" y="2536025"/>
              <a:ext cx="1214446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 rot="10800000">
              <a:off x="1643042" y="1928802"/>
              <a:ext cx="1357322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71"/>
          <p:cNvGrpSpPr/>
          <p:nvPr/>
        </p:nvGrpSpPr>
        <p:grpSpPr>
          <a:xfrm>
            <a:off x="5786446" y="2214554"/>
            <a:ext cx="4643470" cy="2214578"/>
            <a:chOff x="5429256" y="1143778"/>
            <a:chExt cx="4643470" cy="2214578"/>
          </a:xfrm>
        </p:grpSpPr>
        <p:cxnSp>
          <p:nvCxnSpPr>
            <p:cNvPr id="73" name="Connecteur droit avec flèche 72"/>
            <p:cNvCxnSpPr/>
            <p:nvPr/>
          </p:nvCxnSpPr>
          <p:spPr>
            <a:xfrm rot="5400000" flipH="1" flipV="1">
              <a:off x="4643438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/>
            <p:nvPr/>
          </p:nvCxnSpPr>
          <p:spPr>
            <a:xfrm>
              <a:off x="5429256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Arc 75"/>
            <p:cNvSpPr/>
            <p:nvPr/>
          </p:nvSpPr>
          <p:spPr>
            <a:xfrm rot="16200000" flipH="1">
              <a:off x="7858148" y="357960"/>
              <a:ext cx="1428760" cy="3000396"/>
            </a:xfrm>
            <a:prstGeom prst="arc">
              <a:avLst>
                <a:gd name="adj1" fmla="val 16200000"/>
                <a:gd name="adj2" fmla="val 137749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8" name="Connecteur droit 77"/>
            <p:cNvCxnSpPr>
              <a:stCxn id="76" idx="0"/>
            </p:cNvCxnSpPr>
            <p:nvPr/>
          </p:nvCxnSpPr>
          <p:spPr>
            <a:xfrm rot="16200000" flipH="1">
              <a:off x="6429786" y="2500704"/>
              <a:ext cx="1285088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Connecteur droit 78"/>
          <p:cNvCxnSpPr/>
          <p:nvPr/>
        </p:nvCxnSpPr>
        <p:spPr>
          <a:xfrm>
            <a:off x="6072198" y="2928934"/>
            <a:ext cx="1357322" cy="1588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6380" y="2214554"/>
            <a:ext cx="6286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2143116"/>
            <a:ext cx="598024" cy="60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8992" y="4357694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58082" y="4286256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5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0694" y="2714620"/>
            <a:ext cx="31080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00496" y="2857496"/>
            <a:ext cx="369093" cy="59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6710" y="2857496"/>
            <a:ext cx="1214446" cy="428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85918" y="2928934"/>
            <a:ext cx="316288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9" name="Connecteur droit avec flèche 88"/>
          <p:cNvCxnSpPr>
            <a:stCxn id="2061" idx="2"/>
          </p:cNvCxnSpPr>
          <p:nvPr/>
        </p:nvCxnSpPr>
        <p:spPr>
          <a:xfrm rot="5400000">
            <a:off x="3852260" y="3524844"/>
            <a:ext cx="409583" cy="255985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rot="5400000">
            <a:off x="8429651" y="3357563"/>
            <a:ext cx="357192" cy="71438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ylindre 94"/>
          <p:cNvSpPr/>
          <p:nvPr/>
        </p:nvSpPr>
        <p:spPr>
          <a:xfrm>
            <a:off x="285720" y="2357430"/>
            <a:ext cx="642942" cy="2143140"/>
          </a:xfrm>
          <a:prstGeom prst="can">
            <a:avLst>
              <a:gd name="adj" fmla="val 38003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Ellipse 95"/>
          <p:cNvSpPr/>
          <p:nvPr/>
        </p:nvSpPr>
        <p:spPr>
          <a:xfrm>
            <a:off x="285720" y="2357430"/>
            <a:ext cx="642942" cy="285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98"/>
          <p:cNvCxnSpPr/>
          <p:nvPr/>
        </p:nvCxnSpPr>
        <p:spPr>
          <a:xfrm rot="5400000">
            <a:off x="-535023" y="3392487"/>
            <a:ext cx="2357454" cy="158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642910" y="3429000"/>
            <a:ext cx="857256" cy="28575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214282" y="928670"/>
            <a:ext cx="3922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Cylinder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charged</a:t>
            </a:r>
            <a:r>
              <a:rPr lang="fr-FR" sz="2400" b="1" dirty="0" smtClean="0"/>
              <a:t> in surface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III.3a)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an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infinite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cylinder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volume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3" name="Groupe 35"/>
          <p:cNvGrpSpPr/>
          <p:nvPr/>
        </p:nvGrpSpPr>
        <p:grpSpPr>
          <a:xfrm>
            <a:off x="4500562" y="1071546"/>
            <a:ext cx="5929354" cy="3428230"/>
            <a:chOff x="4143372" y="1215216"/>
            <a:chExt cx="5929354" cy="3428230"/>
          </a:xfrm>
        </p:grpSpPr>
        <p:cxnSp>
          <p:nvCxnSpPr>
            <p:cNvPr id="19" name="Connecteur droit avec flèche 18"/>
            <p:cNvCxnSpPr/>
            <p:nvPr/>
          </p:nvCxnSpPr>
          <p:spPr>
            <a:xfrm rot="5400000" flipH="1" flipV="1">
              <a:off x="4643438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>
              <a:off x="5429256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/>
            <p:cNvSpPr/>
            <p:nvPr/>
          </p:nvSpPr>
          <p:spPr>
            <a:xfrm>
              <a:off x="4143372" y="1643050"/>
              <a:ext cx="3214710" cy="3000396"/>
            </a:xfrm>
            <a:prstGeom prst="arc">
              <a:avLst>
                <a:gd name="adj1" fmla="val 16138749"/>
                <a:gd name="adj2" fmla="val 19693770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rot="16200000" flipH="1">
              <a:off x="7858148" y="785794"/>
              <a:ext cx="1428760" cy="3000396"/>
            </a:xfrm>
            <a:prstGeom prst="arc">
              <a:avLst>
                <a:gd name="adj1" fmla="val 16200000"/>
                <a:gd name="adj2" fmla="val 137749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7" name="Connecteur droit 26"/>
            <p:cNvCxnSpPr>
              <a:endCxn id="24" idx="0"/>
            </p:cNvCxnSpPr>
            <p:nvPr/>
          </p:nvCxnSpPr>
          <p:spPr>
            <a:xfrm>
              <a:off x="5715008" y="2285992"/>
              <a:ext cx="1357322" cy="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>
              <a:stCxn id="21" idx="2"/>
            </p:cNvCxnSpPr>
            <p:nvPr/>
          </p:nvCxnSpPr>
          <p:spPr>
            <a:xfrm rot="5400000">
              <a:off x="6666459" y="2719657"/>
              <a:ext cx="829462" cy="1772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36"/>
          <p:cNvGrpSpPr/>
          <p:nvPr/>
        </p:nvGrpSpPr>
        <p:grpSpPr>
          <a:xfrm>
            <a:off x="1928794" y="714356"/>
            <a:ext cx="3429024" cy="2501124"/>
            <a:chOff x="1357290" y="857232"/>
            <a:chExt cx="3429024" cy="2501124"/>
          </a:xfrm>
        </p:grpSpPr>
        <p:cxnSp>
          <p:nvCxnSpPr>
            <p:cNvPr id="10" name="Connecteur droit avec flèche 9"/>
            <p:cNvCxnSpPr/>
            <p:nvPr/>
          </p:nvCxnSpPr>
          <p:spPr>
            <a:xfrm rot="5400000" flipH="1" flipV="1">
              <a:off x="571472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>
              <a:off x="1357290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Arc 13"/>
            <p:cNvSpPr/>
            <p:nvPr/>
          </p:nvSpPr>
          <p:spPr>
            <a:xfrm rot="16200000" flipH="1">
              <a:off x="2786050" y="1071546"/>
              <a:ext cx="2214578" cy="1785950"/>
            </a:xfrm>
            <a:prstGeom prst="arc">
              <a:avLst>
                <a:gd name="adj1" fmla="val 16200000"/>
                <a:gd name="adj2" fmla="val 193744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15"/>
            <p:cNvCxnSpPr/>
            <p:nvPr/>
          </p:nvCxnSpPr>
          <p:spPr>
            <a:xfrm flipV="1">
              <a:off x="1643042" y="1928802"/>
              <a:ext cx="1357322" cy="1214446"/>
            </a:xfrm>
            <a:prstGeom prst="line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rot="5400000">
              <a:off x="2393141" y="2536025"/>
              <a:ext cx="1214446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 rot="10800000">
              <a:off x="1643042" y="1928802"/>
              <a:ext cx="1357322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ZoneTexte 37"/>
          <p:cNvSpPr txBox="1"/>
          <p:nvPr/>
        </p:nvSpPr>
        <p:spPr>
          <a:xfrm>
            <a:off x="357190" y="428604"/>
            <a:ext cx="282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Cylinder</a:t>
            </a:r>
            <a:r>
              <a:rPr lang="fr-FR" dirty="0" smtClean="0"/>
              <a:t> </a:t>
            </a:r>
            <a:r>
              <a:rPr lang="fr-FR" dirty="0" err="1" smtClean="0"/>
              <a:t>charged</a:t>
            </a:r>
            <a:r>
              <a:rPr lang="fr-FR" dirty="0" smtClean="0"/>
              <a:t> in volume 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500034" y="3429000"/>
            <a:ext cx="2796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Cylinder</a:t>
            </a:r>
            <a:r>
              <a:rPr lang="fr-FR" dirty="0" smtClean="0"/>
              <a:t> </a:t>
            </a:r>
            <a:r>
              <a:rPr lang="fr-FR" dirty="0" err="1" smtClean="0"/>
              <a:t>charged</a:t>
            </a:r>
            <a:r>
              <a:rPr lang="fr-FR" dirty="0" smtClean="0"/>
              <a:t> in surface </a:t>
            </a:r>
            <a:endParaRPr lang="fr-FR" dirty="0"/>
          </a:p>
        </p:txBody>
      </p:sp>
      <p:grpSp>
        <p:nvGrpSpPr>
          <p:cNvPr id="5" name="Groupe 39"/>
          <p:cNvGrpSpPr/>
          <p:nvPr/>
        </p:nvGrpSpPr>
        <p:grpSpPr>
          <a:xfrm>
            <a:off x="1857356" y="3714752"/>
            <a:ext cx="3429024" cy="2501124"/>
            <a:chOff x="1357290" y="857232"/>
            <a:chExt cx="3429024" cy="2501124"/>
          </a:xfrm>
        </p:grpSpPr>
        <p:cxnSp>
          <p:nvCxnSpPr>
            <p:cNvPr id="41" name="Connecteur droit avec flèche 40"/>
            <p:cNvCxnSpPr/>
            <p:nvPr/>
          </p:nvCxnSpPr>
          <p:spPr>
            <a:xfrm rot="5400000" flipH="1" flipV="1">
              <a:off x="571472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>
              <a:off x="1357290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Arc 42"/>
            <p:cNvSpPr/>
            <p:nvPr/>
          </p:nvSpPr>
          <p:spPr>
            <a:xfrm rot="16200000" flipH="1">
              <a:off x="2786050" y="1071546"/>
              <a:ext cx="2214578" cy="1785950"/>
            </a:xfrm>
            <a:prstGeom prst="arc">
              <a:avLst>
                <a:gd name="adj1" fmla="val 16200000"/>
                <a:gd name="adj2" fmla="val 193744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4" name="Connecteur droit 43"/>
            <p:cNvCxnSpPr/>
            <p:nvPr/>
          </p:nvCxnSpPr>
          <p:spPr>
            <a:xfrm>
              <a:off x="1643042" y="3143248"/>
              <a:ext cx="1357322" cy="1588"/>
            </a:xfrm>
            <a:prstGeom prst="line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 rot="5400000">
              <a:off x="2393141" y="2536025"/>
              <a:ext cx="1214446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 rot="10800000">
              <a:off x="1643042" y="1928802"/>
              <a:ext cx="1357322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785794"/>
            <a:ext cx="598024" cy="60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1000108"/>
            <a:ext cx="409574" cy="64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4810" y="1357298"/>
            <a:ext cx="473390" cy="64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14480" y="1643050"/>
            <a:ext cx="369248" cy="661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14876" y="3143248"/>
            <a:ext cx="25881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00430" y="3143248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86644" y="3071810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15404" y="3071810"/>
            <a:ext cx="25881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86512" y="857232"/>
            <a:ext cx="970326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410513" y="1428736"/>
            <a:ext cx="1733487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43570" y="1357299"/>
            <a:ext cx="31080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286380" y="857232"/>
            <a:ext cx="6286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214942" y="2143116"/>
            <a:ext cx="795335" cy="489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3" name="Connecteur droit avec flèche 62"/>
          <p:cNvCxnSpPr>
            <a:stCxn id="2051" idx="2"/>
          </p:cNvCxnSpPr>
          <p:nvPr/>
        </p:nvCxnSpPr>
        <p:spPr>
          <a:xfrm rot="16200000" flipH="1">
            <a:off x="2677493" y="1820244"/>
            <a:ext cx="493339" cy="152403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 rot="10800000" flipV="1">
            <a:off x="3857620" y="2071677"/>
            <a:ext cx="571504" cy="428627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rot="5400000">
            <a:off x="6786578" y="1428735"/>
            <a:ext cx="285753" cy="142876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rot="5400000">
            <a:off x="7822428" y="1964522"/>
            <a:ext cx="642944" cy="571504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71"/>
          <p:cNvGrpSpPr/>
          <p:nvPr/>
        </p:nvGrpSpPr>
        <p:grpSpPr>
          <a:xfrm>
            <a:off x="5786446" y="3929066"/>
            <a:ext cx="4643470" cy="2214578"/>
            <a:chOff x="5429256" y="1143778"/>
            <a:chExt cx="4643470" cy="2214578"/>
          </a:xfrm>
        </p:grpSpPr>
        <p:cxnSp>
          <p:nvCxnSpPr>
            <p:cNvPr id="73" name="Connecteur droit avec flèche 72"/>
            <p:cNvCxnSpPr/>
            <p:nvPr/>
          </p:nvCxnSpPr>
          <p:spPr>
            <a:xfrm rot="5400000" flipH="1" flipV="1">
              <a:off x="4643438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/>
            <p:nvPr/>
          </p:nvCxnSpPr>
          <p:spPr>
            <a:xfrm>
              <a:off x="5429256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Arc 75"/>
            <p:cNvSpPr/>
            <p:nvPr/>
          </p:nvSpPr>
          <p:spPr>
            <a:xfrm rot="16200000" flipH="1">
              <a:off x="7858148" y="357960"/>
              <a:ext cx="1428760" cy="3000396"/>
            </a:xfrm>
            <a:prstGeom prst="arc">
              <a:avLst>
                <a:gd name="adj1" fmla="val 16200000"/>
                <a:gd name="adj2" fmla="val 137749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8" name="Connecteur droit 77"/>
            <p:cNvCxnSpPr>
              <a:stCxn id="76" idx="0"/>
            </p:cNvCxnSpPr>
            <p:nvPr/>
          </p:nvCxnSpPr>
          <p:spPr>
            <a:xfrm rot="16200000" flipH="1">
              <a:off x="6429786" y="2500704"/>
              <a:ext cx="1285088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Connecteur droit 78"/>
          <p:cNvCxnSpPr/>
          <p:nvPr/>
        </p:nvCxnSpPr>
        <p:spPr>
          <a:xfrm>
            <a:off x="6072198" y="4643446"/>
            <a:ext cx="1357322" cy="1588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286380" y="3929066"/>
            <a:ext cx="6286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3857628"/>
            <a:ext cx="598024" cy="60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28992" y="6072206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58082" y="6000768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5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00694" y="4429132"/>
            <a:ext cx="31080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000496" y="4572008"/>
            <a:ext cx="369093" cy="59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786710" y="4572008"/>
            <a:ext cx="1214446" cy="428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785918" y="4643446"/>
            <a:ext cx="316288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9" name="Connecteur droit avec flèche 88"/>
          <p:cNvCxnSpPr>
            <a:stCxn id="2061" idx="2"/>
          </p:cNvCxnSpPr>
          <p:nvPr/>
        </p:nvCxnSpPr>
        <p:spPr>
          <a:xfrm rot="5400000">
            <a:off x="3852260" y="5239356"/>
            <a:ext cx="409583" cy="255985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rot="5400000">
            <a:off x="8429651" y="5072075"/>
            <a:ext cx="357192" cy="71438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ylindre 93"/>
          <p:cNvSpPr/>
          <p:nvPr/>
        </p:nvSpPr>
        <p:spPr>
          <a:xfrm>
            <a:off x="285720" y="1214422"/>
            <a:ext cx="571504" cy="2000264"/>
          </a:xfrm>
          <a:prstGeom prst="can">
            <a:avLst>
              <a:gd name="adj" fmla="val 38003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Cylindre 94"/>
          <p:cNvSpPr/>
          <p:nvPr/>
        </p:nvSpPr>
        <p:spPr>
          <a:xfrm>
            <a:off x="285720" y="4071942"/>
            <a:ext cx="642942" cy="2143140"/>
          </a:xfrm>
          <a:prstGeom prst="can">
            <a:avLst>
              <a:gd name="adj" fmla="val 38003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Ellipse 95"/>
          <p:cNvSpPr/>
          <p:nvPr/>
        </p:nvSpPr>
        <p:spPr>
          <a:xfrm>
            <a:off x="285720" y="4071942"/>
            <a:ext cx="642942" cy="285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7" name="Connecteur droit 96"/>
          <p:cNvCxnSpPr/>
          <p:nvPr/>
        </p:nvCxnSpPr>
        <p:spPr>
          <a:xfrm rot="5400000">
            <a:off x="-606461" y="2249479"/>
            <a:ext cx="2357454" cy="158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/>
          <p:cNvCxnSpPr/>
          <p:nvPr/>
        </p:nvCxnSpPr>
        <p:spPr>
          <a:xfrm rot="5400000">
            <a:off x="-535023" y="5106999"/>
            <a:ext cx="2357454" cy="158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>
            <a:off x="571472" y="2143116"/>
            <a:ext cx="857256" cy="28575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642910" y="5143512"/>
            <a:ext cx="857256" cy="28575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2976" y="2500306"/>
            <a:ext cx="25881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5786" y="928670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III.3a)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an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infinite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cylinder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volume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2" name="Groupe 35"/>
          <p:cNvGrpSpPr/>
          <p:nvPr/>
        </p:nvGrpSpPr>
        <p:grpSpPr>
          <a:xfrm>
            <a:off x="4500562" y="2643182"/>
            <a:ext cx="5929354" cy="3428230"/>
            <a:chOff x="4143372" y="1215216"/>
            <a:chExt cx="5929354" cy="3428230"/>
          </a:xfrm>
        </p:grpSpPr>
        <p:cxnSp>
          <p:nvCxnSpPr>
            <p:cNvPr id="19" name="Connecteur droit avec flèche 18"/>
            <p:cNvCxnSpPr/>
            <p:nvPr/>
          </p:nvCxnSpPr>
          <p:spPr>
            <a:xfrm rot="5400000" flipH="1" flipV="1">
              <a:off x="4643438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>
              <a:off x="5429256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/>
            <p:cNvSpPr/>
            <p:nvPr/>
          </p:nvSpPr>
          <p:spPr>
            <a:xfrm>
              <a:off x="4143372" y="1643050"/>
              <a:ext cx="3214710" cy="3000396"/>
            </a:xfrm>
            <a:prstGeom prst="arc">
              <a:avLst>
                <a:gd name="adj1" fmla="val 16138749"/>
                <a:gd name="adj2" fmla="val 19693770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rot="16200000" flipH="1">
              <a:off x="7750594" y="822704"/>
              <a:ext cx="1643868" cy="3000396"/>
            </a:xfrm>
            <a:prstGeom prst="arc">
              <a:avLst>
                <a:gd name="adj1" fmla="val 16200000"/>
                <a:gd name="adj2" fmla="val 19701117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7" name="Connecteur droit 26"/>
            <p:cNvCxnSpPr>
              <a:endCxn id="21" idx="2"/>
            </p:cNvCxnSpPr>
            <p:nvPr/>
          </p:nvCxnSpPr>
          <p:spPr>
            <a:xfrm>
              <a:off x="5715008" y="2285992"/>
              <a:ext cx="1375042" cy="2779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>
              <a:stCxn id="21" idx="2"/>
            </p:cNvCxnSpPr>
            <p:nvPr/>
          </p:nvCxnSpPr>
          <p:spPr>
            <a:xfrm rot="5400000">
              <a:off x="6666459" y="2719657"/>
              <a:ext cx="829462" cy="1772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36"/>
          <p:cNvGrpSpPr/>
          <p:nvPr/>
        </p:nvGrpSpPr>
        <p:grpSpPr>
          <a:xfrm>
            <a:off x="1928794" y="2143116"/>
            <a:ext cx="3429024" cy="2644000"/>
            <a:chOff x="1357290" y="714356"/>
            <a:chExt cx="3429024" cy="2644000"/>
          </a:xfrm>
        </p:grpSpPr>
        <p:cxnSp>
          <p:nvCxnSpPr>
            <p:cNvPr id="10" name="Connecteur droit avec flèche 9"/>
            <p:cNvCxnSpPr/>
            <p:nvPr/>
          </p:nvCxnSpPr>
          <p:spPr>
            <a:xfrm rot="5400000" flipH="1" flipV="1">
              <a:off x="571472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>
              <a:off x="1357290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Arc 13"/>
            <p:cNvSpPr/>
            <p:nvPr/>
          </p:nvSpPr>
          <p:spPr>
            <a:xfrm rot="16200000" flipH="1">
              <a:off x="2678893" y="1035827"/>
              <a:ext cx="2428892" cy="1785950"/>
            </a:xfrm>
            <a:prstGeom prst="arc">
              <a:avLst>
                <a:gd name="adj1" fmla="val 16200000"/>
                <a:gd name="adj2" fmla="val 20231188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15"/>
            <p:cNvCxnSpPr/>
            <p:nvPr/>
          </p:nvCxnSpPr>
          <p:spPr>
            <a:xfrm flipV="1">
              <a:off x="1643042" y="1928802"/>
              <a:ext cx="1357322" cy="1214446"/>
            </a:xfrm>
            <a:prstGeom prst="line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rot="5400000">
              <a:off x="2393141" y="2536025"/>
              <a:ext cx="1214446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 rot="10800000">
              <a:off x="1643042" y="1928802"/>
              <a:ext cx="1357322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0" y="4714884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44" y="4643446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15404" y="4643446"/>
            <a:ext cx="25881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3" name="Connecteur droit avec flèche 62"/>
          <p:cNvCxnSpPr/>
          <p:nvPr/>
        </p:nvCxnSpPr>
        <p:spPr>
          <a:xfrm rot="16200000" flipH="1">
            <a:off x="2677493" y="3391880"/>
            <a:ext cx="493339" cy="152403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 rot="10800000" flipV="1">
            <a:off x="3786182" y="3786190"/>
            <a:ext cx="571504" cy="428627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rot="5400000">
            <a:off x="6786578" y="3000371"/>
            <a:ext cx="285753" cy="142876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rot="5400000">
            <a:off x="7643833" y="3714753"/>
            <a:ext cx="714382" cy="428628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4643446"/>
            <a:ext cx="223513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728" y="2500306"/>
            <a:ext cx="5810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43174" y="2571744"/>
            <a:ext cx="428628" cy="61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71934" y="3057984"/>
            <a:ext cx="642942" cy="70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14480" y="3143248"/>
            <a:ext cx="407617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357818" y="2214554"/>
            <a:ext cx="586099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858016" y="2357430"/>
            <a:ext cx="927439" cy="495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643570" y="3500438"/>
            <a:ext cx="371107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643570" y="2857496"/>
            <a:ext cx="333377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286776" y="3143248"/>
            <a:ext cx="445524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5" name="Ellipse 104"/>
          <p:cNvSpPr/>
          <p:nvPr/>
        </p:nvSpPr>
        <p:spPr>
          <a:xfrm>
            <a:off x="428596" y="2928934"/>
            <a:ext cx="928694" cy="9286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08" name="Connecteur droit 107"/>
          <p:cNvCxnSpPr/>
          <p:nvPr/>
        </p:nvCxnSpPr>
        <p:spPr>
          <a:xfrm rot="16200000" flipV="1">
            <a:off x="285720" y="2786058"/>
            <a:ext cx="642942" cy="64294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2500306"/>
            <a:ext cx="223513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2" name="Connecteur droit 111"/>
          <p:cNvCxnSpPr>
            <a:stCxn id="105" idx="3"/>
          </p:cNvCxnSpPr>
          <p:nvPr/>
        </p:nvCxnSpPr>
        <p:spPr>
          <a:xfrm rot="5400000" flipH="1" flipV="1">
            <a:off x="600319" y="3393281"/>
            <a:ext cx="292624" cy="364062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ZoneTexte 117"/>
          <p:cNvSpPr txBox="1"/>
          <p:nvPr/>
        </p:nvSpPr>
        <p:spPr>
          <a:xfrm>
            <a:off x="785786" y="35004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R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214282" y="928670"/>
            <a:ext cx="3683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Sphere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charged</a:t>
            </a:r>
            <a:r>
              <a:rPr lang="fr-FR" sz="2400" b="1" dirty="0" smtClean="0"/>
              <a:t> in volume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III.3a)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an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infinite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cylinder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volume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4" name="Groupe 39"/>
          <p:cNvGrpSpPr/>
          <p:nvPr/>
        </p:nvGrpSpPr>
        <p:grpSpPr>
          <a:xfrm>
            <a:off x="1857356" y="2714620"/>
            <a:ext cx="3000396" cy="2143140"/>
            <a:chOff x="1357290" y="1215216"/>
            <a:chExt cx="3000396" cy="2143140"/>
          </a:xfrm>
        </p:grpSpPr>
        <p:cxnSp>
          <p:nvCxnSpPr>
            <p:cNvPr id="41" name="Connecteur droit avec flèche 40"/>
            <p:cNvCxnSpPr/>
            <p:nvPr/>
          </p:nvCxnSpPr>
          <p:spPr>
            <a:xfrm rot="5400000" flipH="1" flipV="1">
              <a:off x="571472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>
              <a:off x="1357290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>
              <a:off x="1643042" y="3143248"/>
              <a:ext cx="1357322" cy="1588"/>
            </a:xfrm>
            <a:prstGeom prst="line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 rot="5400000">
              <a:off x="2393141" y="2536025"/>
              <a:ext cx="1214446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 rot="10800000">
              <a:off x="1643042" y="1928802"/>
              <a:ext cx="1357322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e 71"/>
          <p:cNvGrpSpPr/>
          <p:nvPr/>
        </p:nvGrpSpPr>
        <p:grpSpPr>
          <a:xfrm>
            <a:off x="5786446" y="2570950"/>
            <a:ext cx="4643470" cy="2214578"/>
            <a:chOff x="5429256" y="1143778"/>
            <a:chExt cx="4643470" cy="2214578"/>
          </a:xfrm>
        </p:grpSpPr>
        <p:cxnSp>
          <p:nvCxnSpPr>
            <p:cNvPr id="73" name="Connecteur droit avec flèche 72"/>
            <p:cNvCxnSpPr/>
            <p:nvPr/>
          </p:nvCxnSpPr>
          <p:spPr>
            <a:xfrm rot="5400000" flipH="1" flipV="1">
              <a:off x="4643438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/>
            <p:nvPr/>
          </p:nvCxnSpPr>
          <p:spPr>
            <a:xfrm>
              <a:off x="5429256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Arc 75"/>
            <p:cNvSpPr/>
            <p:nvPr/>
          </p:nvSpPr>
          <p:spPr>
            <a:xfrm rot="16200000" flipH="1">
              <a:off x="7858148" y="357960"/>
              <a:ext cx="1428760" cy="3000396"/>
            </a:xfrm>
            <a:prstGeom prst="arc">
              <a:avLst>
                <a:gd name="adj1" fmla="val 16200000"/>
                <a:gd name="adj2" fmla="val 137749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8" name="Connecteur droit 77"/>
            <p:cNvCxnSpPr>
              <a:stCxn id="76" idx="0"/>
            </p:cNvCxnSpPr>
            <p:nvPr/>
          </p:nvCxnSpPr>
          <p:spPr>
            <a:xfrm rot="16200000" flipH="1">
              <a:off x="6429786" y="2500704"/>
              <a:ext cx="1285088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Connecteur droit 78"/>
          <p:cNvCxnSpPr/>
          <p:nvPr/>
        </p:nvCxnSpPr>
        <p:spPr>
          <a:xfrm>
            <a:off x="6072198" y="3285330"/>
            <a:ext cx="1357322" cy="1588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8992" y="4714090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58082" y="4642652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9" name="Connecteur droit avec flèche 88"/>
          <p:cNvCxnSpPr/>
          <p:nvPr/>
        </p:nvCxnSpPr>
        <p:spPr>
          <a:xfrm rot="5400000">
            <a:off x="3852260" y="3881240"/>
            <a:ext cx="409583" cy="255985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rot="5400000">
            <a:off x="8286775" y="3713959"/>
            <a:ext cx="357192" cy="71438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c 90"/>
          <p:cNvSpPr/>
          <p:nvPr/>
        </p:nvSpPr>
        <p:spPr>
          <a:xfrm rot="16200000" flipH="1">
            <a:off x="3178959" y="2535231"/>
            <a:ext cx="2428892" cy="1785950"/>
          </a:xfrm>
          <a:prstGeom prst="arc">
            <a:avLst>
              <a:gd name="adj1" fmla="val 16200000"/>
              <a:gd name="adj2" fmla="val 20231188"/>
            </a:avLst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3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3285330"/>
            <a:ext cx="316288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28" y="2570950"/>
            <a:ext cx="5810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86380" y="2570950"/>
            <a:ext cx="586099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6248" y="3285330"/>
            <a:ext cx="461962" cy="63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143900" y="2785264"/>
            <a:ext cx="574240" cy="735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572132" y="3071016"/>
            <a:ext cx="376145" cy="70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6" name="Ellipse 105"/>
          <p:cNvSpPr/>
          <p:nvPr/>
        </p:nvSpPr>
        <p:spPr>
          <a:xfrm>
            <a:off x="357158" y="3142454"/>
            <a:ext cx="928694" cy="9286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9" name="Connecteur droit 108"/>
          <p:cNvCxnSpPr/>
          <p:nvPr/>
        </p:nvCxnSpPr>
        <p:spPr>
          <a:xfrm rot="16200000" flipV="1">
            <a:off x="250001" y="3035297"/>
            <a:ext cx="642942" cy="571504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57158" y="2713826"/>
            <a:ext cx="223513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7" name="Connecteur droit 116"/>
          <p:cNvCxnSpPr/>
          <p:nvPr/>
        </p:nvCxnSpPr>
        <p:spPr>
          <a:xfrm rot="5400000" flipH="1" flipV="1">
            <a:off x="535753" y="3606801"/>
            <a:ext cx="292624" cy="364062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/>
          <p:cNvSpPr txBox="1"/>
          <p:nvPr/>
        </p:nvSpPr>
        <p:spPr>
          <a:xfrm>
            <a:off x="642910" y="371395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R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214282" y="928670"/>
            <a:ext cx="3683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Sphere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charged</a:t>
            </a:r>
            <a:r>
              <a:rPr lang="fr-FR" sz="2400" b="1" dirty="0" smtClean="0"/>
              <a:t> in surface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III.3a)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an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infinite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cylinder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volume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3" name="Groupe 35"/>
          <p:cNvGrpSpPr/>
          <p:nvPr/>
        </p:nvGrpSpPr>
        <p:grpSpPr>
          <a:xfrm>
            <a:off x="4500562" y="1071546"/>
            <a:ext cx="5929354" cy="3428230"/>
            <a:chOff x="4143372" y="1215216"/>
            <a:chExt cx="5929354" cy="3428230"/>
          </a:xfrm>
        </p:grpSpPr>
        <p:cxnSp>
          <p:nvCxnSpPr>
            <p:cNvPr id="19" name="Connecteur droit avec flèche 18"/>
            <p:cNvCxnSpPr/>
            <p:nvPr/>
          </p:nvCxnSpPr>
          <p:spPr>
            <a:xfrm rot="5400000" flipH="1" flipV="1">
              <a:off x="4643438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>
              <a:off x="5429256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/>
            <p:cNvSpPr/>
            <p:nvPr/>
          </p:nvSpPr>
          <p:spPr>
            <a:xfrm>
              <a:off x="4143372" y="1643050"/>
              <a:ext cx="3214710" cy="3000396"/>
            </a:xfrm>
            <a:prstGeom prst="arc">
              <a:avLst>
                <a:gd name="adj1" fmla="val 16138749"/>
                <a:gd name="adj2" fmla="val 19693770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rot="16200000" flipH="1">
              <a:off x="7750594" y="822704"/>
              <a:ext cx="1643868" cy="3000396"/>
            </a:xfrm>
            <a:prstGeom prst="arc">
              <a:avLst>
                <a:gd name="adj1" fmla="val 16200000"/>
                <a:gd name="adj2" fmla="val 19701117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7" name="Connecteur droit 26"/>
            <p:cNvCxnSpPr>
              <a:endCxn id="21" idx="2"/>
            </p:cNvCxnSpPr>
            <p:nvPr/>
          </p:nvCxnSpPr>
          <p:spPr>
            <a:xfrm>
              <a:off x="5715008" y="2285992"/>
              <a:ext cx="1375042" cy="2779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>
              <a:stCxn id="21" idx="2"/>
            </p:cNvCxnSpPr>
            <p:nvPr/>
          </p:nvCxnSpPr>
          <p:spPr>
            <a:xfrm rot="5400000">
              <a:off x="6666459" y="2719657"/>
              <a:ext cx="829462" cy="1772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36"/>
          <p:cNvGrpSpPr/>
          <p:nvPr/>
        </p:nvGrpSpPr>
        <p:grpSpPr>
          <a:xfrm>
            <a:off x="1928794" y="571480"/>
            <a:ext cx="3429024" cy="2644000"/>
            <a:chOff x="1357290" y="714356"/>
            <a:chExt cx="3429024" cy="2644000"/>
          </a:xfrm>
        </p:grpSpPr>
        <p:cxnSp>
          <p:nvCxnSpPr>
            <p:cNvPr id="10" name="Connecteur droit avec flèche 9"/>
            <p:cNvCxnSpPr/>
            <p:nvPr/>
          </p:nvCxnSpPr>
          <p:spPr>
            <a:xfrm rot="5400000" flipH="1" flipV="1">
              <a:off x="571472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>
              <a:off x="1357290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Arc 13"/>
            <p:cNvSpPr/>
            <p:nvPr/>
          </p:nvSpPr>
          <p:spPr>
            <a:xfrm rot="16200000" flipH="1">
              <a:off x="2678893" y="1035827"/>
              <a:ext cx="2428892" cy="1785950"/>
            </a:xfrm>
            <a:prstGeom prst="arc">
              <a:avLst>
                <a:gd name="adj1" fmla="val 16200000"/>
                <a:gd name="adj2" fmla="val 20231188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15"/>
            <p:cNvCxnSpPr/>
            <p:nvPr/>
          </p:nvCxnSpPr>
          <p:spPr>
            <a:xfrm flipV="1">
              <a:off x="1643042" y="1928802"/>
              <a:ext cx="1357322" cy="1214446"/>
            </a:xfrm>
            <a:prstGeom prst="line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rot="5400000">
              <a:off x="2393141" y="2536025"/>
              <a:ext cx="1214446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 rot="10800000">
              <a:off x="1643042" y="1928802"/>
              <a:ext cx="1357322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ZoneTexte 37"/>
          <p:cNvSpPr txBox="1"/>
          <p:nvPr/>
        </p:nvSpPr>
        <p:spPr>
          <a:xfrm>
            <a:off x="357190" y="428604"/>
            <a:ext cx="265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Sphere</a:t>
            </a:r>
            <a:r>
              <a:rPr lang="fr-FR" dirty="0" smtClean="0"/>
              <a:t> </a:t>
            </a:r>
            <a:r>
              <a:rPr lang="fr-FR" dirty="0" err="1" smtClean="0"/>
              <a:t>charged</a:t>
            </a:r>
            <a:r>
              <a:rPr lang="fr-FR" dirty="0" smtClean="0"/>
              <a:t> in volume 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500034" y="3429000"/>
            <a:ext cx="262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Sphere</a:t>
            </a:r>
            <a:r>
              <a:rPr lang="fr-FR" dirty="0" smtClean="0"/>
              <a:t> </a:t>
            </a:r>
            <a:r>
              <a:rPr lang="fr-FR" dirty="0" err="1" smtClean="0"/>
              <a:t>charged</a:t>
            </a:r>
            <a:r>
              <a:rPr lang="fr-FR" dirty="0" smtClean="0"/>
              <a:t> in surface </a:t>
            </a:r>
            <a:endParaRPr lang="fr-FR" dirty="0"/>
          </a:p>
        </p:txBody>
      </p:sp>
      <p:grpSp>
        <p:nvGrpSpPr>
          <p:cNvPr id="5" name="Groupe 39"/>
          <p:cNvGrpSpPr/>
          <p:nvPr/>
        </p:nvGrpSpPr>
        <p:grpSpPr>
          <a:xfrm>
            <a:off x="1857356" y="4072736"/>
            <a:ext cx="3000396" cy="2143140"/>
            <a:chOff x="1357290" y="1215216"/>
            <a:chExt cx="3000396" cy="2143140"/>
          </a:xfrm>
        </p:grpSpPr>
        <p:cxnSp>
          <p:nvCxnSpPr>
            <p:cNvPr id="41" name="Connecteur droit avec flèche 40"/>
            <p:cNvCxnSpPr/>
            <p:nvPr/>
          </p:nvCxnSpPr>
          <p:spPr>
            <a:xfrm rot="5400000" flipH="1" flipV="1">
              <a:off x="571472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>
              <a:off x="1357290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>
              <a:off x="1643042" y="3143248"/>
              <a:ext cx="1357322" cy="1588"/>
            </a:xfrm>
            <a:prstGeom prst="line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 rot="5400000">
              <a:off x="2393141" y="2536025"/>
              <a:ext cx="1214446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 rot="10800000">
              <a:off x="1643042" y="1928802"/>
              <a:ext cx="1357322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0" y="3143248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44" y="3071810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15404" y="3071810"/>
            <a:ext cx="25881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3" name="Connecteur droit avec flèche 62"/>
          <p:cNvCxnSpPr/>
          <p:nvPr/>
        </p:nvCxnSpPr>
        <p:spPr>
          <a:xfrm rot="16200000" flipH="1">
            <a:off x="2677493" y="1820244"/>
            <a:ext cx="493339" cy="152403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 rot="10800000" flipV="1">
            <a:off x="3786182" y="2214554"/>
            <a:ext cx="571504" cy="428627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rot="5400000">
            <a:off x="6786578" y="1428735"/>
            <a:ext cx="285753" cy="142876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rot="5400000">
            <a:off x="7643833" y="2143117"/>
            <a:ext cx="714382" cy="428628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71"/>
          <p:cNvGrpSpPr/>
          <p:nvPr/>
        </p:nvGrpSpPr>
        <p:grpSpPr>
          <a:xfrm>
            <a:off x="5786446" y="3929066"/>
            <a:ext cx="4643470" cy="2214578"/>
            <a:chOff x="5429256" y="1143778"/>
            <a:chExt cx="4643470" cy="2214578"/>
          </a:xfrm>
        </p:grpSpPr>
        <p:cxnSp>
          <p:nvCxnSpPr>
            <p:cNvPr id="73" name="Connecteur droit avec flèche 72"/>
            <p:cNvCxnSpPr/>
            <p:nvPr/>
          </p:nvCxnSpPr>
          <p:spPr>
            <a:xfrm rot="5400000" flipH="1" flipV="1">
              <a:off x="4643438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/>
            <p:nvPr/>
          </p:nvCxnSpPr>
          <p:spPr>
            <a:xfrm>
              <a:off x="5429256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Arc 75"/>
            <p:cNvSpPr/>
            <p:nvPr/>
          </p:nvSpPr>
          <p:spPr>
            <a:xfrm rot="16200000" flipH="1">
              <a:off x="7858148" y="357960"/>
              <a:ext cx="1428760" cy="3000396"/>
            </a:xfrm>
            <a:prstGeom prst="arc">
              <a:avLst>
                <a:gd name="adj1" fmla="val 16200000"/>
                <a:gd name="adj2" fmla="val 137749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8" name="Connecteur droit 77"/>
            <p:cNvCxnSpPr>
              <a:stCxn id="76" idx="0"/>
            </p:cNvCxnSpPr>
            <p:nvPr/>
          </p:nvCxnSpPr>
          <p:spPr>
            <a:xfrm rot="16200000" flipH="1">
              <a:off x="6429786" y="2500704"/>
              <a:ext cx="1285088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Connecteur droit 78"/>
          <p:cNvCxnSpPr/>
          <p:nvPr/>
        </p:nvCxnSpPr>
        <p:spPr>
          <a:xfrm>
            <a:off x="6072198" y="4643446"/>
            <a:ext cx="1357322" cy="1588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8992" y="6072206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58082" y="6000768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9" name="Connecteur droit avec flèche 88"/>
          <p:cNvCxnSpPr/>
          <p:nvPr/>
        </p:nvCxnSpPr>
        <p:spPr>
          <a:xfrm rot="5400000">
            <a:off x="3852260" y="5239356"/>
            <a:ext cx="409583" cy="255985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rot="5400000">
            <a:off x="8286775" y="5072075"/>
            <a:ext cx="357192" cy="71438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3071810"/>
            <a:ext cx="223513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728" y="928670"/>
            <a:ext cx="5810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43174" y="1000108"/>
            <a:ext cx="428628" cy="61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71934" y="1486348"/>
            <a:ext cx="642942" cy="70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14480" y="1571612"/>
            <a:ext cx="407617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357818" y="642918"/>
            <a:ext cx="586099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858016" y="785794"/>
            <a:ext cx="927439" cy="495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643570" y="1928802"/>
            <a:ext cx="371107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643570" y="1285860"/>
            <a:ext cx="333377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286776" y="1571612"/>
            <a:ext cx="445524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1" name="Arc 90"/>
          <p:cNvSpPr/>
          <p:nvPr/>
        </p:nvSpPr>
        <p:spPr>
          <a:xfrm rot="16200000" flipH="1">
            <a:off x="3178959" y="3893347"/>
            <a:ext cx="2428892" cy="1785950"/>
          </a:xfrm>
          <a:prstGeom prst="arc">
            <a:avLst>
              <a:gd name="adj1" fmla="val 16200000"/>
              <a:gd name="adj2" fmla="val 20231188"/>
            </a:avLst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3" name="Picture 15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785918" y="4643446"/>
            <a:ext cx="316288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728" y="3929066"/>
            <a:ext cx="5810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86380" y="3929066"/>
            <a:ext cx="586099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4286248" y="4643446"/>
            <a:ext cx="461962" cy="63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8143900" y="4143380"/>
            <a:ext cx="574240" cy="735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572132" y="4429132"/>
            <a:ext cx="376145" cy="70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5" name="Ellipse 104"/>
          <p:cNvSpPr/>
          <p:nvPr/>
        </p:nvSpPr>
        <p:spPr>
          <a:xfrm>
            <a:off x="428596" y="1357298"/>
            <a:ext cx="928694" cy="9286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6" name="Ellipse 105"/>
          <p:cNvSpPr/>
          <p:nvPr/>
        </p:nvSpPr>
        <p:spPr>
          <a:xfrm>
            <a:off x="357158" y="4500570"/>
            <a:ext cx="928694" cy="9286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8" name="Connecteur droit 107"/>
          <p:cNvCxnSpPr/>
          <p:nvPr/>
        </p:nvCxnSpPr>
        <p:spPr>
          <a:xfrm rot="16200000" flipV="1">
            <a:off x="285720" y="1214422"/>
            <a:ext cx="642942" cy="64294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/>
          <p:cNvCxnSpPr/>
          <p:nvPr/>
        </p:nvCxnSpPr>
        <p:spPr>
          <a:xfrm rot="16200000" flipV="1">
            <a:off x="250001" y="4393413"/>
            <a:ext cx="642942" cy="571504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4071942"/>
            <a:ext cx="223513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928670"/>
            <a:ext cx="223513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2" name="Connecteur droit 111"/>
          <p:cNvCxnSpPr>
            <a:stCxn id="105" idx="3"/>
          </p:cNvCxnSpPr>
          <p:nvPr/>
        </p:nvCxnSpPr>
        <p:spPr>
          <a:xfrm rot="5400000" flipH="1" flipV="1">
            <a:off x="600319" y="1821645"/>
            <a:ext cx="292624" cy="364062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/>
          <p:cNvCxnSpPr/>
          <p:nvPr/>
        </p:nvCxnSpPr>
        <p:spPr>
          <a:xfrm rot="5400000" flipH="1" flipV="1">
            <a:off x="535753" y="4964917"/>
            <a:ext cx="292624" cy="364062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ZoneTexte 117"/>
          <p:cNvSpPr txBox="1"/>
          <p:nvPr/>
        </p:nvSpPr>
        <p:spPr>
          <a:xfrm>
            <a:off x="785786" y="192880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R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9" name="ZoneTexte 118"/>
          <p:cNvSpPr txBox="1"/>
          <p:nvPr/>
        </p:nvSpPr>
        <p:spPr>
          <a:xfrm>
            <a:off x="642910" y="507207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R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I.2) Electric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b)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Ponctual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42910" y="714356"/>
            <a:ext cx="774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 </a:t>
            </a:r>
            <a:r>
              <a:rPr lang="fr-FR" dirty="0" err="1" smtClean="0"/>
              <a:t>neutral</a:t>
            </a:r>
            <a:r>
              <a:rPr lang="fr-FR" dirty="0" smtClean="0"/>
              <a:t> body </a:t>
            </a:r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electrization</a:t>
            </a:r>
            <a:r>
              <a:rPr lang="fr-FR" dirty="0" smtClean="0"/>
              <a:t> and </a:t>
            </a:r>
            <a:r>
              <a:rPr lang="fr-FR" dirty="0" err="1" smtClean="0"/>
              <a:t>acquires</a:t>
            </a:r>
            <a:r>
              <a:rPr lang="fr-FR" dirty="0" smtClean="0"/>
              <a:t> an </a:t>
            </a:r>
            <a:r>
              <a:rPr lang="fr-FR" dirty="0" err="1" smtClean="0"/>
              <a:t>electric</a:t>
            </a:r>
            <a:r>
              <a:rPr lang="fr-FR" dirty="0" smtClean="0"/>
              <a:t> charge Q (in coulomb C) </a:t>
            </a:r>
            <a:endParaRPr lang="fr-FR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285860"/>
            <a:ext cx="2071702" cy="672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2214554"/>
            <a:ext cx="2714643" cy="393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ZoneTexte 24"/>
          <p:cNvSpPr txBox="1"/>
          <p:nvPr/>
        </p:nvSpPr>
        <p:spPr>
          <a:xfrm>
            <a:off x="4643438" y="1428736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 </a:t>
            </a:r>
            <a:r>
              <a:rPr lang="fr-FR" dirty="0" err="1" smtClean="0"/>
              <a:t>is</a:t>
            </a:r>
            <a:r>
              <a:rPr lang="fr-FR" dirty="0" smtClean="0"/>
              <a:t> an </a:t>
            </a:r>
            <a:r>
              <a:rPr lang="fr-FR" dirty="0" err="1" smtClean="0"/>
              <a:t>integer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928662" y="2214554"/>
            <a:ext cx="230063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e= </a:t>
            </a:r>
            <a:r>
              <a:rPr lang="fr-FR" dirty="0" err="1" smtClean="0"/>
              <a:t>elementary</a:t>
            </a:r>
            <a:r>
              <a:rPr lang="fr-FR" dirty="0" smtClean="0"/>
              <a:t> charge:</a:t>
            </a:r>
          </a:p>
          <a:p>
            <a:endParaRPr lang="fr-FR" dirty="0" smtClean="0"/>
          </a:p>
          <a:p>
            <a:r>
              <a:rPr lang="fr-FR" b="1" dirty="0" err="1" smtClean="0"/>
              <a:t>Elementary</a:t>
            </a:r>
            <a:r>
              <a:rPr lang="fr-FR" b="1" dirty="0" smtClean="0"/>
              <a:t>  </a:t>
            </a:r>
            <a:r>
              <a:rPr lang="fr-FR" b="1" dirty="0" err="1" smtClean="0"/>
              <a:t>particles</a:t>
            </a:r>
            <a:endParaRPr lang="fr-FR" b="1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b="1" dirty="0" smtClean="0">
                <a:solidFill>
                  <a:srgbClr val="FF0000"/>
                </a:solidFill>
              </a:rPr>
              <a:t>Electron:  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Proton: 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Neutron   </a:t>
            </a:r>
            <a:endParaRPr lang="fr-FR" dirty="0"/>
          </a:p>
        </p:txBody>
      </p:sp>
      <p:pic>
        <p:nvPicPr>
          <p:cNvPr id="1146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0232" y="3571876"/>
            <a:ext cx="3605218" cy="756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469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00232" y="4429132"/>
            <a:ext cx="3500462" cy="762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469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00232" y="5286388"/>
            <a:ext cx="2743204" cy="734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4696" name="Picture 8" descr="Image associÃ©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29454" y="3357562"/>
            <a:ext cx="1603426" cy="1819273"/>
          </a:xfrm>
          <a:prstGeom prst="rect">
            <a:avLst/>
          </a:prstGeom>
          <a:noFill/>
        </p:spPr>
      </p:pic>
      <p:sp>
        <p:nvSpPr>
          <p:cNvPr id="17" name="Forme libre 16"/>
          <p:cNvSpPr/>
          <p:nvPr/>
        </p:nvSpPr>
        <p:spPr>
          <a:xfrm>
            <a:off x="6715140" y="1142984"/>
            <a:ext cx="1428760" cy="763321"/>
          </a:xfrm>
          <a:custGeom>
            <a:avLst/>
            <a:gdLst>
              <a:gd name="connsiteX0" fmla="*/ 798703 w 1399304"/>
              <a:gd name="connsiteY0" fmla="*/ 9181 h 549007"/>
              <a:gd name="connsiteX1" fmla="*/ 721585 w 1399304"/>
              <a:gd name="connsiteY1" fmla="*/ 75282 h 549007"/>
              <a:gd name="connsiteX2" fmla="*/ 633450 w 1399304"/>
              <a:gd name="connsiteY2" fmla="*/ 130366 h 549007"/>
              <a:gd name="connsiteX3" fmla="*/ 600399 w 1399304"/>
              <a:gd name="connsiteY3" fmla="*/ 152400 h 549007"/>
              <a:gd name="connsiteX4" fmla="*/ 512265 w 1399304"/>
              <a:gd name="connsiteY4" fmla="*/ 185451 h 549007"/>
              <a:gd name="connsiteX5" fmla="*/ 424130 w 1399304"/>
              <a:gd name="connsiteY5" fmla="*/ 229518 h 549007"/>
              <a:gd name="connsiteX6" fmla="*/ 391079 w 1399304"/>
              <a:gd name="connsiteY6" fmla="*/ 251552 h 549007"/>
              <a:gd name="connsiteX7" fmla="*/ 302944 w 1399304"/>
              <a:gd name="connsiteY7" fmla="*/ 273585 h 549007"/>
              <a:gd name="connsiteX8" fmla="*/ 258877 w 1399304"/>
              <a:gd name="connsiteY8" fmla="*/ 284602 h 549007"/>
              <a:gd name="connsiteX9" fmla="*/ 203792 w 1399304"/>
              <a:gd name="connsiteY9" fmla="*/ 295619 h 549007"/>
              <a:gd name="connsiteX10" fmla="*/ 170742 w 1399304"/>
              <a:gd name="connsiteY10" fmla="*/ 306636 h 549007"/>
              <a:gd name="connsiteX11" fmla="*/ 5489 w 1399304"/>
              <a:gd name="connsiteY11" fmla="*/ 328670 h 549007"/>
              <a:gd name="connsiteX12" fmla="*/ 16505 w 1399304"/>
              <a:gd name="connsiteY12" fmla="*/ 438838 h 549007"/>
              <a:gd name="connsiteX13" fmla="*/ 71590 w 1399304"/>
              <a:gd name="connsiteY13" fmla="*/ 460872 h 549007"/>
              <a:gd name="connsiteX14" fmla="*/ 181758 w 1399304"/>
              <a:gd name="connsiteY14" fmla="*/ 504940 h 549007"/>
              <a:gd name="connsiteX15" fmla="*/ 214809 w 1399304"/>
              <a:gd name="connsiteY15" fmla="*/ 515957 h 549007"/>
              <a:gd name="connsiteX16" fmla="*/ 258877 w 1399304"/>
              <a:gd name="connsiteY16" fmla="*/ 537990 h 549007"/>
              <a:gd name="connsiteX17" fmla="*/ 335995 w 1399304"/>
              <a:gd name="connsiteY17" fmla="*/ 549007 h 549007"/>
              <a:gd name="connsiteX18" fmla="*/ 479214 w 1399304"/>
              <a:gd name="connsiteY18" fmla="*/ 537990 h 549007"/>
              <a:gd name="connsiteX19" fmla="*/ 567349 w 1399304"/>
              <a:gd name="connsiteY19" fmla="*/ 493923 h 549007"/>
              <a:gd name="connsiteX20" fmla="*/ 622433 w 1399304"/>
              <a:gd name="connsiteY20" fmla="*/ 471889 h 549007"/>
              <a:gd name="connsiteX21" fmla="*/ 644467 w 1399304"/>
              <a:gd name="connsiteY21" fmla="*/ 438838 h 549007"/>
              <a:gd name="connsiteX22" fmla="*/ 677518 w 1399304"/>
              <a:gd name="connsiteY22" fmla="*/ 427822 h 549007"/>
              <a:gd name="connsiteX23" fmla="*/ 886838 w 1399304"/>
              <a:gd name="connsiteY23" fmla="*/ 438838 h 549007"/>
              <a:gd name="connsiteX24" fmla="*/ 974973 w 1399304"/>
              <a:gd name="connsiteY24" fmla="*/ 471889 h 549007"/>
              <a:gd name="connsiteX25" fmla="*/ 1019040 w 1399304"/>
              <a:gd name="connsiteY25" fmla="*/ 482906 h 549007"/>
              <a:gd name="connsiteX26" fmla="*/ 1228361 w 1399304"/>
              <a:gd name="connsiteY26" fmla="*/ 449855 h 549007"/>
              <a:gd name="connsiteX27" fmla="*/ 1250395 w 1399304"/>
              <a:gd name="connsiteY27" fmla="*/ 416805 h 549007"/>
              <a:gd name="connsiteX28" fmla="*/ 1283445 w 1399304"/>
              <a:gd name="connsiteY28" fmla="*/ 383754 h 549007"/>
              <a:gd name="connsiteX29" fmla="*/ 1294462 w 1399304"/>
              <a:gd name="connsiteY29" fmla="*/ 350704 h 549007"/>
              <a:gd name="connsiteX30" fmla="*/ 1349546 w 1399304"/>
              <a:gd name="connsiteY30" fmla="*/ 284602 h 549007"/>
              <a:gd name="connsiteX31" fmla="*/ 1393614 w 1399304"/>
              <a:gd name="connsiteY31" fmla="*/ 185451 h 549007"/>
              <a:gd name="connsiteX32" fmla="*/ 1349546 w 1399304"/>
              <a:gd name="connsiteY32" fmla="*/ 42231 h 549007"/>
              <a:gd name="connsiteX33" fmla="*/ 1316496 w 1399304"/>
              <a:gd name="connsiteY33" fmla="*/ 31214 h 549007"/>
              <a:gd name="connsiteX34" fmla="*/ 1173277 w 1399304"/>
              <a:gd name="connsiteY34" fmla="*/ 42231 h 549007"/>
              <a:gd name="connsiteX35" fmla="*/ 1140226 w 1399304"/>
              <a:gd name="connsiteY35" fmla="*/ 53248 h 549007"/>
              <a:gd name="connsiteX36" fmla="*/ 1074125 w 1399304"/>
              <a:gd name="connsiteY36" fmla="*/ 97316 h 549007"/>
              <a:gd name="connsiteX37" fmla="*/ 997007 w 1399304"/>
              <a:gd name="connsiteY37" fmla="*/ 86299 h 549007"/>
              <a:gd name="connsiteX38" fmla="*/ 963956 w 1399304"/>
              <a:gd name="connsiteY38" fmla="*/ 53248 h 549007"/>
              <a:gd name="connsiteX39" fmla="*/ 897855 w 1399304"/>
              <a:gd name="connsiteY39" fmla="*/ 20198 h 549007"/>
              <a:gd name="connsiteX40" fmla="*/ 798703 w 1399304"/>
              <a:gd name="connsiteY40" fmla="*/ 9181 h 5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99304" h="549007">
                <a:moveTo>
                  <a:pt x="798703" y="9181"/>
                </a:moveTo>
                <a:cubicBezTo>
                  <a:pt x="769325" y="18362"/>
                  <a:pt x="793092" y="3775"/>
                  <a:pt x="721585" y="75282"/>
                </a:cubicBezTo>
                <a:cubicBezTo>
                  <a:pt x="686479" y="110388"/>
                  <a:pt x="674174" y="107095"/>
                  <a:pt x="633450" y="130366"/>
                </a:cubicBezTo>
                <a:cubicBezTo>
                  <a:pt x="621954" y="136935"/>
                  <a:pt x="612242" y="146478"/>
                  <a:pt x="600399" y="152400"/>
                </a:cubicBezTo>
                <a:cubicBezTo>
                  <a:pt x="444185" y="230508"/>
                  <a:pt x="617130" y="137785"/>
                  <a:pt x="512265" y="185451"/>
                </a:cubicBezTo>
                <a:cubicBezTo>
                  <a:pt x="482363" y="199043"/>
                  <a:pt x="451459" y="211298"/>
                  <a:pt x="424130" y="229518"/>
                </a:cubicBezTo>
                <a:cubicBezTo>
                  <a:pt x="413113" y="236863"/>
                  <a:pt x="403523" y="247027"/>
                  <a:pt x="391079" y="251552"/>
                </a:cubicBezTo>
                <a:cubicBezTo>
                  <a:pt x="362620" y="261901"/>
                  <a:pt x="332322" y="266241"/>
                  <a:pt x="302944" y="273585"/>
                </a:cubicBezTo>
                <a:cubicBezTo>
                  <a:pt x="288255" y="277257"/>
                  <a:pt x="273724" y="281633"/>
                  <a:pt x="258877" y="284602"/>
                </a:cubicBezTo>
                <a:cubicBezTo>
                  <a:pt x="240515" y="288274"/>
                  <a:pt x="221958" y="291077"/>
                  <a:pt x="203792" y="295619"/>
                </a:cubicBezTo>
                <a:cubicBezTo>
                  <a:pt x="192526" y="298436"/>
                  <a:pt x="182197" y="304727"/>
                  <a:pt x="170742" y="306636"/>
                </a:cubicBezTo>
                <a:cubicBezTo>
                  <a:pt x="115926" y="315772"/>
                  <a:pt x="60573" y="321325"/>
                  <a:pt x="5489" y="328670"/>
                </a:cubicBezTo>
                <a:cubicBezTo>
                  <a:pt x="9161" y="365393"/>
                  <a:pt x="0" y="405828"/>
                  <a:pt x="16505" y="438838"/>
                </a:cubicBezTo>
                <a:cubicBezTo>
                  <a:pt x="25349" y="456526"/>
                  <a:pt x="54820" y="450391"/>
                  <a:pt x="71590" y="460872"/>
                </a:cubicBezTo>
                <a:cubicBezTo>
                  <a:pt x="162990" y="517997"/>
                  <a:pt x="22569" y="482198"/>
                  <a:pt x="181758" y="504940"/>
                </a:cubicBezTo>
                <a:cubicBezTo>
                  <a:pt x="192775" y="508612"/>
                  <a:pt x="204135" y="511383"/>
                  <a:pt x="214809" y="515957"/>
                </a:cubicBezTo>
                <a:cubicBezTo>
                  <a:pt x="229904" y="522426"/>
                  <a:pt x="243033" y="533669"/>
                  <a:pt x="258877" y="537990"/>
                </a:cubicBezTo>
                <a:cubicBezTo>
                  <a:pt x="283929" y="544822"/>
                  <a:pt x="310289" y="545335"/>
                  <a:pt x="335995" y="549007"/>
                </a:cubicBezTo>
                <a:cubicBezTo>
                  <a:pt x="383735" y="545335"/>
                  <a:pt x="431985" y="545861"/>
                  <a:pt x="479214" y="537990"/>
                </a:cubicBezTo>
                <a:cubicBezTo>
                  <a:pt x="536397" y="528460"/>
                  <a:pt x="524669" y="515263"/>
                  <a:pt x="567349" y="493923"/>
                </a:cubicBezTo>
                <a:cubicBezTo>
                  <a:pt x="585037" y="485079"/>
                  <a:pt x="604072" y="479234"/>
                  <a:pt x="622433" y="471889"/>
                </a:cubicBezTo>
                <a:cubicBezTo>
                  <a:pt x="629778" y="460872"/>
                  <a:pt x="634128" y="447109"/>
                  <a:pt x="644467" y="438838"/>
                </a:cubicBezTo>
                <a:cubicBezTo>
                  <a:pt x="653535" y="431584"/>
                  <a:pt x="665905" y="427822"/>
                  <a:pt x="677518" y="427822"/>
                </a:cubicBezTo>
                <a:cubicBezTo>
                  <a:pt x="747388" y="427822"/>
                  <a:pt x="817065" y="435166"/>
                  <a:pt x="886838" y="438838"/>
                </a:cubicBezTo>
                <a:cubicBezTo>
                  <a:pt x="999950" y="467117"/>
                  <a:pt x="859753" y="428681"/>
                  <a:pt x="974973" y="471889"/>
                </a:cubicBezTo>
                <a:cubicBezTo>
                  <a:pt x="989150" y="477205"/>
                  <a:pt x="1004351" y="479234"/>
                  <a:pt x="1019040" y="482906"/>
                </a:cubicBezTo>
                <a:cubicBezTo>
                  <a:pt x="1064109" y="479901"/>
                  <a:pt x="1175543" y="493870"/>
                  <a:pt x="1228361" y="449855"/>
                </a:cubicBezTo>
                <a:cubicBezTo>
                  <a:pt x="1238533" y="441379"/>
                  <a:pt x="1241919" y="426977"/>
                  <a:pt x="1250395" y="416805"/>
                </a:cubicBezTo>
                <a:cubicBezTo>
                  <a:pt x="1260369" y="404836"/>
                  <a:pt x="1272428" y="394771"/>
                  <a:pt x="1283445" y="383754"/>
                </a:cubicBezTo>
                <a:cubicBezTo>
                  <a:pt x="1287117" y="372737"/>
                  <a:pt x="1289269" y="361091"/>
                  <a:pt x="1294462" y="350704"/>
                </a:cubicBezTo>
                <a:cubicBezTo>
                  <a:pt x="1309800" y="320028"/>
                  <a:pt x="1325182" y="308967"/>
                  <a:pt x="1349546" y="284602"/>
                </a:cubicBezTo>
                <a:cubicBezTo>
                  <a:pt x="1375767" y="205940"/>
                  <a:pt x="1358697" y="237826"/>
                  <a:pt x="1393614" y="185451"/>
                </a:cubicBezTo>
                <a:cubicBezTo>
                  <a:pt x="1386446" y="120942"/>
                  <a:pt x="1399304" y="83697"/>
                  <a:pt x="1349546" y="42231"/>
                </a:cubicBezTo>
                <a:cubicBezTo>
                  <a:pt x="1340625" y="34797"/>
                  <a:pt x="1327513" y="34886"/>
                  <a:pt x="1316496" y="31214"/>
                </a:cubicBezTo>
                <a:cubicBezTo>
                  <a:pt x="1268756" y="34886"/>
                  <a:pt x="1220788" y="36292"/>
                  <a:pt x="1173277" y="42231"/>
                </a:cubicBezTo>
                <a:cubicBezTo>
                  <a:pt x="1161754" y="43671"/>
                  <a:pt x="1149889" y="46806"/>
                  <a:pt x="1140226" y="53248"/>
                </a:cubicBezTo>
                <a:cubicBezTo>
                  <a:pt x="1057700" y="108265"/>
                  <a:pt x="1152711" y="71120"/>
                  <a:pt x="1074125" y="97316"/>
                </a:cubicBezTo>
                <a:cubicBezTo>
                  <a:pt x="1048419" y="93644"/>
                  <a:pt x="1021117" y="95943"/>
                  <a:pt x="997007" y="86299"/>
                </a:cubicBezTo>
                <a:cubicBezTo>
                  <a:pt x="982541" y="80513"/>
                  <a:pt x="975925" y="63222"/>
                  <a:pt x="963956" y="53248"/>
                </a:cubicBezTo>
                <a:cubicBezTo>
                  <a:pt x="948462" y="40337"/>
                  <a:pt x="919594" y="21751"/>
                  <a:pt x="897855" y="20198"/>
                </a:cubicBezTo>
                <a:cubicBezTo>
                  <a:pt x="857562" y="17320"/>
                  <a:pt x="828081" y="0"/>
                  <a:pt x="798703" y="918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/>
        </p:nvGrpSpPr>
        <p:grpSpPr>
          <a:xfrm>
            <a:off x="7643834" y="1357298"/>
            <a:ext cx="142876" cy="142876"/>
            <a:chOff x="4857752" y="1929596"/>
            <a:chExt cx="285752" cy="284958"/>
          </a:xfrm>
        </p:grpSpPr>
        <p:cxnSp>
          <p:nvCxnSpPr>
            <p:cNvPr id="20" name="Connecteur droit 19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e 21"/>
          <p:cNvGrpSpPr/>
          <p:nvPr/>
        </p:nvGrpSpPr>
        <p:grpSpPr>
          <a:xfrm>
            <a:off x="7286644" y="1357298"/>
            <a:ext cx="214314" cy="214314"/>
            <a:chOff x="4857752" y="1929596"/>
            <a:chExt cx="285752" cy="284958"/>
          </a:xfrm>
        </p:grpSpPr>
        <p:cxnSp>
          <p:nvCxnSpPr>
            <p:cNvPr id="23" name="Connecteur droit 22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e 27"/>
          <p:cNvGrpSpPr/>
          <p:nvPr/>
        </p:nvGrpSpPr>
        <p:grpSpPr>
          <a:xfrm>
            <a:off x="6858016" y="1571612"/>
            <a:ext cx="214314" cy="214314"/>
            <a:chOff x="4857752" y="1929596"/>
            <a:chExt cx="285752" cy="284958"/>
          </a:xfrm>
        </p:grpSpPr>
        <p:cxnSp>
          <p:nvCxnSpPr>
            <p:cNvPr id="29" name="Connecteur droit 28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Connecteur droit 30"/>
          <p:cNvCxnSpPr/>
          <p:nvPr/>
        </p:nvCxnSpPr>
        <p:spPr>
          <a:xfrm>
            <a:off x="7715272" y="1643050"/>
            <a:ext cx="214314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rot="10800000">
            <a:off x="6931042" y="3286124"/>
            <a:ext cx="784230" cy="1588"/>
          </a:xfrm>
          <a:prstGeom prst="line">
            <a:avLst/>
          </a:prstGeom>
          <a:ln w="15875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V="1">
            <a:off x="7572396" y="5643578"/>
            <a:ext cx="357984" cy="794"/>
          </a:xfrm>
          <a:prstGeom prst="line">
            <a:avLst/>
          </a:prstGeom>
          <a:ln w="15875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7143768" y="28574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52 pm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7572396" y="578645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≈ </a:t>
            </a:r>
            <a:r>
              <a:rPr lang="fr-FR" dirty="0" err="1" smtClean="0"/>
              <a:t>fm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III.4)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Cylindric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Capacitor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050" name="Picture 2" descr="RÃ©sultat de recherche d'images pour &quot;cylindric capacitor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-253175" y="2253383"/>
            <a:ext cx="4721127" cy="3357586"/>
          </a:xfrm>
          <a:prstGeom prst="rect">
            <a:avLst/>
          </a:prstGeom>
          <a:noFill/>
        </p:spPr>
      </p:pic>
      <p:pic>
        <p:nvPicPr>
          <p:cNvPr id="2054" name="Picture 6" descr="RÃ©sultat de recherche d'images pour &quot;circuit Ã©lectronique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3372" y="1928802"/>
            <a:ext cx="3964809" cy="2643206"/>
          </a:xfrm>
          <a:prstGeom prst="rect">
            <a:avLst/>
          </a:prstGeom>
          <a:noFill/>
        </p:spPr>
      </p:pic>
      <p:sp>
        <p:nvSpPr>
          <p:cNvPr id="18" name="ZoneTexte 17"/>
          <p:cNvSpPr txBox="1"/>
          <p:nvPr/>
        </p:nvSpPr>
        <p:spPr>
          <a:xfrm>
            <a:off x="357158" y="500042"/>
            <a:ext cx="3373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Potential</a:t>
            </a:r>
            <a:r>
              <a:rPr lang="fr-FR" b="1" dirty="0" smtClean="0"/>
              <a:t> V</a:t>
            </a:r>
            <a:r>
              <a:rPr lang="fr-FR" b="1" baseline="-25000" dirty="0" smtClean="0"/>
              <a:t>1</a:t>
            </a:r>
            <a:r>
              <a:rPr lang="fr-FR" b="1" dirty="0" smtClean="0"/>
              <a:t> on </a:t>
            </a:r>
            <a:r>
              <a:rPr lang="fr-FR" b="1" dirty="0" err="1" smtClean="0"/>
              <a:t>internal</a:t>
            </a:r>
            <a:r>
              <a:rPr lang="fr-FR" b="1" dirty="0" smtClean="0"/>
              <a:t> </a:t>
            </a:r>
            <a:r>
              <a:rPr lang="fr-FR" b="1" dirty="0" err="1" smtClean="0"/>
              <a:t>cylinder</a:t>
            </a:r>
            <a:endParaRPr lang="fr-FR" b="1" dirty="0" smtClean="0"/>
          </a:p>
          <a:p>
            <a:r>
              <a:rPr lang="fr-FR" b="1" dirty="0" smtClean="0"/>
              <a:t>(radius R1)</a:t>
            </a:r>
            <a:endParaRPr lang="fr-FR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3929058" y="1714488"/>
            <a:ext cx="3399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Potential</a:t>
            </a:r>
            <a:r>
              <a:rPr lang="fr-FR" b="1" dirty="0" smtClean="0"/>
              <a:t> V</a:t>
            </a:r>
            <a:r>
              <a:rPr lang="fr-FR" b="1" baseline="-25000" dirty="0" smtClean="0"/>
              <a:t>2</a:t>
            </a:r>
            <a:r>
              <a:rPr lang="fr-FR" b="1" dirty="0" smtClean="0"/>
              <a:t> on </a:t>
            </a:r>
            <a:r>
              <a:rPr lang="fr-FR" b="1" dirty="0" err="1" smtClean="0"/>
              <a:t>external</a:t>
            </a:r>
            <a:r>
              <a:rPr lang="fr-FR" b="1" dirty="0" smtClean="0"/>
              <a:t> </a:t>
            </a:r>
            <a:r>
              <a:rPr lang="fr-FR" b="1" dirty="0" err="1" smtClean="0"/>
              <a:t>cylinder</a:t>
            </a:r>
            <a:endParaRPr lang="fr-FR" b="1" dirty="0" smtClean="0"/>
          </a:p>
          <a:p>
            <a:r>
              <a:rPr lang="fr-FR" b="1" dirty="0" smtClean="0"/>
              <a:t>(radius R2)</a:t>
            </a:r>
            <a:endParaRPr lang="fr-FR" b="1" dirty="0"/>
          </a:p>
        </p:txBody>
      </p:sp>
      <p:cxnSp>
        <p:nvCxnSpPr>
          <p:cNvPr id="17" name="Connecteur droit avec flèche 16"/>
          <p:cNvCxnSpPr/>
          <p:nvPr/>
        </p:nvCxnSpPr>
        <p:spPr>
          <a:xfrm rot="5400000">
            <a:off x="1429522" y="1427942"/>
            <a:ext cx="1143008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rot="10800000">
            <a:off x="3500430" y="1928802"/>
            <a:ext cx="500066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RÃ©sultat de recherche d'images pour &quot;cylindric capacitor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0800000">
            <a:off x="6572264" y="4143380"/>
            <a:ext cx="1714511" cy="1714512"/>
          </a:xfrm>
          <a:prstGeom prst="rect">
            <a:avLst/>
          </a:prstGeom>
          <a:noFill/>
        </p:spPr>
      </p:pic>
      <p:cxnSp>
        <p:nvCxnSpPr>
          <p:cNvPr id="13" name="Connecteur droit avec flèche 12"/>
          <p:cNvCxnSpPr/>
          <p:nvPr/>
        </p:nvCxnSpPr>
        <p:spPr>
          <a:xfrm rot="10800000">
            <a:off x="6215074" y="3429000"/>
            <a:ext cx="1071570" cy="85725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rot="10800000">
            <a:off x="5572132" y="3786190"/>
            <a:ext cx="1428760" cy="114300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III.4)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Cylindric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Capacitor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36" name="Groupe 35"/>
          <p:cNvGrpSpPr/>
          <p:nvPr/>
        </p:nvGrpSpPr>
        <p:grpSpPr>
          <a:xfrm>
            <a:off x="142844" y="642918"/>
            <a:ext cx="7781599" cy="4941363"/>
            <a:chOff x="500034" y="642918"/>
            <a:chExt cx="7781599" cy="4941363"/>
          </a:xfrm>
        </p:grpSpPr>
        <p:grpSp>
          <p:nvGrpSpPr>
            <p:cNvPr id="2" name="Groupe 21"/>
            <p:cNvGrpSpPr/>
            <p:nvPr/>
          </p:nvGrpSpPr>
          <p:grpSpPr>
            <a:xfrm>
              <a:off x="1500166" y="785794"/>
              <a:ext cx="571504" cy="1643074"/>
              <a:chOff x="6000760" y="3571876"/>
              <a:chExt cx="642942" cy="2286016"/>
            </a:xfrm>
          </p:grpSpPr>
          <p:sp>
            <p:nvSpPr>
              <p:cNvPr id="16" name="Cylindre 15"/>
              <p:cNvSpPr/>
              <p:nvPr/>
            </p:nvSpPr>
            <p:spPr>
              <a:xfrm>
                <a:off x="6000760" y="3571876"/>
                <a:ext cx="642942" cy="2286016"/>
              </a:xfrm>
              <a:prstGeom prst="can">
                <a:avLst>
                  <a:gd name="adj" fmla="val 291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6000760" y="3571876"/>
                <a:ext cx="642942" cy="217716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7" name="Cylindre 16"/>
            <p:cNvSpPr/>
            <p:nvPr/>
          </p:nvSpPr>
          <p:spPr>
            <a:xfrm>
              <a:off x="500034" y="642918"/>
              <a:ext cx="2571768" cy="2071702"/>
            </a:xfrm>
            <a:prstGeom prst="can">
              <a:avLst>
                <a:gd name="adj" fmla="val 29183"/>
              </a:avLst>
            </a:prstGeom>
            <a:solidFill>
              <a:schemeClr val="accent1">
                <a:alpha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2"/>
            <p:cNvGrpSpPr/>
            <p:nvPr/>
          </p:nvGrpSpPr>
          <p:grpSpPr>
            <a:xfrm>
              <a:off x="1571604" y="2857496"/>
              <a:ext cx="5214975" cy="2500329"/>
              <a:chOff x="5429256" y="858027"/>
              <a:chExt cx="5214975" cy="2500329"/>
            </a:xfrm>
          </p:grpSpPr>
          <p:cxnSp>
            <p:nvCxnSpPr>
              <p:cNvPr id="24" name="Connecteur droit avec flèche 23"/>
              <p:cNvCxnSpPr/>
              <p:nvPr/>
            </p:nvCxnSpPr>
            <p:spPr>
              <a:xfrm rot="5400000" flipH="1" flipV="1">
                <a:off x="4750198" y="2393546"/>
                <a:ext cx="1928826" cy="79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5429256" y="3143248"/>
                <a:ext cx="3000396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Arc 25"/>
              <p:cNvSpPr/>
              <p:nvPr/>
            </p:nvSpPr>
            <p:spPr>
              <a:xfrm rot="16200000" flipH="1">
                <a:off x="7465239" y="-463576"/>
                <a:ext cx="1857389" cy="4500595"/>
              </a:xfrm>
              <a:prstGeom prst="arc">
                <a:avLst>
                  <a:gd name="adj1" fmla="val 16130138"/>
                  <a:gd name="adj2" fmla="val 903758"/>
                </a:avLst>
              </a:prstGeom>
              <a:ln w="285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7" name="Connecteur droit 26"/>
              <p:cNvCxnSpPr/>
              <p:nvPr/>
            </p:nvCxnSpPr>
            <p:spPr>
              <a:xfrm rot="16200000" flipH="1">
                <a:off x="5429654" y="2429264"/>
                <a:ext cx="1428759" cy="79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Connecteur droit 27"/>
            <p:cNvCxnSpPr/>
            <p:nvPr/>
          </p:nvCxnSpPr>
          <p:spPr>
            <a:xfrm>
              <a:off x="1857356" y="3714751"/>
              <a:ext cx="428628" cy="1588"/>
            </a:xfrm>
            <a:prstGeom prst="line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1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00100" y="3214686"/>
              <a:ext cx="523879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7" name="Connecteur droit 36"/>
            <p:cNvCxnSpPr/>
            <p:nvPr/>
          </p:nvCxnSpPr>
          <p:spPr>
            <a:xfrm rot="16200000" flipH="1">
              <a:off x="2500696" y="4428734"/>
              <a:ext cx="1428759" cy="79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/>
            <p:cNvSpPr txBox="1"/>
            <p:nvPr/>
          </p:nvSpPr>
          <p:spPr>
            <a:xfrm>
              <a:off x="1357290" y="357187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V</a:t>
              </a:r>
              <a:r>
                <a:rPr lang="fr-FR" baseline="-25000" dirty="0" smtClean="0"/>
                <a:t>1</a:t>
              </a:r>
              <a:endParaRPr lang="fr-FR" baseline="-25000" dirty="0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1357290" y="428625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V</a:t>
              </a:r>
              <a:r>
                <a:rPr lang="fr-FR" baseline="-25000" dirty="0" smtClean="0"/>
                <a:t>2</a:t>
              </a:r>
              <a:endParaRPr lang="fr-FR" baseline="-250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2214546" y="521494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R</a:t>
              </a:r>
              <a:r>
                <a:rPr lang="fr-FR" baseline="-25000" dirty="0" smtClean="0"/>
                <a:t>1</a:t>
              </a:r>
              <a:endParaRPr lang="fr-FR" baseline="-25000" dirty="0"/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1785918" y="1714488"/>
              <a:ext cx="2071702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 rot="5400000" flipH="1">
              <a:off x="2527829" y="3830097"/>
              <a:ext cx="33515" cy="137446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/>
            <p:cNvSpPr txBox="1"/>
            <p:nvPr/>
          </p:nvSpPr>
          <p:spPr>
            <a:xfrm>
              <a:off x="3071802" y="521494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R</a:t>
              </a:r>
              <a:r>
                <a:rPr lang="fr-FR" baseline="-25000" dirty="0" smtClean="0"/>
                <a:t>2</a:t>
              </a:r>
              <a:endParaRPr lang="fr-FR" baseline="-25000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4643438" y="4929197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z</a:t>
              </a:r>
              <a:endParaRPr lang="fr-FR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929058" y="1571612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z</a:t>
              </a:r>
              <a:endParaRPr lang="fr-FR" dirty="0"/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786578" y="1000108"/>
              <a:ext cx="1495055" cy="604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6" y="2428868"/>
            <a:ext cx="4948250" cy="829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ZoneTexte 31"/>
          <p:cNvSpPr txBox="1"/>
          <p:nvPr/>
        </p:nvSpPr>
        <p:spPr>
          <a:xfrm>
            <a:off x="3857620" y="1643050"/>
            <a:ext cx="4720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Difference</a:t>
            </a:r>
            <a:r>
              <a:rPr lang="fr-FR" b="1" dirty="0" smtClean="0"/>
              <a:t> of </a:t>
            </a:r>
            <a:r>
              <a:rPr lang="fr-FR" b="1" dirty="0" err="1" smtClean="0"/>
              <a:t>Potential</a:t>
            </a:r>
            <a:r>
              <a:rPr lang="fr-FR" b="1" dirty="0" smtClean="0"/>
              <a:t>  ∆V= V</a:t>
            </a:r>
            <a:r>
              <a:rPr lang="fr-FR" b="1" baseline="-25000" dirty="0" smtClean="0"/>
              <a:t>1</a:t>
            </a:r>
            <a:r>
              <a:rPr lang="fr-FR" b="1" dirty="0" smtClean="0"/>
              <a:t> –V</a:t>
            </a:r>
            <a:r>
              <a:rPr lang="fr-FR" b="1" baseline="-25000" dirty="0" smtClean="0"/>
              <a:t>2</a:t>
            </a:r>
            <a:r>
              <a:rPr lang="fr-FR" b="1" dirty="0" smtClean="0"/>
              <a:t> </a:t>
            </a:r>
            <a:r>
              <a:rPr lang="fr-FR" b="1" dirty="0" err="1" smtClean="0"/>
              <a:t>between</a:t>
            </a:r>
            <a:r>
              <a:rPr lang="fr-FR" b="1" dirty="0" smtClean="0"/>
              <a:t> </a:t>
            </a:r>
          </a:p>
          <a:p>
            <a:r>
              <a:rPr lang="fr-FR" b="1" dirty="0" smtClean="0"/>
              <a:t>the </a:t>
            </a:r>
            <a:r>
              <a:rPr lang="fr-FR" b="1" dirty="0" err="1" smtClean="0"/>
              <a:t>internal</a:t>
            </a:r>
            <a:r>
              <a:rPr lang="fr-FR" b="1" dirty="0" smtClean="0"/>
              <a:t> </a:t>
            </a:r>
            <a:r>
              <a:rPr lang="fr-FR" b="1" dirty="0" err="1" smtClean="0"/>
              <a:t>cylinder</a:t>
            </a:r>
            <a:r>
              <a:rPr lang="fr-FR" b="1" dirty="0" smtClean="0"/>
              <a:t> and the </a:t>
            </a:r>
            <a:r>
              <a:rPr lang="fr-FR" b="1" dirty="0" err="1" smtClean="0"/>
              <a:t>external</a:t>
            </a:r>
            <a:r>
              <a:rPr lang="fr-FR" b="1" dirty="0" smtClean="0"/>
              <a:t> </a:t>
            </a:r>
            <a:r>
              <a:rPr lang="fr-FR" b="1" dirty="0" err="1" smtClean="0"/>
              <a:t>cylinder</a:t>
            </a:r>
            <a:endParaRPr lang="fr-FR" b="1" dirty="0" smtClean="0"/>
          </a:p>
        </p:txBody>
      </p:sp>
      <p:sp>
        <p:nvSpPr>
          <p:cNvPr id="33" name="ZoneTexte 32"/>
          <p:cNvSpPr txBox="1"/>
          <p:nvPr/>
        </p:nvSpPr>
        <p:spPr>
          <a:xfrm>
            <a:off x="4143372" y="571480"/>
            <a:ext cx="4714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assume </a:t>
            </a:r>
            <a:r>
              <a:rPr lang="fr-FR" dirty="0" err="1" smtClean="0"/>
              <a:t>cylinder</a:t>
            </a:r>
            <a:r>
              <a:rPr lang="fr-FR" dirty="0" smtClean="0"/>
              <a:t> </a:t>
            </a:r>
            <a:r>
              <a:rPr lang="fr-FR" dirty="0" err="1" smtClean="0"/>
              <a:t>charged</a:t>
            </a:r>
            <a:r>
              <a:rPr lang="fr-FR" dirty="0" smtClean="0"/>
              <a:t> on the surface </a:t>
            </a:r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negligible</a:t>
            </a:r>
            <a:r>
              <a:rPr lang="fr-FR" dirty="0" smtClean="0"/>
              <a:t> </a:t>
            </a:r>
            <a:r>
              <a:rPr lang="fr-FR" dirty="0" err="1" smtClean="0"/>
              <a:t>thickness</a:t>
            </a:r>
            <a:endParaRPr lang="fr-FR" dirty="0"/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14942" y="4500570"/>
            <a:ext cx="1214446" cy="775896"/>
          </a:xfrm>
          <a:prstGeom prst="rect">
            <a:avLst/>
          </a:prstGeom>
          <a:noFill/>
          <a:ln w="34925">
            <a:solidFill>
              <a:schemeClr val="tx2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14876" y="3286124"/>
            <a:ext cx="3500462" cy="1052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2" name="Connecteur droit avec flèche 41"/>
          <p:cNvCxnSpPr/>
          <p:nvPr/>
        </p:nvCxnSpPr>
        <p:spPr>
          <a:xfrm rot="5400000">
            <a:off x="2321703" y="1678769"/>
            <a:ext cx="1500198" cy="158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3286116" y="11429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</a:t>
            </a:r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29454" y="4500570"/>
            <a:ext cx="1928794" cy="76447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47" name="ZoneTexte 46"/>
          <p:cNvSpPr txBox="1"/>
          <p:nvPr/>
        </p:nvSpPr>
        <p:spPr>
          <a:xfrm>
            <a:off x="5429256" y="5500702"/>
            <a:ext cx="3126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h=2cm</a:t>
            </a:r>
          </a:p>
          <a:p>
            <a:r>
              <a:rPr lang="fr-FR" dirty="0" smtClean="0"/>
              <a:t>R2= 1 cm           </a:t>
            </a:r>
            <a:r>
              <a:rPr lang="fr-FR" b="1" dirty="0" smtClean="0"/>
              <a:t>C=1.6  10</a:t>
            </a:r>
            <a:r>
              <a:rPr lang="fr-FR" b="1" baseline="30000" dirty="0" smtClean="0"/>
              <a:t>-12</a:t>
            </a:r>
            <a:r>
              <a:rPr lang="fr-FR" b="1" dirty="0" smtClean="0"/>
              <a:t>  F</a:t>
            </a:r>
          </a:p>
          <a:p>
            <a:r>
              <a:rPr lang="fr-FR" dirty="0" smtClean="0"/>
              <a:t>R1= 5 mm</a:t>
            </a:r>
            <a:endParaRPr lang="fr-FR" dirty="0"/>
          </a:p>
        </p:txBody>
      </p:sp>
      <p:pic>
        <p:nvPicPr>
          <p:cNvPr id="51" name="Picture 4" descr="RÃ©sultat de recherche d'images pour &quot;cylindric capacitor&quot;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10800000">
            <a:off x="4357686" y="5357826"/>
            <a:ext cx="1000131" cy="10001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III.5)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Earth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 a capacitor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285992"/>
            <a:ext cx="4857784" cy="3643338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7715272" y="185736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Ionosphere</a:t>
            </a:r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2857496"/>
            <a:ext cx="296227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Arc 18"/>
          <p:cNvSpPr/>
          <p:nvPr/>
        </p:nvSpPr>
        <p:spPr>
          <a:xfrm>
            <a:off x="4429124" y="2214554"/>
            <a:ext cx="4000528" cy="3929090"/>
          </a:xfrm>
          <a:prstGeom prst="arc">
            <a:avLst>
              <a:gd name="adj1" fmla="val 16160091"/>
              <a:gd name="adj2" fmla="val 567066"/>
            </a:avLst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/>
          <p:nvPr/>
        </p:nvCxnSpPr>
        <p:spPr>
          <a:xfrm rot="5400000" flipH="1" flipV="1">
            <a:off x="5357818" y="3214686"/>
            <a:ext cx="2143140" cy="158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6429388" y="4286256"/>
            <a:ext cx="2000264" cy="7143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142844" y="571480"/>
            <a:ext cx="61693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Ionisation </a:t>
            </a:r>
            <a:r>
              <a:rPr lang="fr-FR" b="1" dirty="0" err="1" smtClean="0"/>
              <a:t>processess</a:t>
            </a:r>
            <a:r>
              <a:rPr lang="fr-FR" b="1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an altitude of 80 km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Earth</a:t>
            </a:r>
            <a:r>
              <a:rPr lang="fr-FR" dirty="0" smtClean="0"/>
              <a:t> surface</a:t>
            </a:r>
          </a:p>
          <a:p>
            <a:endParaRPr lang="fr-FR" dirty="0" smtClean="0"/>
          </a:p>
          <a:p>
            <a:r>
              <a:rPr lang="fr-FR" dirty="0" smtClean="0"/>
              <a:t>Pressure ≈ 2 Pascal. UV radiation </a:t>
            </a:r>
            <a:r>
              <a:rPr lang="fr-FR" dirty="0" err="1" smtClean="0"/>
              <a:t>collide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molecules</a:t>
            </a:r>
            <a:endParaRPr lang="fr-FR" dirty="0" smtClean="0"/>
          </a:p>
          <a:p>
            <a:r>
              <a:rPr lang="fr-FR" dirty="0" smtClean="0"/>
              <a:t>Electrons are </a:t>
            </a:r>
            <a:r>
              <a:rPr lang="fr-FR" dirty="0" err="1" smtClean="0"/>
              <a:t>ejected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 and positive ions </a:t>
            </a:r>
            <a:r>
              <a:rPr lang="fr-FR" dirty="0" err="1" smtClean="0"/>
              <a:t>remain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4572000" y="2285992"/>
            <a:ext cx="571504" cy="3643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/>
        </p:nvCxnSpPr>
        <p:spPr>
          <a:xfrm>
            <a:off x="0" y="3571876"/>
            <a:ext cx="5072066" cy="1588"/>
          </a:xfrm>
          <a:prstGeom prst="line">
            <a:avLst/>
          </a:prstGeom>
          <a:ln w="317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714480" y="2928934"/>
            <a:ext cx="2000264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FF00"/>
                </a:solidFill>
              </a:rPr>
              <a:t>IONOSPHERE</a:t>
            </a:r>
            <a:endParaRPr lang="fr-FR" b="1" dirty="0">
              <a:solidFill>
                <a:srgbClr val="FFFF00"/>
              </a:solidFill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786578" y="1857364"/>
            <a:ext cx="214314" cy="214314"/>
            <a:chOff x="6858016" y="2285992"/>
            <a:chExt cx="285752" cy="285752"/>
          </a:xfrm>
        </p:grpSpPr>
        <p:cxnSp>
          <p:nvCxnSpPr>
            <p:cNvPr id="26" name="Connecteur droit 25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e 27"/>
          <p:cNvGrpSpPr/>
          <p:nvPr/>
        </p:nvGrpSpPr>
        <p:grpSpPr>
          <a:xfrm>
            <a:off x="7143768" y="2071678"/>
            <a:ext cx="214314" cy="214314"/>
            <a:chOff x="6858016" y="2285992"/>
            <a:chExt cx="285752" cy="285752"/>
          </a:xfrm>
        </p:grpSpPr>
        <p:cxnSp>
          <p:nvCxnSpPr>
            <p:cNvPr id="29" name="Connecteur droit 28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e 30"/>
          <p:cNvGrpSpPr/>
          <p:nvPr/>
        </p:nvGrpSpPr>
        <p:grpSpPr>
          <a:xfrm>
            <a:off x="7429520" y="2214554"/>
            <a:ext cx="214314" cy="214314"/>
            <a:chOff x="6858016" y="2285992"/>
            <a:chExt cx="285752" cy="285752"/>
          </a:xfrm>
        </p:grpSpPr>
        <p:cxnSp>
          <p:nvCxnSpPr>
            <p:cNvPr id="32" name="Connecteur droit 31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e 33"/>
          <p:cNvGrpSpPr/>
          <p:nvPr/>
        </p:nvGrpSpPr>
        <p:grpSpPr>
          <a:xfrm>
            <a:off x="7786710" y="2428868"/>
            <a:ext cx="214314" cy="214314"/>
            <a:chOff x="6858016" y="2285992"/>
            <a:chExt cx="285752" cy="285752"/>
          </a:xfrm>
        </p:grpSpPr>
        <p:cxnSp>
          <p:nvCxnSpPr>
            <p:cNvPr id="35" name="Connecteur droit 34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6"/>
          <p:cNvGrpSpPr/>
          <p:nvPr/>
        </p:nvGrpSpPr>
        <p:grpSpPr>
          <a:xfrm>
            <a:off x="8072462" y="2643182"/>
            <a:ext cx="214314" cy="214314"/>
            <a:chOff x="6858016" y="2285992"/>
            <a:chExt cx="285752" cy="285752"/>
          </a:xfrm>
        </p:grpSpPr>
        <p:cxnSp>
          <p:nvCxnSpPr>
            <p:cNvPr id="38" name="Connecteur droit 37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e 39"/>
          <p:cNvGrpSpPr/>
          <p:nvPr/>
        </p:nvGrpSpPr>
        <p:grpSpPr>
          <a:xfrm>
            <a:off x="8286776" y="2928934"/>
            <a:ext cx="214314" cy="214314"/>
            <a:chOff x="6858016" y="2285992"/>
            <a:chExt cx="285752" cy="285752"/>
          </a:xfrm>
        </p:grpSpPr>
        <p:cxnSp>
          <p:nvCxnSpPr>
            <p:cNvPr id="41" name="Connecteur droit 40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e 42"/>
          <p:cNvGrpSpPr/>
          <p:nvPr/>
        </p:nvGrpSpPr>
        <p:grpSpPr>
          <a:xfrm>
            <a:off x="8429652" y="3286124"/>
            <a:ext cx="214314" cy="214314"/>
            <a:chOff x="6858016" y="2285992"/>
            <a:chExt cx="285752" cy="285752"/>
          </a:xfrm>
        </p:grpSpPr>
        <p:cxnSp>
          <p:nvCxnSpPr>
            <p:cNvPr id="44" name="Connecteur droit 43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e 45"/>
          <p:cNvGrpSpPr/>
          <p:nvPr/>
        </p:nvGrpSpPr>
        <p:grpSpPr>
          <a:xfrm>
            <a:off x="8501090" y="3714752"/>
            <a:ext cx="214314" cy="214314"/>
            <a:chOff x="6858016" y="2285992"/>
            <a:chExt cx="285752" cy="285752"/>
          </a:xfrm>
        </p:grpSpPr>
        <p:cxnSp>
          <p:nvCxnSpPr>
            <p:cNvPr id="47" name="Connecteur droit 46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Ellipse 48"/>
          <p:cNvSpPr/>
          <p:nvPr/>
        </p:nvSpPr>
        <p:spPr>
          <a:xfrm>
            <a:off x="7000892" y="1214422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7286644" y="1000108"/>
            <a:ext cx="71438" cy="71438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6715140" y="928670"/>
            <a:ext cx="714380" cy="642942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8215338" y="1214422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8501090" y="785794"/>
            <a:ext cx="71438" cy="71438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8358214" y="1285860"/>
            <a:ext cx="214314" cy="214314"/>
            <a:chOff x="6858016" y="2285992"/>
            <a:chExt cx="285752" cy="285752"/>
          </a:xfrm>
        </p:grpSpPr>
        <p:cxnSp>
          <p:nvCxnSpPr>
            <p:cNvPr id="62" name="Connecteur droit 61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Connecteur droit avec flèche 64"/>
          <p:cNvCxnSpPr/>
          <p:nvPr/>
        </p:nvCxnSpPr>
        <p:spPr>
          <a:xfrm>
            <a:off x="5786446" y="1071546"/>
            <a:ext cx="92869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6072198" y="10715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UV</a:t>
            </a:r>
            <a:endParaRPr lang="fr-FR" dirty="0"/>
          </a:p>
        </p:txBody>
      </p:sp>
      <p:sp>
        <p:nvSpPr>
          <p:cNvPr id="69" name="Arc 68"/>
          <p:cNvSpPr/>
          <p:nvPr/>
        </p:nvSpPr>
        <p:spPr>
          <a:xfrm rot="13565653">
            <a:off x="8580880" y="269803"/>
            <a:ext cx="164098" cy="489616"/>
          </a:xfrm>
          <a:prstGeom prst="arc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71"/>
          <p:cNvCxnSpPr/>
          <p:nvPr/>
        </p:nvCxnSpPr>
        <p:spPr>
          <a:xfrm>
            <a:off x="8715404" y="821513"/>
            <a:ext cx="214314" cy="1191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III.5)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Earth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 a capacitor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57224" y="57148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Ionosphere</a:t>
            </a:r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52" y="1714488"/>
            <a:ext cx="3491229" cy="328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Arc 18"/>
          <p:cNvSpPr/>
          <p:nvPr/>
        </p:nvSpPr>
        <p:spPr>
          <a:xfrm>
            <a:off x="-785818" y="1071546"/>
            <a:ext cx="4714876" cy="4429156"/>
          </a:xfrm>
          <a:prstGeom prst="arc">
            <a:avLst>
              <a:gd name="adj1" fmla="val 16160091"/>
              <a:gd name="adj2" fmla="val 567066"/>
            </a:avLst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21"/>
          <p:cNvCxnSpPr/>
          <p:nvPr/>
        </p:nvCxnSpPr>
        <p:spPr>
          <a:xfrm>
            <a:off x="1571604" y="3500438"/>
            <a:ext cx="2357438" cy="8053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stCxn id="19" idx="0"/>
          </p:cNvCxnSpPr>
          <p:nvPr/>
        </p:nvCxnSpPr>
        <p:spPr>
          <a:xfrm rot="10800000" flipH="1" flipV="1">
            <a:off x="1545911" y="1071677"/>
            <a:ext cx="27563" cy="2415769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e 17"/>
          <p:cNvGrpSpPr/>
          <p:nvPr/>
        </p:nvGrpSpPr>
        <p:grpSpPr>
          <a:xfrm>
            <a:off x="2071670" y="857232"/>
            <a:ext cx="214314" cy="214314"/>
            <a:chOff x="6858016" y="2285992"/>
            <a:chExt cx="285752" cy="285752"/>
          </a:xfrm>
        </p:grpSpPr>
        <p:cxnSp>
          <p:nvCxnSpPr>
            <p:cNvPr id="20" name="Connecteur droit 19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e 23"/>
          <p:cNvGrpSpPr/>
          <p:nvPr/>
        </p:nvGrpSpPr>
        <p:grpSpPr>
          <a:xfrm>
            <a:off x="2500298" y="1000108"/>
            <a:ext cx="214314" cy="142876"/>
            <a:chOff x="6858016" y="2285992"/>
            <a:chExt cx="285752" cy="285752"/>
          </a:xfrm>
        </p:grpSpPr>
        <p:cxnSp>
          <p:nvCxnSpPr>
            <p:cNvPr id="25" name="Connecteur droit 24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Connecteur droit 26"/>
          <p:cNvCxnSpPr/>
          <p:nvPr/>
        </p:nvCxnSpPr>
        <p:spPr>
          <a:xfrm>
            <a:off x="1643042" y="1857364"/>
            <a:ext cx="142876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2285984" y="2071678"/>
            <a:ext cx="214314" cy="7143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2786050" y="2643182"/>
            <a:ext cx="214314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3071802" y="3214686"/>
            <a:ext cx="214314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/>
          <p:cNvGrpSpPr/>
          <p:nvPr/>
        </p:nvGrpSpPr>
        <p:grpSpPr>
          <a:xfrm>
            <a:off x="3357554" y="1571612"/>
            <a:ext cx="214314" cy="214314"/>
            <a:chOff x="6858016" y="2285992"/>
            <a:chExt cx="285752" cy="285752"/>
          </a:xfrm>
        </p:grpSpPr>
        <p:cxnSp>
          <p:nvCxnSpPr>
            <p:cNvPr id="32" name="Connecteur droit 31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e 33"/>
          <p:cNvGrpSpPr/>
          <p:nvPr/>
        </p:nvGrpSpPr>
        <p:grpSpPr>
          <a:xfrm>
            <a:off x="3643306" y="1857364"/>
            <a:ext cx="214314" cy="214314"/>
            <a:chOff x="6858016" y="2285992"/>
            <a:chExt cx="285752" cy="285752"/>
          </a:xfrm>
        </p:grpSpPr>
        <p:cxnSp>
          <p:nvCxnSpPr>
            <p:cNvPr id="35" name="Connecteur droit 34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6"/>
          <p:cNvGrpSpPr/>
          <p:nvPr/>
        </p:nvGrpSpPr>
        <p:grpSpPr>
          <a:xfrm>
            <a:off x="3000364" y="1214422"/>
            <a:ext cx="142876" cy="142876"/>
            <a:chOff x="6858016" y="2285992"/>
            <a:chExt cx="285752" cy="285752"/>
          </a:xfrm>
        </p:grpSpPr>
        <p:cxnSp>
          <p:nvCxnSpPr>
            <p:cNvPr id="38" name="Connecteur droit 37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necteur droit avec flèche 40"/>
          <p:cNvCxnSpPr/>
          <p:nvPr/>
        </p:nvCxnSpPr>
        <p:spPr>
          <a:xfrm rot="5400000">
            <a:off x="1821637" y="1535893"/>
            <a:ext cx="714380" cy="214314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rot="5400000">
            <a:off x="2607455" y="1821645"/>
            <a:ext cx="500066" cy="428628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rot="10800000" flipV="1">
            <a:off x="3000364" y="2643182"/>
            <a:ext cx="714380" cy="285752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rot="5400000">
            <a:off x="1072332" y="1499380"/>
            <a:ext cx="714380" cy="1588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rot="10800000">
            <a:off x="3143240" y="3643314"/>
            <a:ext cx="642942" cy="1588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3857628"/>
            <a:ext cx="571504" cy="830042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ffectLst/>
        </p:spPr>
      </p:pic>
      <p:cxnSp>
        <p:nvCxnSpPr>
          <p:cNvPr id="65" name="Connecteur droit avec flèche 64"/>
          <p:cNvCxnSpPr/>
          <p:nvPr/>
        </p:nvCxnSpPr>
        <p:spPr>
          <a:xfrm>
            <a:off x="1571604" y="5500702"/>
            <a:ext cx="1214446" cy="158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1571604" y="5715016"/>
            <a:ext cx="2286016" cy="158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85918" y="4929198"/>
            <a:ext cx="485600" cy="433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14480" y="5786454"/>
            <a:ext cx="1143008" cy="456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4282" y="1357298"/>
            <a:ext cx="857288" cy="313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43438" y="1071546"/>
            <a:ext cx="1428760" cy="519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6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72264" y="1000108"/>
            <a:ext cx="1500198" cy="62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7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00628" y="2285992"/>
            <a:ext cx="3418101" cy="888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29255" y="3214686"/>
            <a:ext cx="1875247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572000" y="4643446"/>
            <a:ext cx="1214446" cy="77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000892" y="4286256"/>
            <a:ext cx="1700213" cy="74073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49" name="ZoneTexte 48"/>
          <p:cNvSpPr txBox="1"/>
          <p:nvPr/>
        </p:nvSpPr>
        <p:spPr>
          <a:xfrm>
            <a:off x="4000496" y="1857364"/>
            <a:ext cx="530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Potential</a:t>
            </a:r>
            <a:r>
              <a:rPr lang="fr-FR" b="1" dirty="0" smtClean="0"/>
              <a:t> </a:t>
            </a:r>
            <a:r>
              <a:rPr lang="fr-FR" b="1" dirty="0" err="1" smtClean="0"/>
              <a:t>difference</a:t>
            </a:r>
            <a:r>
              <a:rPr lang="fr-FR" b="1" dirty="0" smtClean="0"/>
              <a:t> </a:t>
            </a:r>
            <a:r>
              <a:rPr lang="fr-FR" b="1" dirty="0" err="1" smtClean="0"/>
              <a:t>between</a:t>
            </a:r>
            <a:r>
              <a:rPr lang="fr-FR" b="1" dirty="0" smtClean="0"/>
              <a:t> </a:t>
            </a:r>
            <a:r>
              <a:rPr lang="fr-FR" b="1" dirty="0" err="1" smtClean="0"/>
              <a:t>ground</a:t>
            </a:r>
            <a:r>
              <a:rPr lang="fr-FR" b="1" dirty="0" smtClean="0"/>
              <a:t> and </a:t>
            </a:r>
            <a:r>
              <a:rPr lang="fr-FR" b="1" dirty="0" err="1" smtClean="0"/>
              <a:t>ionosphere</a:t>
            </a:r>
            <a:endParaRPr lang="fr-FR" b="1" dirty="0"/>
          </a:p>
        </p:txBody>
      </p:sp>
      <p:sp>
        <p:nvSpPr>
          <p:cNvPr id="51" name="ZoneTexte 50"/>
          <p:cNvSpPr txBox="1"/>
          <p:nvPr/>
        </p:nvSpPr>
        <p:spPr>
          <a:xfrm>
            <a:off x="4357686" y="4214818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Earth</a:t>
            </a:r>
            <a:r>
              <a:rPr lang="fr-FR" b="1" dirty="0" smtClean="0"/>
              <a:t> capacitance</a:t>
            </a:r>
            <a:endParaRPr lang="fr-FR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3714744" y="571480"/>
            <a:ext cx="489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Electric Field and </a:t>
            </a:r>
            <a:r>
              <a:rPr lang="fr-FR" b="1" dirty="0" err="1" smtClean="0"/>
              <a:t>potential</a:t>
            </a:r>
            <a:r>
              <a:rPr lang="fr-FR" b="1" dirty="0" smtClean="0"/>
              <a:t> </a:t>
            </a:r>
            <a:r>
              <a:rPr lang="fr-FR" b="1" dirty="0" err="1" smtClean="0"/>
              <a:t>created</a:t>
            </a:r>
            <a:r>
              <a:rPr lang="fr-FR" b="1" dirty="0" smtClean="0"/>
              <a:t> by a </a:t>
            </a:r>
            <a:r>
              <a:rPr lang="fr-FR" b="1" dirty="0" err="1" smtClean="0"/>
              <a:t>sphere</a:t>
            </a:r>
            <a:r>
              <a:rPr lang="fr-FR" b="1" dirty="0" smtClean="0"/>
              <a:t> </a:t>
            </a:r>
            <a:endParaRPr lang="fr-FR" b="1" dirty="0"/>
          </a:p>
        </p:txBody>
      </p:sp>
      <p:pic>
        <p:nvPicPr>
          <p:cNvPr id="53" name="Picture 8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143900" y="5214950"/>
            <a:ext cx="785818" cy="50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143636" y="4643446"/>
            <a:ext cx="571504" cy="44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0" name="ZoneTexte 59"/>
          <p:cNvSpPr txBox="1"/>
          <p:nvPr/>
        </p:nvSpPr>
        <p:spPr>
          <a:xfrm>
            <a:off x="7143768" y="5286388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Similar</a:t>
            </a:r>
            <a:r>
              <a:rPr lang="fr-FR" sz="1400" dirty="0" smtClean="0"/>
              <a:t> to</a:t>
            </a:r>
            <a:endParaRPr lang="fr-FR" sz="1400" dirty="0"/>
          </a:p>
        </p:txBody>
      </p:sp>
      <p:sp>
        <p:nvSpPr>
          <p:cNvPr id="61" name="ZoneTexte 60"/>
          <p:cNvSpPr txBox="1"/>
          <p:nvPr/>
        </p:nvSpPr>
        <p:spPr>
          <a:xfrm>
            <a:off x="4357686" y="5500702"/>
            <a:ext cx="4474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RT= 6371 km</a:t>
            </a:r>
          </a:p>
          <a:p>
            <a:r>
              <a:rPr lang="fr-FR" dirty="0" smtClean="0"/>
              <a:t>h =80 km               </a:t>
            </a:r>
            <a:r>
              <a:rPr lang="fr-FR" b="1" dirty="0" smtClean="0"/>
              <a:t>C= 56,4   </a:t>
            </a:r>
            <a:r>
              <a:rPr lang="fr-FR" b="1" dirty="0" err="1" smtClean="0"/>
              <a:t>mF</a:t>
            </a:r>
            <a:r>
              <a:rPr lang="fr-FR" b="1" dirty="0" smtClean="0"/>
              <a:t>  </a:t>
            </a:r>
          </a:p>
          <a:p>
            <a:r>
              <a:rPr lang="fr-FR" b="1" dirty="0" smtClean="0"/>
              <a:t>                               value of </a:t>
            </a:r>
            <a:r>
              <a:rPr lang="fr-FR" b="1" dirty="0" err="1" smtClean="0"/>
              <a:t>Earth</a:t>
            </a:r>
            <a:r>
              <a:rPr lang="fr-FR" b="1" dirty="0" smtClean="0"/>
              <a:t> </a:t>
            </a:r>
            <a:r>
              <a:rPr lang="fr-FR" b="1" dirty="0" err="1" smtClean="0"/>
              <a:t>capacity</a:t>
            </a:r>
            <a:r>
              <a:rPr lang="fr-FR" b="1" dirty="0" smtClean="0"/>
              <a:t> !!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205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8" name="Titre 1"/>
          <p:cNvSpPr txBox="1">
            <a:spLocks/>
          </p:cNvSpPr>
          <p:nvPr/>
        </p:nvSpPr>
        <p:spPr bwMode="auto">
          <a:xfrm>
            <a:off x="285720" y="57148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fr-FR" sz="3600" b="1" kern="0" dirty="0" err="1" smtClean="0">
                <a:latin typeface="Times New Roman" pitchFamily="18" charset="0"/>
                <a:ea typeface="+mj-ea"/>
                <a:cs typeface="Times New Roman" pitchFamily="18" charset="0"/>
              </a:rPr>
              <a:t>Electrostatics</a:t>
            </a:r>
            <a:r>
              <a:rPr lang="fr-FR" sz="3600" b="1" kern="0" dirty="0" smtClean="0">
                <a:latin typeface="Times New Roman" pitchFamily="18" charset="0"/>
                <a:ea typeface="+mj-ea"/>
                <a:cs typeface="Times New Roman" pitchFamily="18" charset="0"/>
              </a:rPr>
              <a:t>-L2</a:t>
            </a:r>
            <a:r>
              <a:rPr lang="fr-FR" sz="4400" b="1" kern="0" dirty="0" smtClean="0">
                <a:latin typeface="+mj-lt"/>
                <a:ea typeface="+mj-ea"/>
                <a:cs typeface="+mj-cs"/>
              </a:rPr>
              <a:t> </a:t>
            </a:r>
            <a:endParaRPr lang="fr-FR" sz="4400" b="1" kern="0" dirty="0">
              <a:latin typeface="+mj-lt"/>
              <a:ea typeface="+mj-ea"/>
              <a:cs typeface="+mj-cs"/>
            </a:endParaRPr>
          </a:p>
        </p:txBody>
      </p:sp>
      <p:pic>
        <p:nvPicPr>
          <p:cNvPr id="27650" name="Picture 2" descr="Image associÃ©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2857496"/>
            <a:ext cx="1748036" cy="1319185"/>
          </a:xfrm>
          <a:prstGeom prst="rect">
            <a:avLst/>
          </a:prstGeom>
          <a:noFill/>
        </p:spPr>
      </p:pic>
      <p:sp>
        <p:nvSpPr>
          <p:cNvPr id="12" name="ZoneTexte 11"/>
          <p:cNvSpPr txBox="1"/>
          <p:nvPr/>
        </p:nvSpPr>
        <p:spPr>
          <a:xfrm>
            <a:off x="3357554" y="2285992"/>
            <a:ext cx="46434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1) Electrostatic dipole</a:t>
            </a:r>
            <a:r>
              <a:rPr lang="en-US" dirty="0" smtClean="0"/>
              <a:t>- Potential and electric fields in the dipolar approximation- Molecules  -Dipole-dipole interactions</a:t>
            </a:r>
            <a:r>
              <a:rPr lang="en-US" b="1" dirty="0" smtClean="0"/>
              <a:t> 2) Electrostatics of conductors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cteur droit 27"/>
          <p:cNvCxnSpPr/>
          <p:nvPr/>
        </p:nvCxnSpPr>
        <p:spPr>
          <a:xfrm flipV="1">
            <a:off x="3214678" y="1285860"/>
            <a:ext cx="2857520" cy="250033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rot="5400000" flipH="1" flipV="1">
            <a:off x="4464843" y="2250273"/>
            <a:ext cx="2428892" cy="642942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IV.1.a)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dipolar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approximation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357290" y="3786190"/>
            <a:ext cx="628654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3071802" y="3643314"/>
            <a:ext cx="285752" cy="285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5214942" y="3643314"/>
            <a:ext cx="285752" cy="285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rot="5400000" flipH="1" flipV="1">
            <a:off x="2501092" y="2786058"/>
            <a:ext cx="3571106" cy="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rot="5400000" flipH="1" flipV="1">
            <a:off x="3929058" y="1643050"/>
            <a:ext cx="2500330" cy="17859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928926" y="4000504"/>
            <a:ext cx="601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-q </a:t>
            </a:r>
            <a:r>
              <a:rPr lang="fr-FR" dirty="0" err="1" smtClean="0"/>
              <a:t>at</a:t>
            </a:r>
            <a:endParaRPr lang="fr-FR" dirty="0" smtClean="0"/>
          </a:p>
          <a:p>
            <a:r>
              <a:rPr lang="fr-FR" dirty="0" smtClean="0"/>
              <a:t>-a/2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5143504" y="4000504"/>
            <a:ext cx="654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+q </a:t>
            </a:r>
            <a:r>
              <a:rPr lang="fr-FR" dirty="0" err="1" smtClean="0"/>
              <a:t>at</a:t>
            </a:r>
            <a:endParaRPr lang="fr-FR" dirty="0" smtClean="0"/>
          </a:p>
          <a:p>
            <a:r>
              <a:rPr lang="fr-FR" dirty="0" smtClean="0"/>
              <a:t>a/2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7858148" y="36433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x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3786182" y="928670"/>
            <a:ext cx="27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y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6286512" y="1000108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M(</a:t>
            </a:r>
            <a:r>
              <a:rPr lang="fr-FR" dirty="0" err="1" smtClean="0"/>
              <a:t>x,y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3071802" y="3286124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</a:p>
          <a:p>
            <a:r>
              <a:rPr lang="fr-FR" b="1" dirty="0" smtClean="0"/>
              <a:t>-</a:t>
            </a:r>
            <a:endParaRPr lang="fr-FR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5214942" y="3357562"/>
            <a:ext cx="316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</a:t>
            </a:r>
          </a:p>
          <a:p>
            <a:r>
              <a:rPr lang="fr-FR" b="1" dirty="0" smtClean="0"/>
              <a:t>+</a:t>
            </a:r>
            <a:endParaRPr lang="fr-FR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4000496" y="335756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</a:t>
            </a:r>
            <a:endParaRPr lang="fr-FR" dirty="0"/>
          </a:p>
        </p:txBody>
      </p:sp>
      <p:sp>
        <p:nvSpPr>
          <p:cNvPr id="34" name="ZoneTexte 33"/>
          <p:cNvSpPr txBox="1"/>
          <p:nvPr/>
        </p:nvSpPr>
        <p:spPr>
          <a:xfrm>
            <a:off x="4643438" y="257174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</a:t>
            </a:r>
            <a:endParaRPr lang="fr-FR" dirty="0"/>
          </a:p>
        </p:txBody>
      </p:sp>
      <p:sp>
        <p:nvSpPr>
          <p:cNvPr id="32" name="Arc 31"/>
          <p:cNvSpPr/>
          <p:nvPr/>
        </p:nvSpPr>
        <p:spPr>
          <a:xfrm>
            <a:off x="4357686" y="3429000"/>
            <a:ext cx="357190" cy="500066"/>
          </a:xfrm>
          <a:prstGeom prst="arc">
            <a:avLst>
              <a:gd name="adj1" fmla="val 16200000"/>
              <a:gd name="adj2" fmla="val 2117945"/>
            </a:avLst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/>
          <p:cNvSpPr txBox="1"/>
          <p:nvPr/>
        </p:nvSpPr>
        <p:spPr>
          <a:xfrm>
            <a:off x="4714876" y="31432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θ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4286256"/>
            <a:ext cx="4968809" cy="1771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cteur droit 27"/>
          <p:cNvCxnSpPr/>
          <p:nvPr/>
        </p:nvCxnSpPr>
        <p:spPr>
          <a:xfrm flipV="1">
            <a:off x="3214678" y="1285860"/>
            <a:ext cx="2857520" cy="250033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rot="5400000" flipH="1" flipV="1">
            <a:off x="4464843" y="2250273"/>
            <a:ext cx="2428892" cy="642942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IV.1.a)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dipolar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approximation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357290" y="3786190"/>
            <a:ext cx="628654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3071802" y="3643314"/>
            <a:ext cx="285752" cy="285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5214942" y="3643314"/>
            <a:ext cx="285752" cy="285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rot="5400000" flipH="1" flipV="1">
            <a:off x="2501092" y="2786058"/>
            <a:ext cx="3571106" cy="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rot="5400000" flipH="1" flipV="1">
            <a:off x="3929058" y="1643050"/>
            <a:ext cx="2500330" cy="17859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928926" y="4000504"/>
            <a:ext cx="601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-q </a:t>
            </a:r>
            <a:r>
              <a:rPr lang="fr-FR" dirty="0" err="1" smtClean="0"/>
              <a:t>at</a:t>
            </a:r>
            <a:endParaRPr lang="fr-FR" dirty="0" smtClean="0"/>
          </a:p>
          <a:p>
            <a:r>
              <a:rPr lang="fr-FR" dirty="0" smtClean="0"/>
              <a:t>-a/2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5143504" y="4000504"/>
            <a:ext cx="654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+q </a:t>
            </a:r>
            <a:r>
              <a:rPr lang="fr-FR" dirty="0" err="1" smtClean="0"/>
              <a:t>at</a:t>
            </a:r>
            <a:endParaRPr lang="fr-FR" dirty="0" smtClean="0"/>
          </a:p>
          <a:p>
            <a:r>
              <a:rPr lang="fr-FR" dirty="0" smtClean="0"/>
              <a:t>a/2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7858148" y="36433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x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3786182" y="928670"/>
            <a:ext cx="27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y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6286512" y="1000108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M(</a:t>
            </a:r>
            <a:r>
              <a:rPr lang="fr-FR" dirty="0" err="1" smtClean="0"/>
              <a:t>x,y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3071802" y="3286124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</a:p>
          <a:p>
            <a:r>
              <a:rPr lang="fr-FR" b="1" dirty="0" smtClean="0"/>
              <a:t>-</a:t>
            </a:r>
            <a:endParaRPr lang="fr-FR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5214942" y="3357562"/>
            <a:ext cx="316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</a:t>
            </a:r>
          </a:p>
          <a:p>
            <a:r>
              <a:rPr lang="fr-FR" b="1" dirty="0" smtClean="0"/>
              <a:t>+</a:t>
            </a:r>
            <a:endParaRPr lang="fr-FR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4000496" y="335756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</a:t>
            </a:r>
            <a:endParaRPr lang="fr-FR" dirty="0"/>
          </a:p>
        </p:txBody>
      </p:sp>
      <p:sp>
        <p:nvSpPr>
          <p:cNvPr id="34" name="ZoneTexte 33"/>
          <p:cNvSpPr txBox="1"/>
          <p:nvPr/>
        </p:nvSpPr>
        <p:spPr>
          <a:xfrm>
            <a:off x="4643438" y="257174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</a:t>
            </a:r>
            <a:endParaRPr lang="fr-FR" dirty="0"/>
          </a:p>
        </p:txBody>
      </p:sp>
      <p:sp>
        <p:nvSpPr>
          <p:cNvPr id="32" name="Arc 31"/>
          <p:cNvSpPr/>
          <p:nvPr/>
        </p:nvSpPr>
        <p:spPr>
          <a:xfrm>
            <a:off x="4357686" y="3429000"/>
            <a:ext cx="357190" cy="500066"/>
          </a:xfrm>
          <a:prstGeom prst="arc">
            <a:avLst>
              <a:gd name="adj1" fmla="val 16200000"/>
              <a:gd name="adj2" fmla="val 2117945"/>
            </a:avLst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/>
          <p:cNvSpPr txBox="1"/>
          <p:nvPr/>
        </p:nvSpPr>
        <p:spPr>
          <a:xfrm>
            <a:off x="4714876" y="31432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θ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IV.1.a)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dipolar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approximation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85794"/>
            <a:ext cx="3857652" cy="237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785794"/>
            <a:ext cx="516085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1714488"/>
            <a:ext cx="4295404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14810" y="2928934"/>
            <a:ext cx="4071966" cy="623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868" y="3000372"/>
            <a:ext cx="6477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IV.1.a)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dipolar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approximation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26" name="Connecteur droit avec flèche 25"/>
          <p:cNvCxnSpPr/>
          <p:nvPr/>
        </p:nvCxnSpPr>
        <p:spPr>
          <a:xfrm>
            <a:off x="857224" y="3286124"/>
            <a:ext cx="1500198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4786314" y="4643446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Dipolar</a:t>
            </a:r>
            <a:r>
              <a:rPr lang="fr-FR" dirty="0" smtClean="0"/>
              <a:t> moment:  p=</a:t>
            </a:r>
            <a:r>
              <a:rPr lang="fr-FR" dirty="0" err="1" smtClean="0"/>
              <a:t>qNP</a:t>
            </a:r>
            <a:endParaRPr lang="fr-FR" dirty="0"/>
          </a:p>
        </p:txBody>
      </p:sp>
      <p:cxnSp>
        <p:nvCxnSpPr>
          <p:cNvPr id="29" name="Connecteur droit avec flèche 28"/>
          <p:cNvCxnSpPr/>
          <p:nvPr/>
        </p:nvCxnSpPr>
        <p:spPr>
          <a:xfrm>
            <a:off x="6500826" y="4572008"/>
            <a:ext cx="285752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6929454" y="4572008"/>
            <a:ext cx="285752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85794"/>
            <a:ext cx="3857652" cy="237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ZoneTexte 34"/>
          <p:cNvSpPr txBox="1"/>
          <p:nvPr/>
        </p:nvSpPr>
        <p:spPr>
          <a:xfrm>
            <a:off x="285720" y="3786190"/>
            <a:ext cx="8858280" cy="64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Working</a:t>
            </a:r>
            <a:r>
              <a:rPr lang="fr-FR" dirty="0" smtClean="0"/>
              <a:t> </a:t>
            </a:r>
            <a:r>
              <a:rPr lang="fr-FR" dirty="0" err="1" smtClean="0"/>
              <a:t>within</a:t>
            </a:r>
            <a:r>
              <a:rPr lang="fr-FR" dirty="0" smtClean="0"/>
              <a:t> the </a:t>
            </a:r>
            <a:r>
              <a:rPr lang="fr-FR" b="1" dirty="0" err="1" smtClean="0"/>
              <a:t>dipolar</a:t>
            </a:r>
            <a:r>
              <a:rPr lang="fr-FR" b="1" dirty="0" smtClean="0"/>
              <a:t> approximation:  </a:t>
            </a:r>
            <a:r>
              <a:rPr lang="fr-FR" dirty="0" smtClean="0"/>
              <a:t>r&gt;&gt;a </a:t>
            </a:r>
            <a:r>
              <a:rPr lang="fr-FR" dirty="0" smtClean="0"/>
              <a:t>for </a:t>
            </a:r>
            <a:r>
              <a:rPr lang="fr-FR" dirty="0" err="1" smtClean="0"/>
              <a:t>which</a:t>
            </a:r>
            <a:r>
              <a:rPr lang="fr-FR" dirty="0" smtClean="0"/>
              <a:t> the distance of observation </a:t>
            </a:r>
            <a:r>
              <a:rPr lang="fr-FR" dirty="0" err="1" smtClean="0"/>
              <a:t>is</a:t>
            </a:r>
            <a:r>
              <a:rPr lang="fr-FR" dirty="0" smtClean="0"/>
              <a:t> large </a:t>
            </a:r>
            <a:r>
              <a:rPr lang="fr-FR" dirty="0" err="1" smtClean="0"/>
              <a:t>compared</a:t>
            </a:r>
            <a:r>
              <a:rPr lang="fr-FR" dirty="0" smtClean="0"/>
              <a:t> to the size of the </a:t>
            </a:r>
            <a:r>
              <a:rPr lang="fr-FR" dirty="0" err="1" smtClean="0"/>
              <a:t>dipole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785794"/>
            <a:ext cx="516085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1714488"/>
            <a:ext cx="4295404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14810" y="2928934"/>
            <a:ext cx="4071966" cy="623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868" y="3000372"/>
            <a:ext cx="6477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ZoneTexte 35"/>
          <p:cNvSpPr txBox="1"/>
          <p:nvPr/>
        </p:nvSpPr>
        <p:spPr>
          <a:xfrm>
            <a:off x="357158" y="4643446"/>
            <a:ext cx="342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obtain</a:t>
            </a:r>
            <a:r>
              <a:rPr lang="fr-FR" dirty="0" smtClean="0"/>
              <a:t> in polar </a:t>
            </a:r>
            <a:r>
              <a:rPr lang="fr-FR" dirty="0" err="1" smtClean="0"/>
              <a:t>coordinates</a:t>
            </a:r>
            <a:endParaRPr lang="fr-FR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72396" y="4500570"/>
            <a:ext cx="1162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14546" y="5214950"/>
            <a:ext cx="2146018" cy="90010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40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42977" y="3429000"/>
            <a:ext cx="857256" cy="365388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IV.1.a)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dipolar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approximation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57158" y="3714752"/>
            <a:ext cx="4214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Calculation</a:t>
            </a:r>
            <a:r>
              <a:rPr lang="fr-FR" sz="2400" b="1" dirty="0" smtClean="0"/>
              <a:t> of the </a:t>
            </a:r>
            <a:r>
              <a:rPr lang="fr-FR" sz="2400" b="1" dirty="0" err="1" smtClean="0"/>
              <a:t>electric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field</a:t>
            </a:r>
            <a:endParaRPr lang="fr-FR" sz="24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4786322"/>
            <a:ext cx="7035800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ZoneTexte 21"/>
          <p:cNvSpPr txBox="1"/>
          <p:nvPr/>
        </p:nvSpPr>
        <p:spPr>
          <a:xfrm>
            <a:off x="1000100" y="4429132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Using</a:t>
            </a:r>
            <a:r>
              <a:rPr lang="fr-FR" dirty="0" smtClean="0"/>
              <a:t> polar </a:t>
            </a:r>
            <a:r>
              <a:rPr lang="fr-FR" dirty="0" err="1" smtClean="0"/>
              <a:t>coordinates</a:t>
            </a:r>
            <a:endParaRPr lang="fr-FR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785794"/>
            <a:ext cx="3857652" cy="237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Connecteur droit avec flèche 11"/>
          <p:cNvCxnSpPr/>
          <p:nvPr/>
        </p:nvCxnSpPr>
        <p:spPr>
          <a:xfrm>
            <a:off x="2357422" y="2643182"/>
            <a:ext cx="1285884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rot="5400000" flipH="1" flipV="1">
            <a:off x="2678893" y="1250141"/>
            <a:ext cx="1643074" cy="114300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9256" y="1428736"/>
            <a:ext cx="2146018" cy="90010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I.2) Electric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b)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Ponctual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42910" y="714356"/>
            <a:ext cx="828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>
                <a:solidFill>
                  <a:srgbClr val="FF0000"/>
                </a:solidFill>
              </a:rPr>
              <a:t>Electrons</a:t>
            </a:r>
            <a:r>
              <a:rPr lang="fr-FR" u="sng" dirty="0" smtClean="0"/>
              <a:t> are </a:t>
            </a:r>
            <a:r>
              <a:rPr lang="fr-FR" u="sng" dirty="0" err="1" smtClean="0"/>
              <a:t>responsible</a:t>
            </a:r>
            <a:r>
              <a:rPr lang="fr-FR" u="sng" dirty="0" smtClean="0"/>
              <a:t> of the </a:t>
            </a:r>
            <a:r>
              <a:rPr lang="fr-FR" u="sng" dirty="0" err="1" smtClean="0"/>
              <a:t>electrization</a:t>
            </a:r>
            <a:r>
              <a:rPr lang="fr-FR" dirty="0" smtClean="0"/>
              <a:t>: </a:t>
            </a:r>
            <a:r>
              <a:rPr lang="fr-FR" dirty="0" err="1" smtClean="0"/>
              <a:t>there</a:t>
            </a:r>
            <a:r>
              <a:rPr lang="fr-FR" dirty="0" smtClean="0"/>
              <a:t> are </a:t>
            </a:r>
            <a:r>
              <a:rPr lang="fr-FR" dirty="0" err="1" smtClean="0"/>
              <a:t>lighter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protons and </a:t>
            </a:r>
            <a:r>
              <a:rPr lang="fr-FR" dirty="0" err="1" smtClean="0"/>
              <a:t>also</a:t>
            </a:r>
            <a:r>
              <a:rPr lang="fr-FR" dirty="0" smtClean="0"/>
              <a:t> protons </a:t>
            </a:r>
            <a:r>
              <a:rPr lang="fr-FR" dirty="0" err="1" smtClean="0"/>
              <a:t>can</a:t>
            </a:r>
            <a:r>
              <a:rPr lang="fr-FR" dirty="0" smtClean="0"/>
              <a:t> not escape </a:t>
            </a:r>
            <a:r>
              <a:rPr lang="fr-FR" dirty="0" err="1" smtClean="0"/>
              <a:t>from</a:t>
            </a:r>
            <a:r>
              <a:rPr lang="fr-FR" dirty="0" smtClean="0"/>
              <a:t> the </a:t>
            </a:r>
            <a:r>
              <a:rPr lang="fr-FR" dirty="0" err="1" smtClean="0"/>
              <a:t>strong</a:t>
            </a:r>
            <a:r>
              <a:rPr lang="fr-FR" dirty="0" smtClean="0"/>
              <a:t> interaction in the nucleus.  </a:t>
            </a:r>
            <a:endParaRPr lang="fr-FR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74"/>
            <a:ext cx="1571636" cy="57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2000240"/>
            <a:ext cx="1428760" cy="601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ZoneTexte 18"/>
          <p:cNvSpPr txBox="1"/>
          <p:nvPr/>
        </p:nvSpPr>
        <p:spPr>
          <a:xfrm>
            <a:off x="714348" y="2857496"/>
            <a:ext cx="4453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Body </a:t>
            </a:r>
            <a:r>
              <a:rPr lang="fr-FR" dirty="0" err="1" smtClean="0"/>
              <a:t>charged</a:t>
            </a:r>
            <a:r>
              <a:rPr lang="fr-FR" dirty="0" smtClean="0"/>
              <a:t> </a:t>
            </a:r>
            <a:r>
              <a:rPr lang="fr-FR" b="1" dirty="0" err="1" smtClean="0"/>
              <a:t>positively</a:t>
            </a:r>
            <a:r>
              <a:rPr lang="fr-FR" b="1" dirty="0" smtClean="0"/>
              <a:t>: </a:t>
            </a:r>
            <a:r>
              <a:rPr lang="fr-FR" b="1" dirty="0" err="1" smtClean="0"/>
              <a:t>lack</a:t>
            </a:r>
            <a:r>
              <a:rPr lang="fr-FR" b="1" dirty="0" smtClean="0"/>
              <a:t> of </a:t>
            </a:r>
            <a:r>
              <a:rPr lang="fr-FR" b="1" dirty="0" err="1" smtClean="0"/>
              <a:t>electrons</a:t>
            </a:r>
            <a:endParaRPr lang="fr-FR" b="1" dirty="0" smtClean="0"/>
          </a:p>
          <a:p>
            <a:endParaRPr lang="fr-FR" dirty="0" smtClean="0"/>
          </a:p>
          <a:p>
            <a:r>
              <a:rPr lang="fr-FR" dirty="0" smtClean="0"/>
              <a:t>Body </a:t>
            </a:r>
            <a:r>
              <a:rPr lang="fr-FR" dirty="0" err="1" smtClean="0"/>
              <a:t>charged</a:t>
            </a:r>
            <a:r>
              <a:rPr lang="fr-FR" dirty="0" smtClean="0"/>
              <a:t> </a:t>
            </a:r>
            <a:r>
              <a:rPr lang="fr-FR" b="1" dirty="0" err="1" smtClean="0"/>
              <a:t>negatively</a:t>
            </a:r>
            <a:r>
              <a:rPr lang="fr-FR" b="1" dirty="0" smtClean="0"/>
              <a:t>: </a:t>
            </a:r>
            <a:r>
              <a:rPr lang="fr-FR" b="1" dirty="0" err="1" smtClean="0"/>
              <a:t>excess</a:t>
            </a:r>
            <a:r>
              <a:rPr lang="fr-FR" b="1" dirty="0" smtClean="0"/>
              <a:t> of </a:t>
            </a:r>
            <a:r>
              <a:rPr lang="fr-FR" b="1" dirty="0" err="1" smtClean="0"/>
              <a:t>electrons</a:t>
            </a:r>
            <a:endParaRPr lang="fr-FR" b="1" dirty="0"/>
          </a:p>
        </p:txBody>
      </p:sp>
      <p:sp>
        <p:nvSpPr>
          <p:cNvPr id="22" name="Forme libre 21"/>
          <p:cNvSpPr/>
          <p:nvPr/>
        </p:nvSpPr>
        <p:spPr>
          <a:xfrm>
            <a:off x="5072066" y="2643182"/>
            <a:ext cx="1428760" cy="763321"/>
          </a:xfrm>
          <a:custGeom>
            <a:avLst/>
            <a:gdLst>
              <a:gd name="connsiteX0" fmla="*/ 798703 w 1399304"/>
              <a:gd name="connsiteY0" fmla="*/ 9181 h 549007"/>
              <a:gd name="connsiteX1" fmla="*/ 721585 w 1399304"/>
              <a:gd name="connsiteY1" fmla="*/ 75282 h 549007"/>
              <a:gd name="connsiteX2" fmla="*/ 633450 w 1399304"/>
              <a:gd name="connsiteY2" fmla="*/ 130366 h 549007"/>
              <a:gd name="connsiteX3" fmla="*/ 600399 w 1399304"/>
              <a:gd name="connsiteY3" fmla="*/ 152400 h 549007"/>
              <a:gd name="connsiteX4" fmla="*/ 512265 w 1399304"/>
              <a:gd name="connsiteY4" fmla="*/ 185451 h 549007"/>
              <a:gd name="connsiteX5" fmla="*/ 424130 w 1399304"/>
              <a:gd name="connsiteY5" fmla="*/ 229518 h 549007"/>
              <a:gd name="connsiteX6" fmla="*/ 391079 w 1399304"/>
              <a:gd name="connsiteY6" fmla="*/ 251552 h 549007"/>
              <a:gd name="connsiteX7" fmla="*/ 302944 w 1399304"/>
              <a:gd name="connsiteY7" fmla="*/ 273585 h 549007"/>
              <a:gd name="connsiteX8" fmla="*/ 258877 w 1399304"/>
              <a:gd name="connsiteY8" fmla="*/ 284602 h 549007"/>
              <a:gd name="connsiteX9" fmla="*/ 203792 w 1399304"/>
              <a:gd name="connsiteY9" fmla="*/ 295619 h 549007"/>
              <a:gd name="connsiteX10" fmla="*/ 170742 w 1399304"/>
              <a:gd name="connsiteY10" fmla="*/ 306636 h 549007"/>
              <a:gd name="connsiteX11" fmla="*/ 5489 w 1399304"/>
              <a:gd name="connsiteY11" fmla="*/ 328670 h 549007"/>
              <a:gd name="connsiteX12" fmla="*/ 16505 w 1399304"/>
              <a:gd name="connsiteY12" fmla="*/ 438838 h 549007"/>
              <a:gd name="connsiteX13" fmla="*/ 71590 w 1399304"/>
              <a:gd name="connsiteY13" fmla="*/ 460872 h 549007"/>
              <a:gd name="connsiteX14" fmla="*/ 181758 w 1399304"/>
              <a:gd name="connsiteY14" fmla="*/ 504940 h 549007"/>
              <a:gd name="connsiteX15" fmla="*/ 214809 w 1399304"/>
              <a:gd name="connsiteY15" fmla="*/ 515957 h 549007"/>
              <a:gd name="connsiteX16" fmla="*/ 258877 w 1399304"/>
              <a:gd name="connsiteY16" fmla="*/ 537990 h 549007"/>
              <a:gd name="connsiteX17" fmla="*/ 335995 w 1399304"/>
              <a:gd name="connsiteY17" fmla="*/ 549007 h 549007"/>
              <a:gd name="connsiteX18" fmla="*/ 479214 w 1399304"/>
              <a:gd name="connsiteY18" fmla="*/ 537990 h 549007"/>
              <a:gd name="connsiteX19" fmla="*/ 567349 w 1399304"/>
              <a:gd name="connsiteY19" fmla="*/ 493923 h 549007"/>
              <a:gd name="connsiteX20" fmla="*/ 622433 w 1399304"/>
              <a:gd name="connsiteY20" fmla="*/ 471889 h 549007"/>
              <a:gd name="connsiteX21" fmla="*/ 644467 w 1399304"/>
              <a:gd name="connsiteY21" fmla="*/ 438838 h 549007"/>
              <a:gd name="connsiteX22" fmla="*/ 677518 w 1399304"/>
              <a:gd name="connsiteY22" fmla="*/ 427822 h 549007"/>
              <a:gd name="connsiteX23" fmla="*/ 886838 w 1399304"/>
              <a:gd name="connsiteY23" fmla="*/ 438838 h 549007"/>
              <a:gd name="connsiteX24" fmla="*/ 974973 w 1399304"/>
              <a:gd name="connsiteY24" fmla="*/ 471889 h 549007"/>
              <a:gd name="connsiteX25" fmla="*/ 1019040 w 1399304"/>
              <a:gd name="connsiteY25" fmla="*/ 482906 h 549007"/>
              <a:gd name="connsiteX26" fmla="*/ 1228361 w 1399304"/>
              <a:gd name="connsiteY26" fmla="*/ 449855 h 549007"/>
              <a:gd name="connsiteX27" fmla="*/ 1250395 w 1399304"/>
              <a:gd name="connsiteY27" fmla="*/ 416805 h 549007"/>
              <a:gd name="connsiteX28" fmla="*/ 1283445 w 1399304"/>
              <a:gd name="connsiteY28" fmla="*/ 383754 h 549007"/>
              <a:gd name="connsiteX29" fmla="*/ 1294462 w 1399304"/>
              <a:gd name="connsiteY29" fmla="*/ 350704 h 549007"/>
              <a:gd name="connsiteX30" fmla="*/ 1349546 w 1399304"/>
              <a:gd name="connsiteY30" fmla="*/ 284602 h 549007"/>
              <a:gd name="connsiteX31" fmla="*/ 1393614 w 1399304"/>
              <a:gd name="connsiteY31" fmla="*/ 185451 h 549007"/>
              <a:gd name="connsiteX32" fmla="*/ 1349546 w 1399304"/>
              <a:gd name="connsiteY32" fmla="*/ 42231 h 549007"/>
              <a:gd name="connsiteX33" fmla="*/ 1316496 w 1399304"/>
              <a:gd name="connsiteY33" fmla="*/ 31214 h 549007"/>
              <a:gd name="connsiteX34" fmla="*/ 1173277 w 1399304"/>
              <a:gd name="connsiteY34" fmla="*/ 42231 h 549007"/>
              <a:gd name="connsiteX35" fmla="*/ 1140226 w 1399304"/>
              <a:gd name="connsiteY35" fmla="*/ 53248 h 549007"/>
              <a:gd name="connsiteX36" fmla="*/ 1074125 w 1399304"/>
              <a:gd name="connsiteY36" fmla="*/ 97316 h 549007"/>
              <a:gd name="connsiteX37" fmla="*/ 997007 w 1399304"/>
              <a:gd name="connsiteY37" fmla="*/ 86299 h 549007"/>
              <a:gd name="connsiteX38" fmla="*/ 963956 w 1399304"/>
              <a:gd name="connsiteY38" fmla="*/ 53248 h 549007"/>
              <a:gd name="connsiteX39" fmla="*/ 897855 w 1399304"/>
              <a:gd name="connsiteY39" fmla="*/ 20198 h 549007"/>
              <a:gd name="connsiteX40" fmla="*/ 798703 w 1399304"/>
              <a:gd name="connsiteY40" fmla="*/ 9181 h 5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99304" h="549007">
                <a:moveTo>
                  <a:pt x="798703" y="9181"/>
                </a:moveTo>
                <a:cubicBezTo>
                  <a:pt x="769325" y="18362"/>
                  <a:pt x="793092" y="3775"/>
                  <a:pt x="721585" y="75282"/>
                </a:cubicBezTo>
                <a:cubicBezTo>
                  <a:pt x="686479" y="110388"/>
                  <a:pt x="674174" y="107095"/>
                  <a:pt x="633450" y="130366"/>
                </a:cubicBezTo>
                <a:cubicBezTo>
                  <a:pt x="621954" y="136935"/>
                  <a:pt x="612242" y="146478"/>
                  <a:pt x="600399" y="152400"/>
                </a:cubicBezTo>
                <a:cubicBezTo>
                  <a:pt x="444185" y="230508"/>
                  <a:pt x="617130" y="137785"/>
                  <a:pt x="512265" y="185451"/>
                </a:cubicBezTo>
                <a:cubicBezTo>
                  <a:pt x="482363" y="199043"/>
                  <a:pt x="451459" y="211298"/>
                  <a:pt x="424130" y="229518"/>
                </a:cubicBezTo>
                <a:cubicBezTo>
                  <a:pt x="413113" y="236863"/>
                  <a:pt x="403523" y="247027"/>
                  <a:pt x="391079" y="251552"/>
                </a:cubicBezTo>
                <a:cubicBezTo>
                  <a:pt x="362620" y="261901"/>
                  <a:pt x="332322" y="266241"/>
                  <a:pt x="302944" y="273585"/>
                </a:cubicBezTo>
                <a:cubicBezTo>
                  <a:pt x="288255" y="277257"/>
                  <a:pt x="273724" y="281633"/>
                  <a:pt x="258877" y="284602"/>
                </a:cubicBezTo>
                <a:cubicBezTo>
                  <a:pt x="240515" y="288274"/>
                  <a:pt x="221958" y="291077"/>
                  <a:pt x="203792" y="295619"/>
                </a:cubicBezTo>
                <a:cubicBezTo>
                  <a:pt x="192526" y="298436"/>
                  <a:pt x="182197" y="304727"/>
                  <a:pt x="170742" y="306636"/>
                </a:cubicBezTo>
                <a:cubicBezTo>
                  <a:pt x="115926" y="315772"/>
                  <a:pt x="60573" y="321325"/>
                  <a:pt x="5489" y="328670"/>
                </a:cubicBezTo>
                <a:cubicBezTo>
                  <a:pt x="9161" y="365393"/>
                  <a:pt x="0" y="405828"/>
                  <a:pt x="16505" y="438838"/>
                </a:cubicBezTo>
                <a:cubicBezTo>
                  <a:pt x="25349" y="456526"/>
                  <a:pt x="54820" y="450391"/>
                  <a:pt x="71590" y="460872"/>
                </a:cubicBezTo>
                <a:cubicBezTo>
                  <a:pt x="162990" y="517997"/>
                  <a:pt x="22569" y="482198"/>
                  <a:pt x="181758" y="504940"/>
                </a:cubicBezTo>
                <a:cubicBezTo>
                  <a:pt x="192775" y="508612"/>
                  <a:pt x="204135" y="511383"/>
                  <a:pt x="214809" y="515957"/>
                </a:cubicBezTo>
                <a:cubicBezTo>
                  <a:pt x="229904" y="522426"/>
                  <a:pt x="243033" y="533669"/>
                  <a:pt x="258877" y="537990"/>
                </a:cubicBezTo>
                <a:cubicBezTo>
                  <a:pt x="283929" y="544822"/>
                  <a:pt x="310289" y="545335"/>
                  <a:pt x="335995" y="549007"/>
                </a:cubicBezTo>
                <a:cubicBezTo>
                  <a:pt x="383735" y="545335"/>
                  <a:pt x="431985" y="545861"/>
                  <a:pt x="479214" y="537990"/>
                </a:cubicBezTo>
                <a:cubicBezTo>
                  <a:pt x="536397" y="528460"/>
                  <a:pt x="524669" y="515263"/>
                  <a:pt x="567349" y="493923"/>
                </a:cubicBezTo>
                <a:cubicBezTo>
                  <a:pt x="585037" y="485079"/>
                  <a:pt x="604072" y="479234"/>
                  <a:pt x="622433" y="471889"/>
                </a:cubicBezTo>
                <a:cubicBezTo>
                  <a:pt x="629778" y="460872"/>
                  <a:pt x="634128" y="447109"/>
                  <a:pt x="644467" y="438838"/>
                </a:cubicBezTo>
                <a:cubicBezTo>
                  <a:pt x="653535" y="431584"/>
                  <a:pt x="665905" y="427822"/>
                  <a:pt x="677518" y="427822"/>
                </a:cubicBezTo>
                <a:cubicBezTo>
                  <a:pt x="747388" y="427822"/>
                  <a:pt x="817065" y="435166"/>
                  <a:pt x="886838" y="438838"/>
                </a:cubicBezTo>
                <a:cubicBezTo>
                  <a:pt x="999950" y="467117"/>
                  <a:pt x="859753" y="428681"/>
                  <a:pt x="974973" y="471889"/>
                </a:cubicBezTo>
                <a:cubicBezTo>
                  <a:pt x="989150" y="477205"/>
                  <a:pt x="1004351" y="479234"/>
                  <a:pt x="1019040" y="482906"/>
                </a:cubicBezTo>
                <a:cubicBezTo>
                  <a:pt x="1064109" y="479901"/>
                  <a:pt x="1175543" y="493870"/>
                  <a:pt x="1228361" y="449855"/>
                </a:cubicBezTo>
                <a:cubicBezTo>
                  <a:pt x="1238533" y="441379"/>
                  <a:pt x="1241919" y="426977"/>
                  <a:pt x="1250395" y="416805"/>
                </a:cubicBezTo>
                <a:cubicBezTo>
                  <a:pt x="1260369" y="404836"/>
                  <a:pt x="1272428" y="394771"/>
                  <a:pt x="1283445" y="383754"/>
                </a:cubicBezTo>
                <a:cubicBezTo>
                  <a:pt x="1287117" y="372737"/>
                  <a:pt x="1289269" y="361091"/>
                  <a:pt x="1294462" y="350704"/>
                </a:cubicBezTo>
                <a:cubicBezTo>
                  <a:pt x="1309800" y="320028"/>
                  <a:pt x="1325182" y="308967"/>
                  <a:pt x="1349546" y="284602"/>
                </a:cubicBezTo>
                <a:cubicBezTo>
                  <a:pt x="1375767" y="205940"/>
                  <a:pt x="1358697" y="237826"/>
                  <a:pt x="1393614" y="185451"/>
                </a:cubicBezTo>
                <a:cubicBezTo>
                  <a:pt x="1386446" y="120942"/>
                  <a:pt x="1399304" y="83697"/>
                  <a:pt x="1349546" y="42231"/>
                </a:cubicBezTo>
                <a:cubicBezTo>
                  <a:pt x="1340625" y="34797"/>
                  <a:pt x="1327513" y="34886"/>
                  <a:pt x="1316496" y="31214"/>
                </a:cubicBezTo>
                <a:cubicBezTo>
                  <a:pt x="1268756" y="34886"/>
                  <a:pt x="1220788" y="36292"/>
                  <a:pt x="1173277" y="42231"/>
                </a:cubicBezTo>
                <a:cubicBezTo>
                  <a:pt x="1161754" y="43671"/>
                  <a:pt x="1149889" y="46806"/>
                  <a:pt x="1140226" y="53248"/>
                </a:cubicBezTo>
                <a:cubicBezTo>
                  <a:pt x="1057700" y="108265"/>
                  <a:pt x="1152711" y="71120"/>
                  <a:pt x="1074125" y="97316"/>
                </a:cubicBezTo>
                <a:cubicBezTo>
                  <a:pt x="1048419" y="93644"/>
                  <a:pt x="1021117" y="95943"/>
                  <a:pt x="997007" y="86299"/>
                </a:cubicBezTo>
                <a:cubicBezTo>
                  <a:pt x="982541" y="80513"/>
                  <a:pt x="975925" y="63222"/>
                  <a:pt x="963956" y="53248"/>
                </a:cubicBezTo>
                <a:cubicBezTo>
                  <a:pt x="948462" y="40337"/>
                  <a:pt x="919594" y="21751"/>
                  <a:pt x="897855" y="20198"/>
                </a:cubicBezTo>
                <a:cubicBezTo>
                  <a:pt x="857562" y="17320"/>
                  <a:pt x="828081" y="0"/>
                  <a:pt x="798703" y="918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orme libre 22"/>
          <p:cNvSpPr/>
          <p:nvPr/>
        </p:nvSpPr>
        <p:spPr>
          <a:xfrm>
            <a:off x="5072066" y="3429000"/>
            <a:ext cx="1428760" cy="763321"/>
          </a:xfrm>
          <a:custGeom>
            <a:avLst/>
            <a:gdLst>
              <a:gd name="connsiteX0" fmla="*/ 798703 w 1399304"/>
              <a:gd name="connsiteY0" fmla="*/ 9181 h 549007"/>
              <a:gd name="connsiteX1" fmla="*/ 721585 w 1399304"/>
              <a:gd name="connsiteY1" fmla="*/ 75282 h 549007"/>
              <a:gd name="connsiteX2" fmla="*/ 633450 w 1399304"/>
              <a:gd name="connsiteY2" fmla="*/ 130366 h 549007"/>
              <a:gd name="connsiteX3" fmla="*/ 600399 w 1399304"/>
              <a:gd name="connsiteY3" fmla="*/ 152400 h 549007"/>
              <a:gd name="connsiteX4" fmla="*/ 512265 w 1399304"/>
              <a:gd name="connsiteY4" fmla="*/ 185451 h 549007"/>
              <a:gd name="connsiteX5" fmla="*/ 424130 w 1399304"/>
              <a:gd name="connsiteY5" fmla="*/ 229518 h 549007"/>
              <a:gd name="connsiteX6" fmla="*/ 391079 w 1399304"/>
              <a:gd name="connsiteY6" fmla="*/ 251552 h 549007"/>
              <a:gd name="connsiteX7" fmla="*/ 302944 w 1399304"/>
              <a:gd name="connsiteY7" fmla="*/ 273585 h 549007"/>
              <a:gd name="connsiteX8" fmla="*/ 258877 w 1399304"/>
              <a:gd name="connsiteY8" fmla="*/ 284602 h 549007"/>
              <a:gd name="connsiteX9" fmla="*/ 203792 w 1399304"/>
              <a:gd name="connsiteY9" fmla="*/ 295619 h 549007"/>
              <a:gd name="connsiteX10" fmla="*/ 170742 w 1399304"/>
              <a:gd name="connsiteY10" fmla="*/ 306636 h 549007"/>
              <a:gd name="connsiteX11" fmla="*/ 5489 w 1399304"/>
              <a:gd name="connsiteY11" fmla="*/ 328670 h 549007"/>
              <a:gd name="connsiteX12" fmla="*/ 16505 w 1399304"/>
              <a:gd name="connsiteY12" fmla="*/ 438838 h 549007"/>
              <a:gd name="connsiteX13" fmla="*/ 71590 w 1399304"/>
              <a:gd name="connsiteY13" fmla="*/ 460872 h 549007"/>
              <a:gd name="connsiteX14" fmla="*/ 181758 w 1399304"/>
              <a:gd name="connsiteY14" fmla="*/ 504940 h 549007"/>
              <a:gd name="connsiteX15" fmla="*/ 214809 w 1399304"/>
              <a:gd name="connsiteY15" fmla="*/ 515957 h 549007"/>
              <a:gd name="connsiteX16" fmla="*/ 258877 w 1399304"/>
              <a:gd name="connsiteY16" fmla="*/ 537990 h 549007"/>
              <a:gd name="connsiteX17" fmla="*/ 335995 w 1399304"/>
              <a:gd name="connsiteY17" fmla="*/ 549007 h 549007"/>
              <a:gd name="connsiteX18" fmla="*/ 479214 w 1399304"/>
              <a:gd name="connsiteY18" fmla="*/ 537990 h 549007"/>
              <a:gd name="connsiteX19" fmla="*/ 567349 w 1399304"/>
              <a:gd name="connsiteY19" fmla="*/ 493923 h 549007"/>
              <a:gd name="connsiteX20" fmla="*/ 622433 w 1399304"/>
              <a:gd name="connsiteY20" fmla="*/ 471889 h 549007"/>
              <a:gd name="connsiteX21" fmla="*/ 644467 w 1399304"/>
              <a:gd name="connsiteY21" fmla="*/ 438838 h 549007"/>
              <a:gd name="connsiteX22" fmla="*/ 677518 w 1399304"/>
              <a:gd name="connsiteY22" fmla="*/ 427822 h 549007"/>
              <a:gd name="connsiteX23" fmla="*/ 886838 w 1399304"/>
              <a:gd name="connsiteY23" fmla="*/ 438838 h 549007"/>
              <a:gd name="connsiteX24" fmla="*/ 974973 w 1399304"/>
              <a:gd name="connsiteY24" fmla="*/ 471889 h 549007"/>
              <a:gd name="connsiteX25" fmla="*/ 1019040 w 1399304"/>
              <a:gd name="connsiteY25" fmla="*/ 482906 h 549007"/>
              <a:gd name="connsiteX26" fmla="*/ 1228361 w 1399304"/>
              <a:gd name="connsiteY26" fmla="*/ 449855 h 549007"/>
              <a:gd name="connsiteX27" fmla="*/ 1250395 w 1399304"/>
              <a:gd name="connsiteY27" fmla="*/ 416805 h 549007"/>
              <a:gd name="connsiteX28" fmla="*/ 1283445 w 1399304"/>
              <a:gd name="connsiteY28" fmla="*/ 383754 h 549007"/>
              <a:gd name="connsiteX29" fmla="*/ 1294462 w 1399304"/>
              <a:gd name="connsiteY29" fmla="*/ 350704 h 549007"/>
              <a:gd name="connsiteX30" fmla="*/ 1349546 w 1399304"/>
              <a:gd name="connsiteY30" fmla="*/ 284602 h 549007"/>
              <a:gd name="connsiteX31" fmla="*/ 1393614 w 1399304"/>
              <a:gd name="connsiteY31" fmla="*/ 185451 h 549007"/>
              <a:gd name="connsiteX32" fmla="*/ 1349546 w 1399304"/>
              <a:gd name="connsiteY32" fmla="*/ 42231 h 549007"/>
              <a:gd name="connsiteX33" fmla="*/ 1316496 w 1399304"/>
              <a:gd name="connsiteY33" fmla="*/ 31214 h 549007"/>
              <a:gd name="connsiteX34" fmla="*/ 1173277 w 1399304"/>
              <a:gd name="connsiteY34" fmla="*/ 42231 h 549007"/>
              <a:gd name="connsiteX35" fmla="*/ 1140226 w 1399304"/>
              <a:gd name="connsiteY35" fmla="*/ 53248 h 549007"/>
              <a:gd name="connsiteX36" fmla="*/ 1074125 w 1399304"/>
              <a:gd name="connsiteY36" fmla="*/ 97316 h 549007"/>
              <a:gd name="connsiteX37" fmla="*/ 997007 w 1399304"/>
              <a:gd name="connsiteY37" fmla="*/ 86299 h 549007"/>
              <a:gd name="connsiteX38" fmla="*/ 963956 w 1399304"/>
              <a:gd name="connsiteY38" fmla="*/ 53248 h 549007"/>
              <a:gd name="connsiteX39" fmla="*/ 897855 w 1399304"/>
              <a:gd name="connsiteY39" fmla="*/ 20198 h 549007"/>
              <a:gd name="connsiteX40" fmla="*/ 798703 w 1399304"/>
              <a:gd name="connsiteY40" fmla="*/ 9181 h 5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99304" h="549007">
                <a:moveTo>
                  <a:pt x="798703" y="9181"/>
                </a:moveTo>
                <a:cubicBezTo>
                  <a:pt x="769325" y="18362"/>
                  <a:pt x="793092" y="3775"/>
                  <a:pt x="721585" y="75282"/>
                </a:cubicBezTo>
                <a:cubicBezTo>
                  <a:pt x="686479" y="110388"/>
                  <a:pt x="674174" y="107095"/>
                  <a:pt x="633450" y="130366"/>
                </a:cubicBezTo>
                <a:cubicBezTo>
                  <a:pt x="621954" y="136935"/>
                  <a:pt x="612242" y="146478"/>
                  <a:pt x="600399" y="152400"/>
                </a:cubicBezTo>
                <a:cubicBezTo>
                  <a:pt x="444185" y="230508"/>
                  <a:pt x="617130" y="137785"/>
                  <a:pt x="512265" y="185451"/>
                </a:cubicBezTo>
                <a:cubicBezTo>
                  <a:pt x="482363" y="199043"/>
                  <a:pt x="451459" y="211298"/>
                  <a:pt x="424130" y="229518"/>
                </a:cubicBezTo>
                <a:cubicBezTo>
                  <a:pt x="413113" y="236863"/>
                  <a:pt x="403523" y="247027"/>
                  <a:pt x="391079" y="251552"/>
                </a:cubicBezTo>
                <a:cubicBezTo>
                  <a:pt x="362620" y="261901"/>
                  <a:pt x="332322" y="266241"/>
                  <a:pt x="302944" y="273585"/>
                </a:cubicBezTo>
                <a:cubicBezTo>
                  <a:pt x="288255" y="277257"/>
                  <a:pt x="273724" y="281633"/>
                  <a:pt x="258877" y="284602"/>
                </a:cubicBezTo>
                <a:cubicBezTo>
                  <a:pt x="240515" y="288274"/>
                  <a:pt x="221958" y="291077"/>
                  <a:pt x="203792" y="295619"/>
                </a:cubicBezTo>
                <a:cubicBezTo>
                  <a:pt x="192526" y="298436"/>
                  <a:pt x="182197" y="304727"/>
                  <a:pt x="170742" y="306636"/>
                </a:cubicBezTo>
                <a:cubicBezTo>
                  <a:pt x="115926" y="315772"/>
                  <a:pt x="60573" y="321325"/>
                  <a:pt x="5489" y="328670"/>
                </a:cubicBezTo>
                <a:cubicBezTo>
                  <a:pt x="9161" y="365393"/>
                  <a:pt x="0" y="405828"/>
                  <a:pt x="16505" y="438838"/>
                </a:cubicBezTo>
                <a:cubicBezTo>
                  <a:pt x="25349" y="456526"/>
                  <a:pt x="54820" y="450391"/>
                  <a:pt x="71590" y="460872"/>
                </a:cubicBezTo>
                <a:cubicBezTo>
                  <a:pt x="162990" y="517997"/>
                  <a:pt x="22569" y="482198"/>
                  <a:pt x="181758" y="504940"/>
                </a:cubicBezTo>
                <a:cubicBezTo>
                  <a:pt x="192775" y="508612"/>
                  <a:pt x="204135" y="511383"/>
                  <a:pt x="214809" y="515957"/>
                </a:cubicBezTo>
                <a:cubicBezTo>
                  <a:pt x="229904" y="522426"/>
                  <a:pt x="243033" y="533669"/>
                  <a:pt x="258877" y="537990"/>
                </a:cubicBezTo>
                <a:cubicBezTo>
                  <a:pt x="283929" y="544822"/>
                  <a:pt x="310289" y="545335"/>
                  <a:pt x="335995" y="549007"/>
                </a:cubicBezTo>
                <a:cubicBezTo>
                  <a:pt x="383735" y="545335"/>
                  <a:pt x="431985" y="545861"/>
                  <a:pt x="479214" y="537990"/>
                </a:cubicBezTo>
                <a:cubicBezTo>
                  <a:pt x="536397" y="528460"/>
                  <a:pt x="524669" y="515263"/>
                  <a:pt x="567349" y="493923"/>
                </a:cubicBezTo>
                <a:cubicBezTo>
                  <a:pt x="585037" y="485079"/>
                  <a:pt x="604072" y="479234"/>
                  <a:pt x="622433" y="471889"/>
                </a:cubicBezTo>
                <a:cubicBezTo>
                  <a:pt x="629778" y="460872"/>
                  <a:pt x="634128" y="447109"/>
                  <a:pt x="644467" y="438838"/>
                </a:cubicBezTo>
                <a:cubicBezTo>
                  <a:pt x="653535" y="431584"/>
                  <a:pt x="665905" y="427822"/>
                  <a:pt x="677518" y="427822"/>
                </a:cubicBezTo>
                <a:cubicBezTo>
                  <a:pt x="747388" y="427822"/>
                  <a:pt x="817065" y="435166"/>
                  <a:pt x="886838" y="438838"/>
                </a:cubicBezTo>
                <a:cubicBezTo>
                  <a:pt x="999950" y="467117"/>
                  <a:pt x="859753" y="428681"/>
                  <a:pt x="974973" y="471889"/>
                </a:cubicBezTo>
                <a:cubicBezTo>
                  <a:pt x="989150" y="477205"/>
                  <a:pt x="1004351" y="479234"/>
                  <a:pt x="1019040" y="482906"/>
                </a:cubicBezTo>
                <a:cubicBezTo>
                  <a:pt x="1064109" y="479901"/>
                  <a:pt x="1175543" y="493870"/>
                  <a:pt x="1228361" y="449855"/>
                </a:cubicBezTo>
                <a:cubicBezTo>
                  <a:pt x="1238533" y="441379"/>
                  <a:pt x="1241919" y="426977"/>
                  <a:pt x="1250395" y="416805"/>
                </a:cubicBezTo>
                <a:cubicBezTo>
                  <a:pt x="1260369" y="404836"/>
                  <a:pt x="1272428" y="394771"/>
                  <a:pt x="1283445" y="383754"/>
                </a:cubicBezTo>
                <a:cubicBezTo>
                  <a:pt x="1287117" y="372737"/>
                  <a:pt x="1289269" y="361091"/>
                  <a:pt x="1294462" y="350704"/>
                </a:cubicBezTo>
                <a:cubicBezTo>
                  <a:pt x="1309800" y="320028"/>
                  <a:pt x="1325182" y="308967"/>
                  <a:pt x="1349546" y="284602"/>
                </a:cubicBezTo>
                <a:cubicBezTo>
                  <a:pt x="1375767" y="205940"/>
                  <a:pt x="1358697" y="237826"/>
                  <a:pt x="1393614" y="185451"/>
                </a:cubicBezTo>
                <a:cubicBezTo>
                  <a:pt x="1386446" y="120942"/>
                  <a:pt x="1399304" y="83697"/>
                  <a:pt x="1349546" y="42231"/>
                </a:cubicBezTo>
                <a:cubicBezTo>
                  <a:pt x="1340625" y="34797"/>
                  <a:pt x="1327513" y="34886"/>
                  <a:pt x="1316496" y="31214"/>
                </a:cubicBezTo>
                <a:cubicBezTo>
                  <a:pt x="1268756" y="34886"/>
                  <a:pt x="1220788" y="36292"/>
                  <a:pt x="1173277" y="42231"/>
                </a:cubicBezTo>
                <a:cubicBezTo>
                  <a:pt x="1161754" y="43671"/>
                  <a:pt x="1149889" y="46806"/>
                  <a:pt x="1140226" y="53248"/>
                </a:cubicBezTo>
                <a:cubicBezTo>
                  <a:pt x="1057700" y="108265"/>
                  <a:pt x="1152711" y="71120"/>
                  <a:pt x="1074125" y="97316"/>
                </a:cubicBezTo>
                <a:cubicBezTo>
                  <a:pt x="1048419" y="93644"/>
                  <a:pt x="1021117" y="95943"/>
                  <a:pt x="997007" y="86299"/>
                </a:cubicBezTo>
                <a:cubicBezTo>
                  <a:pt x="982541" y="80513"/>
                  <a:pt x="975925" y="63222"/>
                  <a:pt x="963956" y="53248"/>
                </a:cubicBezTo>
                <a:cubicBezTo>
                  <a:pt x="948462" y="40337"/>
                  <a:pt x="919594" y="21751"/>
                  <a:pt x="897855" y="20198"/>
                </a:cubicBezTo>
                <a:cubicBezTo>
                  <a:pt x="857562" y="17320"/>
                  <a:pt x="828081" y="0"/>
                  <a:pt x="798703" y="918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26"/>
          <p:cNvGrpSpPr/>
          <p:nvPr/>
        </p:nvGrpSpPr>
        <p:grpSpPr>
          <a:xfrm>
            <a:off x="6000760" y="2857496"/>
            <a:ext cx="142876" cy="142876"/>
            <a:chOff x="4857752" y="1929596"/>
            <a:chExt cx="285752" cy="284958"/>
          </a:xfrm>
        </p:grpSpPr>
        <p:cxnSp>
          <p:nvCxnSpPr>
            <p:cNvPr id="28" name="Connecteur droit 27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29"/>
          <p:cNvGrpSpPr/>
          <p:nvPr/>
        </p:nvGrpSpPr>
        <p:grpSpPr>
          <a:xfrm>
            <a:off x="5643570" y="2857496"/>
            <a:ext cx="214314" cy="214314"/>
            <a:chOff x="4857752" y="1929596"/>
            <a:chExt cx="285752" cy="284958"/>
          </a:xfrm>
        </p:grpSpPr>
        <p:cxnSp>
          <p:nvCxnSpPr>
            <p:cNvPr id="31" name="Connecteur droit 30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32"/>
          <p:cNvGrpSpPr/>
          <p:nvPr/>
        </p:nvGrpSpPr>
        <p:grpSpPr>
          <a:xfrm>
            <a:off x="5214942" y="3071810"/>
            <a:ext cx="214314" cy="214314"/>
            <a:chOff x="4857752" y="1929596"/>
            <a:chExt cx="285752" cy="284958"/>
          </a:xfrm>
        </p:grpSpPr>
        <p:cxnSp>
          <p:nvCxnSpPr>
            <p:cNvPr id="35" name="Connecteur droit 34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Connecteur droit 39"/>
          <p:cNvCxnSpPr/>
          <p:nvPr/>
        </p:nvCxnSpPr>
        <p:spPr>
          <a:xfrm>
            <a:off x="5286380" y="3928272"/>
            <a:ext cx="214314" cy="794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5715008" y="3714752"/>
            <a:ext cx="142876" cy="70644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6143636" y="3714752"/>
            <a:ext cx="214314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6143636" y="3143248"/>
            <a:ext cx="214314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3"/>
          <p:cNvGrpSpPr/>
          <p:nvPr/>
        </p:nvGrpSpPr>
        <p:grpSpPr>
          <a:xfrm>
            <a:off x="5929322" y="3714752"/>
            <a:ext cx="214314" cy="214314"/>
            <a:chOff x="4857752" y="1929596"/>
            <a:chExt cx="285752" cy="284958"/>
          </a:xfrm>
        </p:grpSpPr>
        <p:cxnSp>
          <p:nvCxnSpPr>
            <p:cNvPr id="45" name="Connecteur droit 44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2786050" y="1571612"/>
            <a:ext cx="502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Dynamical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:    a≈</a:t>
            </a:r>
            <a:r>
              <a:rPr lang="fr-FR" dirty="0" err="1" smtClean="0"/>
              <a:t>qE</a:t>
            </a:r>
            <a:r>
              <a:rPr lang="fr-FR" dirty="0" smtClean="0"/>
              <a:t>/m      </a:t>
            </a:r>
            <a:r>
              <a:rPr lang="fr-FR" dirty="0" err="1" smtClean="0"/>
              <a:t>with</a:t>
            </a:r>
            <a:r>
              <a:rPr lang="fr-FR" dirty="0" smtClean="0"/>
              <a:t> |</a:t>
            </a:r>
            <a:r>
              <a:rPr lang="fr-FR" dirty="0" err="1" smtClean="0"/>
              <a:t>q</a:t>
            </a:r>
            <a:r>
              <a:rPr lang="fr-FR" baseline="-25000" dirty="0" err="1" smtClean="0"/>
              <a:t>p</a:t>
            </a:r>
            <a:r>
              <a:rPr lang="fr-FR" dirty="0" smtClean="0"/>
              <a:t>|=|</a:t>
            </a:r>
            <a:r>
              <a:rPr lang="fr-FR" dirty="0" err="1" smtClean="0"/>
              <a:t>q</a:t>
            </a:r>
            <a:r>
              <a:rPr lang="fr-FR" baseline="-25000" dirty="0" err="1" smtClean="0"/>
              <a:t>e</a:t>
            </a:r>
            <a:r>
              <a:rPr lang="fr-FR" dirty="0" smtClean="0"/>
              <a:t>|=q</a:t>
            </a:r>
            <a:endParaRPr lang="fr-FR" dirty="0"/>
          </a:p>
        </p:txBody>
      </p:sp>
      <p:sp>
        <p:nvSpPr>
          <p:cNvPr id="49" name="ZoneTexte 48"/>
          <p:cNvSpPr txBox="1"/>
          <p:nvPr/>
        </p:nvSpPr>
        <p:spPr>
          <a:xfrm>
            <a:off x="5214942" y="2071678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Stronger</a:t>
            </a:r>
            <a:r>
              <a:rPr lang="fr-FR" dirty="0" smtClean="0"/>
              <a:t> for </a:t>
            </a:r>
            <a:r>
              <a:rPr lang="fr-FR" dirty="0" err="1" smtClean="0"/>
              <a:t>electrons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IV.1.a)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dipolar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approximation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050" name="Picture 2" descr="Image associÃ©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1928802"/>
            <a:ext cx="3759892" cy="2500330"/>
          </a:xfrm>
          <a:prstGeom prst="rect">
            <a:avLst/>
          </a:prstGeom>
          <a:noFill/>
        </p:spPr>
      </p:pic>
      <p:pic>
        <p:nvPicPr>
          <p:cNvPr id="28" name="Picture 6" descr="Image associÃ©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2214554"/>
            <a:ext cx="3467403" cy="2143140"/>
          </a:xfrm>
          <a:prstGeom prst="rect">
            <a:avLst/>
          </a:prstGeom>
          <a:noFill/>
        </p:spPr>
      </p:pic>
      <p:sp>
        <p:nvSpPr>
          <p:cNvPr id="32" name="ZoneTexte 31"/>
          <p:cNvSpPr txBox="1"/>
          <p:nvPr/>
        </p:nvSpPr>
        <p:spPr>
          <a:xfrm>
            <a:off x="571472" y="128586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Normal </a:t>
            </a:r>
            <a:r>
              <a:rPr lang="fr-FR" dirty="0" err="1" smtClean="0"/>
              <a:t>Dipole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4286248" y="1285860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Dipole</a:t>
            </a:r>
            <a:r>
              <a:rPr lang="fr-FR" dirty="0" smtClean="0"/>
              <a:t> in the </a:t>
            </a:r>
            <a:r>
              <a:rPr lang="fr-FR" dirty="0" err="1" smtClean="0"/>
              <a:t>dipolar</a:t>
            </a:r>
            <a:r>
              <a:rPr lang="fr-FR" dirty="0" smtClean="0"/>
              <a:t> approximation:  r&gt;&gt;a </a:t>
            </a:r>
            <a:endParaRPr lang="fr-FR" dirty="0"/>
          </a:p>
        </p:txBody>
      </p:sp>
      <p:cxnSp>
        <p:nvCxnSpPr>
          <p:cNvPr id="35" name="Connecteur droit avec flèche 34"/>
          <p:cNvCxnSpPr/>
          <p:nvPr/>
        </p:nvCxnSpPr>
        <p:spPr>
          <a:xfrm>
            <a:off x="6000760" y="3643314"/>
            <a:ext cx="357190" cy="158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rot="5400000" flipH="1" flipV="1">
            <a:off x="5929322" y="2214554"/>
            <a:ext cx="1214446" cy="64294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6072198" y="35718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286512" y="214311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r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571472" y="642918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Field </a:t>
            </a:r>
            <a:r>
              <a:rPr lang="fr-FR" sz="2400" b="1" dirty="0" err="1" smtClean="0"/>
              <a:t>Lines</a:t>
            </a:r>
            <a:r>
              <a:rPr lang="fr-FR" sz="2400" b="1" dirty="0" smtClean="0"/>
              <a:t> </a:t>
            </a:r>
            <a:endParaRPr lang="fr-FR" sz="2400" b="1" dirty="0"/>
          </a:p>
        </p:txBody>
      </p:sp>
      <p:sp>
        <p:nvSpPr>
          <p:cNvPr id="42" name="ZoneTexte 41"/>
          <p:cNvSpPr txBox="1"/>
          <p:nvPr/>
        </p:nvSpPr>
        <p:spPr>
          <a:xfrm>
            <a:off x="4786314" y="4429132"/>
            <a:ext cx="314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Not </a:t>
            </a:r>
            <a:r>
              <a:rPr lang="fr-FR" dirty="0" err="1" smtClean="0"/>
              <a:t>valid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approximated</a:t>
            </a:r>
            <a:r>
              <a:rPr lang="fr-FR" dirty="0" smtClean="0"/>
              <a:t> formula  close to </a:t>
            </a:r>
            <a:r>
              <a:rPr lang="fr-FR" dirty="0" err="1" smtClean="0"/>
              <a:t>r≈a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29322" y="5429264"/>
            <a:ext cx="1788828" cy="750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7224" y="5572140"/>
            <a:ext cx="3732860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58" y="5643578"/>
            <a:ext cx="593760" cy="40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ZoneTexte 20"/>
          <p:cNvSpPr txBox="1"/>
          <p:nvPr/>
        </p:nvSpPr>
        <p:spPr>
          <a:xfrm>
            <a:off x="428596" y="4929198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Results</a:t>
            </a:r>
            <a:r>
              <a:rPr lang="fr-FR" dirty="0" smtClean="0"/>
              <a:t> </a:t>
            </a:r>
            <a:r>
              <a:rPr lang="fr-FR" dirty="0" err="1" smtClean="0"/>
              <a:t>obtained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potential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IV.1.b)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Molecules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571612"/>
            <a:ext cx="2143140" cy="1101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356" name="Picture 4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1428736"/>
            <a:ext cx="2452679" cy="1465237"/>
          </a:xfrm>
          <a:prstGeom prst="rect">
            <a:avLst/>
          </a:prstGeom>
          <a:noFill/>
        </p:spPr>
      </p:pic>
      <p:pic>
        <p:nvPicPr>
          <p:cNvPr id="10035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4286256"/>
            <a:ext cx="29527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ZoneTexte 11"/>
          <p:cNvSpPr txBox="1"/>
          <p:nvPr/>
        </p:nvSpPr>
        <p:spPr>
          <a:xfrm>
            <a:off x="642910" y="1000108"/>
            <a:ext cx="20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Hydrogen</a:t>
            </a:r>
            <a:r>
              <a:rPr lang="fr-FR" b="1" dirty="0" smtClean="0"/>
              <a:t> </a:t>
            </a:r>
            <a:r>
              <a:rPr lang="fr-FR" b="1" dirty="0" err="1" smtClean="0"/>
              <a:t>Chloride</a:t>
            </a:r>
            <a:endParaRPr lang="fr-FR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928662" y="335756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Carbone </a:t>
            </a:r>
            <a:r>
              <a:rPr lang="fr-FR" b="1" dirty="0" err="1" smtClean="0"/>
              <a:t>dioxide</a:t>
            </a:r>
            <a:r>
              <a:rPr lang="fr-FR" b="1" dirty="0" smtClean="0"/>
              <a:t> </a:t>
            </a:r>
            <a:endParaRPr lang="fr-FR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5357818" y="785794"/>
            <a:ext cx="8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Water </a:t>
            </a:r>
            <a:endParaRPr lang="fr-FR" b="1" dirty="0"/>
          </a:p>
        </p:txBody>
      </p:sp>
      <p:sp>
        <p:nvSpPr>
          <p:cNvPr id="15" name="Rectangle 14"/>
          <p:cNvSpPr/>
          <p:nvPr/>
        </p:nvSpPr>
        <p:spPr>
          <a:xfrm>
            <a:off x="785786" y="1571612"/>
            <a:ext cx="214314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6000760" y="1214422"/>
            <a:ext cx="857256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5572132" y="2500306"/>
            <a:ext cx="1428760" cy="357190"/>
          </a:xfrm>
          <a:prstGeom prst="rect">
            <a:avLst/>
          </a:prstGeom>
          <a:solidFill>
            <a:schemeClr val="bg1"/>
          </a:solidFill>
          <a:ln w="1111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/>
          <p:cNvCxnSpPr/>
          <p:nvPr/>
        </p:nvCxnSpPr>
        <p:spPr>
          <a:xfrm flipV="1">
            <a:off x="5929322" y="1643050"/>
            <a:ext cx="285752" cy="214314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785786" y="4357694"/>
            <a:ext cx="285752" cy="214314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6357950" y="1643050"/>
            <a:ext cx="285752" cy="214314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V="1">
            <a:off x="3428992" y="4857760"/>
            <a:ext cx="285752" cy="214314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3357554" y="4357694"/>
            <a:ext cx="285752" cy="214314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714348" y="4929198"/>
            <a:ext cx="285752" cy="214314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2357422" y="2071678"/>
            <a:ext cx="500066" cy="1588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2357422" y="2714620"/>
            <a:ext cx="500066" cy="1588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rot="5400000">
            <a:off x="2679687" y="2320917"/>
            <a:ext cx="500066" cy="1588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4572000" y="3786190"/>
            <a:ext cx="4200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Even</a:t>
            </a:r>
            <a:r>
              <a:rPr lang="fr-FR" b="1" dirty="0" smtClean="0"/>
              <a:t> in </a:t>
            </a:r>
            <a:r>
              <a:rPr lang="fr-FR" b="1" dirty="0" err="1" smtClean="0"/>
              <a:t>neutral</a:t>
            </a:r>
            <a:r>
              <a:rPr lang="fr-FR" b="1" dirty="0" smtClean="0"/>
              <a:t> </a:t>
            </a:r>
            <a:r>
              <a:rPr lang="fr-FR" b="1" dirty="0" err="1" smtClean="0"/>
              <a:t>molecules</a:t>
            </a:r>
            <a:endParaRPr lang="fr-FR" b="1" dirty="0" smtClean="0"/>
          </a:p>
          <a:p>
            <a:r>
              <a:rPr lang="fr-FR" b="1" dirty="0" smtClean="0"/>
              <a:t>Non </a:t>
            </a:r>
            <a:r>
              <a:rPr lang="fr-FR" b="1" dirty="0" err="1" smtClean="0"/>
              <a:t>homogeneous</a:t>
            </a:r>
            <a:r>
              <a:rPr lang="fr-FR" b="1" dirty="0" smtClean="0"/>
              <a:t> </a:t>
            </a:r>
            <a:r>
              <a:rPr lang="fr-FR" b="1" dirty="0" err="1" smtClean="0"/>
              <a:t>repartition</a:t>
            </a:r>
            <a:r>
              <a:rPr lang="fr-FR" b="1" dirty="0" smtClean="0"/>
              <a:t> of </a:t>
            </a:r>
            <a:r>
              <a:rPr lang="fr-FR" b="1" dirty="0" err="1" smtClean="0"/>
              <a:t>electric</a:t>
            </a:r>
            <a:r>
              <a:rPr lang="fr-FR" b="1" dirty="0" smtClean="0"/>
              <a:t> </a:t>
            </a:r>
          </a:p>
          <a:p>
            <a:r>
              <a:rPr lang="fr-FR" b="1" dirty="0" smtClean="0"/>
              <a:t>Charges due to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electronegativity</a:t>
            </a:r>
            <a:endParaRPr lang="fr-F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IV.1.b)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Molecules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242" name="Picture 2" descr="RÃ©sultat de recherche d'images pour &quot;Ã©lectronegativity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642918"/>
            <a:ext cx="7238987" cy="54292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eur droit 50"/>
          <p:cNvCxnSpPr/>
          <p:nvPr/>
        </p:nvCxnSpPr>
        <p:spPr>
          <a:xfrm>
            <a:off x="5643570" y="5786454"/>
            <a:ext cx="2214578" cy="158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5643570" y="3786190"/>
            <a:ext cx="2214578" cy="158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IV.1.b)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Molecules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571612"/>
            <a:ext cx="2143140" cy="1101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356" name="Picture 4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1071546"/>
            <a:ext cx="2452679" cy="1465237"/>
          </a:xfrm>
          <a:prstGeom prst="rect">
            <a:avLst/>
          </a:prstGeom>
          <a:noFill/>
        </p:spPr>
      </p:pic>
      <p:pic>
        <p:nvPicPr>
          <p:cNvPr id="10035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4286256"/>
            <a:ext cx="29527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ZoneTexte 11"/>
          <p:cNvSpPr txBox="1"/>
          <p:nvPr/>
        </p:nvSpPr>
        <p:spPr>
          <a:xfrm>
            <a:off x="642910" y="1000108"/>
            <a:ext cx="20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Hydrogen</a:t>
            </a:r>
            <a:r>
              <a:rPr lang="fr-FR" b="1" dirty="0" smtClean="0"/>
              <a:t> </a:t>
            </a:r>
            <a:r>
              <a:rPr lang="fr-FR" b="1" dirty="0" err="1" smtClean="0"/>
              <a:t>Chloride</a:t>
            </a:r>
            <a:endParaRPr lang="fr-FR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928662" y="335756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Carbone </a:t>
            </a:r>
            <a:r>
              <a:rPr lang="fr-FR" b="1" dirty="0" err="1" smtClean="0"/>
              <a:t>dioxide</a:t>
            </a:r>
            <a:r>
              <a:rPr lang="fr-FR" b="1" dirty="0" smtClean="0"/>
              <a:t> </a:t>
            </a:r>
            <a:endParaRPr lang="fr-FR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5357818" y="428604"/>
            <a:ext cx="8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Water </a:t>
            </a:r>
            <a:endParaRPr lang="fr-FR" b="1" dirty="0"/>
          </a:p>
        </p:txBody>
      </p:sp>
      <p:sp>
        <p:nvSpPr>
          <p:cNvPr id="15" name="Rectangle 14"/>
          <p:cNvSpPr/>
          <p:nvPr/>
        </p:nvSpPr>
        <p:spPr>
          <a:xfrm>
            <a:off x="785786" y="1571612"/>
            <a:ext cx="214314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/>
          <p:cNvSpPr txBox="1"/>
          <p:nvPr/>
        </p:nvSpPr>
        <p:spPr>
          <a:xfrm>
            <a:off x="4929190" y="2857496"/>
            <a:ext cx="34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 Existence of </a:t>
            </a:r>
            <a:r>
              <a:rPr lang="fr-FR" b="1" dirty="0" err="1" smtClean="0">
                <a:solidFill>
                  <a:srgbClr val="FF0000"/>
                </a:solidFill>
              </a:rPr>
              <a:t>electrostatic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dipoles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28860" y="1643050"/>
            <a:ext cx="6000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786" y="1714488"/>
            <a:ext cx="68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ctangle 29"/>
          <p:cNvSpPr/>
          <p:nvPr/>
        </p:nvSpPr>
        <p:spPr>
          <a:xfrm>
            <a:off x="5572132" y="2143116"/>
            <a:ext cx="1428760" cy="357190"/>
          </a:xfrm>
          <a:prstGeom prst="rect">
            <a:avLst/>
          </a:prstGeom>
          <a:solidFill>
            <a:schemeClr val="bg1"/>
          </a:solidFill>
          <a:ln w="1111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6248" y="2071678"/>
            <a:ext cx="68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72396" y="2071678"/>
            <a:ext cx="68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00232" y="4000504"/>
            <a:ext cx="68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ZoneTexte 34"/>
          <p:cNvSpPr txBox="1"/>
          <p:nvPr/>
        </p:nvSpPr>
        <p:spPr>
          <a:xfrm>
            <a:off x="1785918" y="392906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4</a:t>
            </a:r>
            <a:endParaRPr lang="fr-FR" sz="2800" b="1" dirty="0"/>
          </a:p>
        </p:txBody>
      </p:sp>
      <p:pic>
        <p:nvPicPr>
          <p:cNvPr id="101381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71868" y="4572008"/>
            <a:ext cx="8858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382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4500570"/>
            <a:ext cx="8858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Ellipse 36"/>
          <p:cNvSpPr/>
          <p:nvPr/>
        </p:nvSpPr>
        <p:spPr>
          <a:xfrm>
            <a:off x="5500694" y="3643314"/>
            <a:ext cx="285752" cy="285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>
            <a:off x="7643834" y="3643314"/>
            <a:ext cx="285752" cy="285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5500694" y="3286124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</a:p>
          <a:p>
            <a:r>
              <a:rPr lang="fr-FR" b="1" dirty="0" smtClean="0"/>
              <a:t>-</a:t>
            </a:r>
            <a:endParaRPr lang="fr-FR" b="1" dirty="0"/>
          </a:p>
        </p:txBody>
      </p:sp>
      <p:sp>
        <p:nvSpPr>
          <p:cNvPr id="40" name="ZoneTexte 39"/>
          <p:cNvSpPr txBox="1"/>
          <p:nvPr/>
        </p:nvSpPr>
        <p:spPr>
          <a:xfrm>
            <a:off x="7643834" y="3357562"/>
            <a:ext cx="316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</a:t>
            </a:r>
          </a:p>
          <a:p>
            <a:r>
              <a:rPr lang="fr-FR" b="1" dirty="0" smtClean="0"/>
              <a:t>+</a:t>
            </a:r>
            <a:endParaRPr lang="fr-FR" b="1" dirty="0"/>
          </a:p>
        </p:txBody>
      </p:sp>
      <p:sp>
        <p:nvSpPr>
          <p:cNvPr id="42" name="Ellipse 41"/>
          <p:cNvSpPr/>
          <p:nvPr/>
        </p:nvSpPr>
        <p:spPr>
          <a:xfrm>
            <a:off x="5572132" y="5643578"/>
            <a:ext cx="285752" cy="285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>
            <a:off x="7715272" y="5643578"/>
            <a:ext cx="285752" cy="285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/>
          <p:cNvSpPr txBox="1"/>
          <p:nvPr/>
        </p:nvSpPr>
        <p:spPr>
          <a:xfrm>
            <a:off x="5572132" y="5286388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</a:p>
          <a:p>
            <a:r>
              <a:rPr lang="fr-FR" b="1" dirty="0" smtClean="0"/>
              <a:t>-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15272" y="5357826"/>
            <a:ext cx="316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</a:t>
            </a:r>
          </a:p>
          <a:p>
            <a:r>
              <a:rPr lang="fr-FR" b="1" dirty="0" smtClean="0"/>
              <a:t>+</a:t>
            </a:r>
            <a:endParaRPr lang="fr-FR" b="1" dirty="0"/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5572132" y="4071942"/>
            <a:ext cx="2158320" cy="3389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5715008" y="6072206"/>
            <a:ext cx="2158320" cy="3389"/>
          </a:xfrm>
          <a:prstGeom prst="straightConnector1">
            <a:avLst/>
          </a:prstGeom>
          <a:ln w="3492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/>
          <p:cNvSpPr txBox="1"/>
          <p:nvPr/>
        </p:nvSpPr>
        <p:spPr>
          <a:xfrm>
            <a:off x="5286380" y="4286256"/>
            <a:ext cx="3677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Defined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N to P in </a:t>
            </a:r>
            <a:r>
              <a:rPr lang="fr-FR" dirty="0" err="1" smtClean="0"/>
              <a:t>Physics</a:t>
            </a:r>
            <a:endParaRPr lang="fr-FR" dirty="0" smtClean="0"/>
          </a:p>
          <a:p>
            <a:r>
              <a:rPr lang="fr-FR" dirty="0" smtClean="0">
                <a:solidFill>
                  <a:srgbClr val="FF0000"/>
                </a:solidFill>
              </a:rPr>
              <a:t>BUT</a:t>
            </a:r>
          </a:p>
          <a:p>
            <a:r>
              <a:rPr lang="fr-FR" dirty="0" err="1" smtClean="0"/>
              <a:t>Defined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P to N in </a:t>
            </a:r>
            <a:r>
              <a:rPr lang="fr-FR" dirty="0" err="1" smtClean="0"/>
              <a:t>Chemistry</a:t>
            </a:r>
            <a:r>
              <a:rPr lang="fr-FR" dirty="0" smtClean="0"/>
              <a:t>…..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6500826" y="53578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µ</a:t>
            </a:r>
            <a:endParaRPr lang="fr-FR" dirty="0"/>
          </a:p>
        </p:txBody>
      </p:sp>
      <p:sp>
        <p:nvSpPr>
          <p:cNvPr id="61" name="ZoneTexte 60"/>
          <p:cNvSpPr txBox="1"/>
          <p:nvPr/>
        </p:nvSpPr>
        <p:spPr>
          <a:xfrm>
            <a:off x="6429388" y="33575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</a:t>
            </a:r>
            <a:endParaRPr lang="fr-FR" dirty="0"/>
          </a:p>
        </p:txBody>
      </p:sp>
      <p:cxnSp>
        <p:nvCxnSpPr>
          <p:cNvPr id="63" name="Connecteur droit avec flèche 62"/>
          <p:cNvCxnSpPr/>
          <p:nvPr/>
        </p:nvCxnSpPr>
        <p:spPr>
          <a:xfrm>
            <a:off x="6357950" y="3429000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>
            <a:off x="6429388" y="5357826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rot="10800000">
            <a:off x="1142976" y="2857496"/>
            <a:ext cx="142876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rot="10800000" flipV="1">
            <a:off x="5214942" y="1428736"/>
            <a:ext cx="785818" cy="49847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6643702" y="1428736"/>
            <a:ext cx="785818" cy="5000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2285984" y="5214950"/>
            <a:ext cx="1143008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/>
          <p:nvPr/>
        </p:nvCxnSpPr>
        <p:spPr>
          <a:xfrm>
            <a:off x="1000100" y="5214950"/>
            <a:ext cx="1143008" cy="158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IV.1.b)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Molecules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57158" y="571480"/>
            <a:ext cx="20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Hydrogen</a:t>
            </a:r>
            <a:r>
              <a:rPr lang="fr-FR" b="1" dirty="0" smtClean="0"/>
              <a:t> </a:t>
            </a:r>
            <a:r>
              <a:rPr lang="fr-FR" b="1" dirty="0" err="1" smtClean="0"/>
              <a:t>Chloride</a:t>
            </a:r>
            <a:endParaRPr lang="fr-FR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357158" y="4071942"/>
            <a:ext cx="8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Water </a:t>
            </a:r>
            <a:endParaRPr lang="fr-FR" b="1" dirty="0"/>
          </a:p>
        </p:txBody>
      </p:sp>
      <p:grpSp>
        <p:nvGrpSpPr>
          <p:cNvPr id="26" name="Groupe 25"/>
          <p:cNvGrpSpPr/>
          <p:nvPr/>
        </p:nvGrpSpPr>
        <p:grpSpPr>
          <a:xfrm>
            <a:off x="857224" y="1214422"/>
            <a:ext cx="1714512" cy="785818"/>
            <a:chOff x="500034" y="1214422"/>
            <a:chExt cx="2243149" cy="1101614"/>
          </a:xfrm>
        </p:grpSpPr>
        <p:pic>
          <p:nvPicPr>
            <p:cNvPr id="10035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71472" y="1214422"/>
              <a:ext cx="2143140" cy="11016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Rectangle 14"/>
            <p:cNvSpPr/>
            <p:nvPr/>
          </p:nvSpPr>
          <p:spPr>
            <a:xfrm>
              <a:off x="500034" y="1214422"/>
              <a:ext cx="2143140" cy="571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1378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43108" y="1357298"/>
              <a:ext cx="600075" cy="352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138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0034" y="1357298"/>
              <a:ext cx="6858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7" name="Groupe 26"/>
          <p:cNvGrpSpPr/>
          <p:nvPr/>
        </p:nvGrpSpPr>
        <p:grpSpPr>
          <a:xfrm>
            <a:off x="928662" y="4286256"/>
            <a:ext cx="2500330" cy="1685934"/>
            <a:chOff x="4786314" y="1428736"/>
            <a:chExt cx="3114692" cy="1828810"/>
          </a:xfrm>
        </p:grpSpPr>
        <p:pic>
          <p:nvPicPr>
            <p:cNvPr id="100356" name="Picture 4" descr="Image associÃ©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143504" y="1428736"/>
              <a:ext cx="2452679" cy="1465237"/>
            </a:xfrm>
            <a:prstGeom prst="rect">
              <a:avLst/>
            </a:prstGeom>
            <a:noFill/>
          </p:spPr>
        </p:pic>
        <p:sp>
          <p:nvSpPr>
            <p:cNvPr id="30" name="Rectangle 29"/>
            <p:cNvSpPr/>
            <p:nvPr/>
          </p:nvSpPr>
          <p:spPr>
            <a:xfrm>
              <a:off x="5643570" y="2500306"/>
              <a:ext cx="1428760" cy="357190"/>
            </a:xfrm>
            <a:prstGeom prst="rect">
              <a:avLst/>
            </a:prstGeom>
            <a:solidFill>
              <a:schemeClr val="bg1"/>
            </a:solidFill>
            <a:ln w="1111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86314" y="2857496"/>
              <a:ext cx="6858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15206" y="2786058"/>
              <a:ext cx="6858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5" name="Groupe 24"/>
          <p:cNvGrpSpPr/>
          <p:nvPr/>
        </p:nvGrpSpPr>
        <p:grpSpPr>
          <a:xfrm>
            <a:off x="357158" y="2285992"/>
            <a:ext cx="3786182" cy="1481141"/>
            <a:chOff x="0" y="2220815"/>
            <a:chExt cx="4457693" cy="2189260"/>
          </a:xfrm>
        </p:grpSpPr>
        <p:pic>
          <p:nvPicPr>
            <p:cNvPr id="100357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14349" y="3501652"/>
              <a:ext cx="2734085" cy="9084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ZoneTexte 12"/>
            <p:cNvSpPr txBox="1"/>
            <p:nvPr/>
          </p:nvSpPr>
          <p:spPr>
            <a:xfrm>
              <a:off x="84108" y="2220815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Carbone </a:t>
              </a:r>
              <a:r>
                <a:rPr lang="fr-FR" b="1" dirty="0" err="1" smtClean="0"/>
                <a:t>dioxide</a:t>
              </a:r>
              <a:r>
                <a:rPr lang="fr-FR" b="1" dirty="0" smtClean="0"/>
                <a:t> </a:t>
              </a:r>
              <a:endParaRPr lang="fr-FR" b="1" dirty="0"/>
            </a:p>
          </p:txBody>
        </p:sp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00232" y="3143248"/>
              <a:ext cx="6858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" name="ZoneTexte 34"/>
            <p:cNvSpPr txBox="1"/>
            <p:nvPr/>
          </p:nvSpPr>
          <p:spPr>
            <a:xfrm>
              <a:off x="1785918" y="3071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/>
                <a:t>4</a:t>
              </a:r>
              <a:endParaRPr lang="fr-FR" sz="2800" b="1" dirty="0"/>
            </a:p>
          </p:txBody>
        </p:sp>
        <p:pic>
          <p:nvPicPr>
            <p:cNvPr id="101381" name="Picture 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571868" y="3714752"/>
              <a:ext cx="885825" cy="40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1382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3643314"/>
              <a:ext cx="885825" cy="40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29" name="Connecteur droit avec flèche 28"/>
          <p:cNvCxnSpPr/>
          <p:nvPr/>
        </p:nvCxnSpPr>
        <p:spPr>
          <a:xfrm rot="10800000">
            <a:off x="1071538" y="2143116"/>
            <a:ext cx="142876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rot="10800000">
            <a:off x="2143108" y="3786190"/>
            <a:ext cx="1000132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rot="10800000">
            <a:off x="1000100" y="3786190"/>
            <a:ext cx="1000132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rot="10800000" flipV="1">
            <a:off x="1142976" y="4643446"/>
            <a:ext cx="714380" cy="5000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2428860" y="4643446"/>
            <a:ext cx="642942" cy="49847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3570" y="1218428"/>
            <a:ext cx="1857388" cy="95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Rectangle 44"/>
          <p:cNvSpPr/>
          <p:nvPr/>
        </p:nvSpPr>
        <p:spPr>
          <a:xfrm>
            <a:off x="5572132" y="1219790"/>
            <a:ext cx="1857388" cy="423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45"/>
          <p:cNvCxnSpPr/>
          <p:nvPr/>
        </p:nvCxnSpPr>
        <p:spPr>
          <a:xfrm>
            <a:off x="6929454" y="1643050"/>
            <a:ext cx="433391" cy="412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7000892" y="2214554"/>
            <a:ext cx="433391" cy="412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 rot="5400000">
            <a:off x="7286750" y="1857258"/>
            <a:ext cx="571504" cy="212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72132" y="3071810"/>
            <a:ext cx="2322220" cy="614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" name="Picture 4" descr="Image associÃ©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2132" y="4643446"/>
            <a:ext cx="2452679" cy="1465237"/>
          </a:xfrm>
          <a:prstGeom prst="rect">
            <a:avLst/>
          </a:prstGeom>
          <a:noFill/>
        </p:spPr>
      </p:pic>
      <p:sp>
        <p:nvSpPr>
          <p:cNvPr id="65" name="Rectangle 64"/>
          <p:cNvSpPr/>
          <p:nvPr/>
        </p:nvSpPr>
        <p:spPr>
          <a:xfrm>
            <a:off x="6500826" y="4429132"/>
            <a:ext cx="857256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6072198" y="5715016"/>
            <a:ext cx="1428760" cy="357190"/>
          </a:xfrm>
          <a:prstGeom prst="rect">
            <a:avLst/>
          </a:prstGeom>
          <a:solidFill>
            <a:schemeClr val="bg1"/>
          </a:solidFill>
          <a:ln w="1111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Connecteur droit 66"/>
          <p:cNvCxnSpPr/>
          <p:nvPr/>
        </p:nvCxnSpPr>
        <p:spPr>
          <a:xfrm flipV="1">
            <a:off x="6429388" y="4857760"/>
            <a:ext cx="285752" cy="214314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>
            <a:off x="6858016" y="4857760"/>
            <a:ext cx="285752" cy="214314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 rot="10800000">
            <a:off x="6000760" y="2500306"/>
            <a:ext cx="142876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rot="5400000">
            <a:off x="5930910" y="5570552"/>
            <a:ext cx="1712924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5500694" y="3714752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rgbClr val="FF0000"/>
                </a:solidFill>
              </a:rPr>
              <a:t>p=0</a:t>
            </a:r>
            <a:endParaRPr lang="fr-FR" sz="2400" dirty="0">
              <a:solidFill>
                <a:srgbClr val="FF0000"/>
              </a:solidFill>
            </a:endParaRPr>
          </a:p>
        </p:txBody>
      </p:sp>
      <p:cxnSp>
        <p:nvCxnSpPr>
          <p:cNvPr id="73" name="Connecteur droit avec flèche 72"/>
          <p:cNvCxnSpPr/>
          <p:nvPr/>
        </p:nvCxnSpPr>
        <p:spPr>
          <a:xfrm>
            <a:off x="5500694" y="3786190"/>
            <a:ext cx="33278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5929322" y="3786190"/>
            <a:ext cx="21431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>
            <a:off x="6343233" y="364331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CO2 has no </a:t>
            </a:r>
            <a:r>
              <a:rPr lang="fr-FR" dirty="0" err="1" smtClean="0"/>
              <a:t>dipolar</a:t>
            </a:r>
            <a:r>
              <a:rPr lang="fr-FR" dirty="0" smtClean="0"/>
              <a:t> moment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IV.1.b)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Molecules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3426" name="Picture 2" descr="Image associÃ©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142984"/>
            <a:ext cx="2571768" cy="2104175"/>
          </a:xfrm>
          <a:prstGeom prst="rect">
            <a:avLst/>
          </a:prstGeom>
          <a:noFill/>
        </p:spPr>
      </p:pic>
      <p:sp>
        <p:nvSpPr>
          <p:cNvPr id="15" name="ZoneTexte 14"/>
          <p:cNvSpPr txBox="1"/>
          <p:nvPr/>
        </p:nvSpPr>
        <p:spPr>
          <a:xfrm>
            <a:off x="357158" y="571480"/>
            <a:ext cx="4624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Deviation</a:t>
            </a:r>
            <a:r>
              <a:rPr lang="fr-FR" b="1" dirty="0" smtClean="0"/>
              <a:t> of a water flow by a </a:t>
            </a:r>
            <a:r>
              <a:rPr lang="fr-FR" b="1" dirty="0" err="1" smtClean="0"/>
              <a:t>rubbed</a:t>
            </a:r>
            <a:r>
              <a:rPr lang="fr-FR" b="1" dirty="0" smtClean="0"/>
              <a:t> </a:t>
            </a:r>
            <a:r>
              <a:rPr lang="fr-FR" b="1" dirty="0" err="1" smtClean="0"/>
              <a:t>object</a:t>
            </a:r>
            <a:r>
              <a:rPr lang="fr-FR" b="1" dirty="0" smtClean="0"/>
              <a:t> </a:t>
            </a:r>
            <a:endParaRPr lang="fr-FR" b="1" dirty="0"/>
          </a:p>
        </p:txBody>
      </p:sp>
      <p:pic>
        <p:nvPicPr>
          <p:cNvPr id="103428" name="Picture 4" descr="RÃ©sultat de recherche d'images pour &quot;electrostatics water gif&quot;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0" y="1214422"/>
            <a:ext cx="3214711" cy="1928826"/>
          </a:xfrm>
          <a:prstGeom prst="rect">
            <a:avLst/>
          </a:prstGeom>
          <a:noFill/>
        </p:spPr>
      </p:pic>
      <p:pic>
        <p:nvPicPr>
          <p:cNvPr id="1034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4259422">
            <a:off x="4442396" y="5405992"/>
            <a:ext cx="555623" cy="42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Rectangle 20"/>
          <p:cNvSpPr/>
          <p:nvPr/>
        </p:nvSpPr>
        <p:spPr>
          <a:xfrm>
            <a:off x="3714744" y="3571876"/>
            <a:ext cx="1143008" cy="3571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642910" y="3571876"/>
            <a:ext cx="1285884" cy="3571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4259422">
            <a:off x="4299521" y="4834489"/>
            <a:ext cx="555623" cy="42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4259422">
            <a:off x="4871025" y="5763181"/>
            <a:ext cx="555623" cy="42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10800000">
            <a:off x="2285984" y="4214818"/>
            <a:ext cx="1248154" cy="95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4259422">
            <a:off x="4156645" y="4120108"/>
            <a:ext cx="555623" cy="42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4259422">
            <a:off x="942238" y="5265848"/>
            <a:ext cx="568319" cy="434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767728">
            <a:off x="900963" y="4062301"/>
            <a:ext cx="568319" cy="434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0129653">
            <a:off x="966912" y="4553720"/>
            <a:ext cx="592913" cy="452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rapèze 23"/>
          <p:cNvSpPr/>
          <p:nvPr/>
        </p:nvSpPr>
        <p:spPr>
          <a:xfrm rot="10800000">
            <a:off x="857224" y="3929066"/>
            <a:ext cx="857256" cy="2214578"/>
          </a:xfrm>
          <a:prstGeom prst="trapezoid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orme libre 19"/>
          <p:cNvSpPr/>
          <p:nvPr/>
        </p:nvSpPr>
        <p:spPr>
          <a:xfrm>
            <a:off x="3929058" y="3929066"/>
            <a:ext cx="2286016" cy="2395679"/>
          </a:xfrm>
          <a:custGeom>
            <a:avLst/>
            <a:gdLst>
              <a:gd name="connsiteX0" fmla="*/ 40946 w 1910956"/>
              <a:gd name="connsiteY0" fmla="*/ 44365 h 2395679"/>
              <a:gd name="connsiteX1" fmla="*/ 61043 w 1910956"/>
              <a:gd name="connsiteY1" fmla="*/ 235284 h 2395679"/>
              <a:gd name="connsiteX2" fmla="*/ 71091 w 1910956"/>
              <a:gd name="connsiteY2" fmla="*/ 265429 h 2395679"/>
              <a:gd name="connsiteX3" fmla="*/ 81140 w 1910956"/>
              <a:gd name="connsiteY3" fmla="*/ 476444 h 2395679"/>
              <a:gd name="connsiteX4" fmla="*/ 91188 w 1910956"/>
              <a:gd name="connsiteY4" fmla="*/ 727653 h 2395679"/>
              <a:gd name="connsiteX5" fmla="*/ 111285 w 1910956"/>
              <a:gd name="connsiteY5" fmla="*/ 828136 h 2395679"/>
              <a:gd name="connsiteX6" fmla="*/ 121333 w 1910956"/>
              <a:gd name="connsiteY6" fmla="*/ 858281 h 2395679"/>
              <a:gd name="connsiteX7" fmla="*/ 141430 w 1910956"/>
              <a:gd name="connsiteY7" fmla="*/ 928620 h 2395679"/>
              <a:gd name="connsiteX8" fmla="*/ 151478 w 1910956"/>
              <a:gd name="connsiteY8" fmla="*/ 1119539 h 2395679"/>
              <a:gd name="connsiteX9" fmla="*/ 171575 w 1910956"/>
              <a:gd name="connsiteY9" fmla="*/ 1189877 h 2395679"/>
              <a:gd name="connsiteX10" fmla="*/ 191672 w 1910956"/>
              <a:gd name="connsiteY10" fmla="*/ 1260216 h 2395679"/>
              <a:gd name="connsiteX11" fmla="*/ 201720 w 1910956"/>
              <a:gd name="connsiteY11" fmla="*/ 1320506 h 2395679"/>
              <a:gd name="connsiteX12" fmla="*/ 231865 w 1910956"/>
              <a:gd name="connsiteY12" fmla="*/ 1390844 h 2395679"/>
              <a:gd name="connsiteX13" fmla="*/ 241913 w 1910956"/>
              <a:gd name="connsiteY13" fmla="*/ 1431038 h 2395679"/>
              <a:gd name="connsiteX14" fmla="*/ 262010 w 1910956"/>
              <a:gd name="connsiteY14" fmla="*/ 1491328 h 2395679"/>
              <a:gd name="connsiteX15" fmla="*/ 272058 w 1910956"/>
              <a:gd name="connsiteY15" fmla="*/ 1521473 h 2395679"/>
              <a:gd name="connsiteX16" fmla="*/ 282107 w 1910956"/>
              <a:gd name="connsiteY16" fmla="*/ 1551618 h 2395679"/>
              <a:gd name="connsiteX17" fmla="*/ 292155 w 1910956"/>
              <a:gd name="connsiteY17" fmla="*/ 1581763 h 2395679"/>
              <a:gd name="connsiteX18" fmla="*/ 312252 w 1910956"/>
              <a:gd name="connsiteY18" fmla="*/ 1611908 h 2395679"/>
              <a:gd name="connsiteX19" fmla="*/ 332349 w 1910956"/>
              <a:gd name="connsiteY19" fmla="*/ 1672198 h 2395679"/>
              <a:gd name="connsiteX20" fmla="*/ 342397 w 1910956"/>
              <a:gd name="connsiteY20" fmla="*/ 1702343 h 2395679"/>
              <a:gd name="connsiteX21" fmla="*/ 382590 w 1910956"/>
              <a:gd name="connsiteY21" fmla="*/ 1772681 h 2395679"/>
              <a:gd name="connsiteX22" fmla="*/ 402687 w 1910956"/>
              <a:gd name="connsiteY22" fmla="*/ 1832972 h 2395679"/>
              <a:gd name="connsiteX23" fmla="*/ 412735 w 1910956"/>
              <a:gd name="connsiteY23" fmla="*/ 1863117 h 2395679"/>
              <a:gd name="connsiteX24" fmla="*/ 442880 w 1910956"/>
              <a:gd name="connsiteY24" fmla="*/ 1893262 h 2395679"/>
              <a:gd name="connsiteX25" fmla="*/ 483074 w 1910956"/>
              <a:gd name="connsiteY25" fmla="*/ 1953552 h 2395679"/>
              <a:gd name="connsiteX26" fmla="*/ 503171 w 1910956"/>
              <a:gd name="connsiteY26" fmla="*/ 1983697 h 2395679"/>
              <a:gd name="connsiteX27" fmla="*/ 533316 w 1910956"/>
              <a:gd name="connsiteY27" fmla="*/ 2023890 h 2395679"/>
              <a:gd name="connsiteX28" fmla="*/ 553412 w 1910956"/>
              <a:gd name="connsiteY28" fmla="*/ 2054035 h 2395679"/>
              <a:gd name="connsiteX29" fmla="*/ 583557 w 1910956"/>
              <a:gd name="connsiteY29" fmla="*/ 2074132 h 2395679"/>
              <a:gd name="connsiteX30" fmla="*/ 633799 w 1910956"/>
              <a:gd name="connsiteY30" fmla="*/ 2124374 h 2395679"/>
              <a:gd name="connsiteX31" fmla="*/ 684041 w 1910956"/>
              <a:gd name="connsiteY31" fmla="*/ 2164567 h 2395679"/>
              <a:gd name="connsiteX32" fmla="*/ 704138 w 1910956"/>
              <a:gd name="connsiteY32" fmla="*/ 2194712 h 2395679"/>
              <a:gd name="connsiteX33" fmla="*/ 734283 w 1910956"/>
              <a:gd name="connsiteY33" fmla="*/ 2204761 h 2395679"/>
              <a:gd name="connsiteX34" fmla="*/ 794573 w 1910956"/>
              <a:gd name="connsiteY34" fmla="*/ 2244954 h 2395679"/>
              <a:gd name="connsiteX35" fmla="*/ 854863 w 1910956"/>
              <a:gd name="connsiteY35" fmla="*/ 2285147 h 2395679"/>
              <a:gd name="connsiteX36" fmla="*/ 885008 w 1910956"/>
              <a:gd name="connsiteY36" fmla="*/ 2295196 h 2395679"/>
              <a:gd name="connsiteX37" fmla="*/ 915153 w 1910956"/>
              <a:gd name="connsiteY37" fmla="*/ 2315292 h 2395679"/>
              <a:gd name="connsiteX38" fmla="*/ 945298 w 1910956"/>
              <a:gd name="connsiteY38" fmla="*/ 2325341 h 2395679"/>
              <a:gd name="connsiteX39" fmla="*/ 975443 w 1910956"/>
              <a:gd name="connsiteY39" fmla="*/ 2345438 h 2395679"/>
              <a:gd name="connsiteX40" fmla="*/ 1005588 w 1910956"/>
              <a:gd name="connsiteY40" fmla="*/ 2355486 h 2395679"/>
              <a:gd name="connsiteX41" fmla="*/ 1045782 w 1910956"/>
              <a:gd name="connsiteY41" fmla="*/ 2375583 h 2395679"/>
              <a:gd name="connsiteX42" fmla="*/ 1166362 w 1910956"/>
              <a:gd name="connsiteY42" fmla="*/ 2395679 h 2395679"/>
              <a:gd name="connsiteX43" fmla="*/ 1337184 w 1910956"/>
              <a:gd name="connsiteY43" fmla="*/ 2385631 h 2395679"/>
              <a:gd name="connsiteX44" fmla="*/ 1889843 w 1910956"/>
              <a:gd name="connsiteY44" fmla="*/ 2365534 h 2395679"/>
              <a:gd name="connsiteX45" fmla="*/ 1829553 w 1910956"/>
              <a:gd name="connsiteY45" fmla="*/ 2345438 h 2395679"/>
              <a:gd name="connsiteX46" fmla="*/ 1769263 w 1910956"/>
              <a:gd name="connsiteY46" fmla="*/ 2315292 h 2395679"/>
              <a:gd name="connsiteX47" fmla="*/ 1739118 w 1910956"/>
              <a:gd name="connsiteY47" fmla="*/ 2305244 h 2395679"/>
              <a:gd name="connsiteX48" fmla="*/ 1678828 w 1910956"/>
              <a:gd name="connsiteY48" fmla="*/ 2265051 h 2395679"/>
              <a:gd name="connsiteX49" fmla="*/ 1628586 w 1910956"/>
              <a:gd name="connsiteY49" fmla="*/ 2224857 h 2395679"/>
              <a:gd name="connsiteX50" fmla="*/ 1578344 w 1910956"/>
              <a:gd name="connsiteY50" fmla="*/ 2174616 h 2395679"/>
              <a:gd name="connsiteX51" fmla="*/ 1558247 w 1910956"/>
              <a:gd name="connsiteY51" fmla="*/ 2144471 h 2395679"/>
              <a:gd name="connsiteX52" fmla="*/ 1528102 w 1910956"/>
              <a:gd name="connsiteY52" fmla="*/ 2124374 h 2395679"/>
              <a:gd name="connsiteX53" fmla="*/ 1497957 w 1910956"/>
              <a:gd name="connsiteY53" fmla="*/ 2094229 h 2395679"/>
              <a:gd name="connsiteX54" fmla="*/ 1437667 w 1910956"/>
              <a:gd name="connsiteY54" fmla="*/ 2054035 h 2395679"/>
              <a:gd name="connsiteX55" fmla="*/ 1407522 w 1910956"/>
              <a:gd name="connsiteY55" fmla="*/ 2033939 h 2395679"/>
              <a:gd name="connsiteX56" fmla="*/ 1387426 w 1910956"/>
              <a:gd name="connsiteY56" fmla="*/ 2003794 h 2395679"/>
              <a:gd name="connsiteX57" fmla="*/ 1327135 w 1910956"/>
              <a:gd name="connsiteY57" fmla="*/ 1963600 h 2395679"/>
              <a:gd name="connsiteX58" fmla="*/ 1307039 w 1910956"/>
              <a:gd name="connsiteY58" fmla="*/ 1933455 h 2395679"/>
              <a:gd name="connsiteX59" fmla="*/ 1276894 w 1910956"/>
              <a:gd name="connsiteY59" fmla="*/ 1923407 h 2395679"/>
              <a:gd name="connsiteX60" fmla="*/ 1246749 w 1910956"/>
              <a:gd name="connsiteY60" fmla="*/ 1903310 h 2395679"/>
              <a:gd name="connsiteX61" fmla="*/ 1216604 w 1910956"/>
              <a:gd name="connsiteY61" fmla="*/ 1873165 h 2395679"/>
              <a:gd name="connsiteX62" fmla="*/ 1156313 w 1910956"/>
              <a:gd name="connsiteY62" fmla="*/ 1822923 h 2395679"/>
              <a:gd name="connsiteX63" fmla="*/ 1106072 w 1910956"/>
              <a:gd name="connsiteY63" fmla="*/ 1772681 h 2395679"/>
              <a:gd name="connsiteX64" fmla="*/ 1055830 w 1910956"/>
              <a:gd name="connsiteY64" fmla="*/ 1682246 h 2395679"/>
              <a:gd name="connsiteX65" fmla="*/ 975443 w 1910956"/>
              <a:gd name="connsiteY65" fmla="*/ 1561666 h 2395679"/>
              <a:gd name="connsiteX66" fmla="*/ 935250 w 1910956"/>
              <a:gd name="connsiteY66" fmla="*/ 1501376 h 2395679"/>
              <a:gd name="connsiteX67" fmla="*/ 915153 w 1910956"/>
              <a:gd name="connsiteY67" fmla="*/ 1441086 h 2395679"/>
              <a:gd name="connsiteX68" fmla="*/ 905105 w 1910956"/>
              <a:gd name="connsiteY68" fmla="*/ 1400892 h 2395679"/>
              <a:gd name="connsiteX69" fmla="*/ 885008 w 1910956"/>
              <a:gd name="connsiteY69" fmla="*/ 1370747 h 2395679"/>
              <a:gd name="connsiteX70" fmla="*/ 874960 w 1910956"/>
              <a:gd name="connsiteY70" fmla="*/ 1320506 h 2395679"/>
              <a:gd name="connsiteX71" fmla="*/ 864911 w 1910956"/>
              <a:gd name="connsiteY71" fmla="*/ 1290361 h 2395679"/>
              <a:gd name="connsiteX72" fmla="*/ 834766 w 1910956"/>
              <a:gd name="connsiteY72" fmla="*/ 1189877 h 2395679"/>
              <a:gd name="connsiteX73" fmla="*/ 804621 w 1910956"/>
              <a:gd name="connsiteY73" fmla="*/ 1089394 h 2395679"/>
              <a:gd name="connsiteX74" fmla="*/ 784524 w 1910956"/>
              <a:gd name="connsiteY74" fmla="*/ 1059249 h 2395679"/>
              <a:gd name="connsiteX75" fmla="*/ 754379 w 1910956"/>
              <a:gd name="connsiteY75" fmla="*/ 968813 h 2395679"/>
              <a:gd name="connsiteX76" fmla="*/ 744331 w 1910956"/>
              <a:gd name="connsiteY76" fmla="*/ 938668 h 2395679"/>
              <a:gd name="connsiteX77" fmla="*/ 734283 w 1910956"/>
              <a:gd name="connsiteY77" fmla="*/ 908523 h 2395679"/>
              <a:gd name="connsiteX78" fmla="*/ 714186 w 1910956"/>
              <a:gd name="connsiteY78" fmla="*/ 707556 h 2395679"/>
              <a:gd name="connsiteX79" fmla="*/ 684041 w 1910956"/>
              <a:gd name="connsiteY79" fmla="*/ 386009 h 2395679"/>
              <a:gd name="connsiteX80" fmla="*/ 643847 w 1910956"/>
              <a:gd name="connsiteY80" fmla="*/ 295574 h 2395679"/>
              <a:gd name="connsiteX81" fmla="*/ 623751 w 1910956"/>
              <a:gd name="connsiteY81" fmla="*/ 235284 h 2395679"/>
              <a:gd name="connsiteX82" fmla="*/ 613702 w 1910956"/>
              <a:gd name="connsiteY82" fmla="*/ 205139 h 2395679"/>
              <a:gd name="connsiteX83" fmla="*/ 603654 w 1910956"/>
              <a:gd name="connsiteY83" fmla="*/ 34317 h 2395679"/>
              <a:gd name="connsiteX84" fmla="*/ 503171 w 1910956"/>
              <a:gd name="connsiteY84" fmla="*/ 24268 h 2395679"/>
              <a:gd name="connsiteX85" fmla="*/ 432832 w 1910956"/>
              <a:gd name="connsiteY85" fmla="*/ 14220 h 2395679"/>
              <a:gd name="connsiteX86" fmla="*/ 20850 w 1910956"/>
              <a:gd name="connsiteY86" fmla="*/ 24268 h 2395679"/>
              <a:gd name="connsiteX87" fmla="*/ 40946 w 1910956"/>
              <a:gd name="connsiteY87" fmla="*/ 44365 h 239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910956" h="2395679">
                <a:moveTo>
                  <a:pt x="40946" y="44365"/>
                </a:moveTo>
                <a:cubicBezTo>
                  <a:pt x="47645" y="79534"/>
                  <a:pt x="43703" y="165920"/>
                  <a:pt x="61043" y="235284"/>
                </a:cubicBezTo>
                <a:cubicBezTo>
                  <a:pt x="63612" y="245560"/>
                  <a:pt x="67742" y="255381"/>
                  <a:pt x="71091" y="265429"/>
                </a:cubicBezTo>
                <a:cubicBezTo>
                  <a:pt x="74441" y="335767"/>
                  <a:pt x="78081" y="406092"/>
                  <a:pt x="81140" y="476444"/>
                </a:cubicBezTo>
                <a:cubicBezTo>
                  <a:pt x="84780" y="560168"/>
                  <a:pt x="85793" y="644024"/>
                  <a:pt x="91188" y="727653"/>
                </a:cubicBezTo>
                <a:cubicBezTo>
                  <a:pt x="92833" y="753158"/>
                  <a:pt x="103529" y="800989"/>
                  <a:pt x="111285" y="828136"/>
                </a:cubicBezTo>
                <a:cubicBezTo>
                  <a:pt x="114195" y="838320"/>
                  <a:pt x="118423" y="848097"/>
                  <a:pt x="121333" y="858281"/>
                </a:cubicBezTo>
                <a:cubicBezTo>
                  <a:pt x="146568" y="946602"/>
                  <a:pt x="117339" y="856343"/>
                  <a:pt x="141430" y="928620"/>
                </a:cubicBezTo>
                <a:cubicBezTo>
                  <a:pt x="144779" y="992260"/>
                  <a:pt x="145957" y="1056051"/>
                  <a:pt x="151478" y="1119539"/>
                </a:cubicBezTo>
                <a:cubicBezTo>
                  <a:pt x="153441" y="1142111"/>
                  <a:pt x="165332" y="1168026"/>
                  <a:pt x="171575" y="1189877"/>
                </a:cubicBezTo>
                <a:cubicBezTo>
                  <a:pt x="196801" y="1278172"/>
                  <a:pt x="167585" y="1187959"/>
                  <a:pt x="191672" y="1260216"/>
                </a:cubicBezTo>
                <a:cubicBezTo>
                  <a:pt x="195021" y="1280313"/>
                  <a:pt x="197300" y="1300617"/>
                  <a:pt x="201720" y="1320506"/>
                </a:cubicBezTo>
                <a:cubicBezTo>
                  <a:pt x="207634" y="1347121"/>
                  <a:pt x="219576" y="1366266"/>
                  <a:pt x="231865" y="1390844"/>
                </a:cubicBezTo>
                <a:cubicBezTo>
                  <a:pt x="235214" y="1404242"/>
                  <a:pt x="237945" y="1417810"/>
                  <a:pt x="241913" y="1431038"/>
                </a:cubicBezTo>
                <a:cubicBezTo>
                  <a:pt x="248000" y="1451328"/>
                  <a:pt x="255311" y="1471231"/>
                  <a:pt x="262010" y="1491328"/>
                </a:cubicBezTo>
                <a:lnTo>
                  <a:pt x="272058" y="1521473"/>
                </a:lnTo>
                <a:lnTo>
                  <a:pt x="282107" y="1551618"/>
                </a:lnTo>
                <a:cubicBezTo>
                  <a:pt x="285456" y="1561666"/>
                  <a:pt x="286280" y="1572950"/>
                  <a:pt x="292155" y="1581763"/>
                </a:cubicBezTo>
                <a:lnTo>
                  <a:pt x="312252" y="1611908"/>
                </a:lnTo>
                <a:lnTo>
                  <a:pt x="332349" y="1672198"/>
                </a:lnTo>
                <a:cubicBezTo>
                  <a:pt x="335698" y="1682246"/>
                  <a:pt x="336522" y="1693530"/>
                  <a:pt x="342397" y="1702343"/>
                </a:cubicBezTo>
                <a:cubicBezTo>
                  <a:pt x="360526" y="1729535"/>
                  <a:pt x="369841" y="1740807"/>
                  <a:pt x="382590" y="1772681"/>
                </a:cubicBezTo>
                <a:cubicBezTo>
                  <a:pt x="390457" y="1792350"/>
                  <a:pt x="395988" y="1812875"/>
                  <a:pt x="402687" y="1832972"/>
                </a:cubicBezTo>
                <a:cubicBezTo>
                  <a:pt x="406036" y="1843020"/>
                  <a:pt x="405245" y="1855627"/>
                  <a:pt x="412735" y="1863117"/>
                </a:cubicBezTo>
                <a:lnTo>
                  <a:pt x="442880" y="1893262"/>
                </a:lnTo>
                <a:cubicBezTo>
                  <a:pt x="460540" y="1946239"/>
                  <a:pt x="441257" y="1903372"/>
                  <a:pt x="483074" y="1953552"/>
                </a:cubicBezTo>
                <a:cubicBezTo>
                  <a:pt x="490805" y="1962830"/>
                  <a:pt x="496152" y="1973870"/>
                  <a:pt x="503171" y="1983697"/>
                </a:cubicBezTo>
                <a:cubicBezTo>
                  <a:pt x="512905" y="1997325"/>
                  <a:pt x="523582" y="2010262"/>
                  <a:pt x="533316" y="2023890"/>
                </a:cubicBezTo>
                <a:cubicBezTo>
                  <a:pt x="540335" y="2033717"/>
                  <a:pt x="544873" y="2045496"/>
                  <a:pt x="553412" y="2054035"/>
                </a:cubicBezTo>
                <a:cubicBezTo>
                  <a:pt x="561951" y="2062575"/>
                  <a:pt x="573509" y="2067433"/>
                  <a:pt x="583557" y="2074132"/>
                </a:cubicBezTo>
                <a:cubicBezTo>
                  <a:pt x="637149" y="2154519"/>
                  <a:pt x="566810" y="2057385"/>
                  <a:pt x="633799" y="2124374"/>
                </a:cubicBezTo>
                <a:cubicBezTo>
                  <a:pt x="679249" y="2169824"/>
                  <a:pt x="625356" y="2145006"/>
                  <a:pt x="684041" y="2164567"/>
                </a:cubicBezTo>
                <a:cubicBezTo>
                  <a:pt x="690740" y="2174615"/>
                  <a:pt x="694708" y="2187168"/>
                  <a:pt x="704138" y="2194712"/>
                </a:cubicBezTo>
                <a:cubicBezTo>
                  <a:pt x="712409" y="2201329"/>
                  <a:pt x="725024" y="2199617"/>
                  <a:pt x="734283" y="2204761"/>
                </a:cubicBezTo>
                <a:cubicBezTo>
                  <a:pt x="755397" y="2216491"/>
                  <a:pt x="774476" y="2231556"/>
                  <a:pt x="794573" y="2244954"/>
                </a:cubicBezTo>
                <a:lnTo>
                  <a:pt x="854863" y="2285147"/>
                </a:lnTo>
                <a:cubicBezTo>
                  <a:pt x="864911" y="2288497"/>
                  <a:pt x="875534" y="2290459"/>
                  <a:pt x="885008" y="2295196"/>
                </a:cubicBezTo>
                <a:cubicBezTo>
                  <a:pt x="895810" y="2300597"/>
                  <a:pt x="904351" y="2309891"/>
                  <a:pt x="915153" y="2315292"/>
                </a:cubicBezTo>
                <a:cubicBezTo>
                  <a:pt x="924627" y="2320029"/>
                  <a:pt x="935824" y="2320604"/>
                  <a:pt x="945298" y="2325341"/>
                </a:cubicBezTo>
                <a:cubicBezTo>
                  <a:pt x="956100" y="2330742"/>
                  <a:pt x="964641" y="2340037"/>
                  <a:pt x="975443" y="2345438"/>
                </a:cubicBezTo>
                <a:cubicBezTo>
                  <a:pt x="984917" y="2350175"/>
                  <a:pt x="995853" y="2351314"/>
                  <a:pt x="1005588" y="2355486"/>
                </a:cubicBezTo>
                <a:cubicBezTo>
                  <a:pt x="1019356" y="2361387"/>
                  <a:pt x="1031250" y="2371950"/>
                  <a:pt x="1045782" y="2375583"/>
                </a:cubicBezTo>
                <a:cubicBezTo>
                  <a:pt x="1085313" y="2385466"/>
                  <a:pt x="1166362" y="2395679"/>
                  <a:pt x="1166362" y="2395679"/>
                </a:cubicBezTo>
                <a:lnTo>
                  <a:pt x="1337184" y="2385631"/>
                </a:lnTo>
                <a:cubicBezTo>
                  <a:pt x="1521366" y="2377957"/>
                  <a:pt x="1706113" y="2380532"/>
                  <a:pt x="1889843" y="2365534"/>
                </a:cubicBezTo>
                <a:cubicBezTo>
                  <a:pt x="1910956" y="2363810"/>
                  <a:pt x="1849650" y="2352137"/>
                  <a:pt x="1829553" y="2345438"/>
                </a:cubicBezTo>
                <a:cubicBezTo>
                  <a:pt x="1753786" y="2320182"/>
                  <a:pt x="1847175" y="2354248"/>
                  <a:pt x="1769263" y="2315292"/>
                </a:cubicBezTo>
                <a:cubicBezTo>
                  <a:pt x="1759789" y="2310555"/>
                  <a:pt x="1749166" y="2308593"/>
                  <a:pt x="1739118" y="2305244"/>
                </a:cubicBezTo>
                <a:cubicBezTo>
                  <a:pt x="1719021" y="2291846"/>
                  <a:pt x="1692226" y="2285148"/>
                  <a:pt x="1678828" y="2265051"/>
                </a:cubicBezTo>
                <a:cubicBezTo>
                  <a:pt x="1652856" y="2226093"/>
                  <a:pt x="1670188" y="2238725"/>
                  <a:pt x="1628586" y="2224857"/>
                </a:cubicBezTo>
                <a:cubicBezTo>
                  <a:pt x="1574994" y="2144470"/>
                  <a:pt x="1645334" y="2241604"/>
                  <a:pt x="1578344" y="2174616"/>
                </a:cubicBezTo>
                <a:cubicBezTo>
                  <a:pt x="1569804" y="2166077"/>
                  <a:pt x="1566786" y="2153010"/>
                  <a:pt x="1558247" y="2144471"/>
                </a:cubicBezTo>
                <a:cubicBezTo>
                  <a:pt x="1549708" y="2135932"/>
                  <a:pt x="1537380" y="2132105"/>
                  <a:pt x="1528102" y="2124374"/>
                </a:cubicBezTo>
                <a:cubicBezTo>
                  <a:pt x="1517185" y="2115277"/>
                  <a:pt x="1509174" y="2102953"/>
                  <a:pt x="1497957" y="2094229"/>
                </a:cubicBezTo>
                <a:cubicBezTo>
                  <a:pt x="1478892" y="2079400"/>
                  <a:pt x="1457764" y="2067433"/>
                  <a:pt x="1437667" y="2054035"/>
                </a:cubicBezTo>
                <a:lnTo>
                  <a:pt x="1407522" y="2033939"/>
                </a:lnTo>
                <a:cubicBezTo>
                  <a:pt x="1400823" y="2023891"/>
                  <a:pt x="1396514" y="2011746"/>
                  <a:pt x="1387426" y="2003794"/>
                </a:cubicBezTo>
                <a:cubicBezTo>
                  <a:pt x="1369249" y="1987889"/>
                  <a:pt x="1327135" y="1963600"/>
                  <a:pt x="1327135" y="1963600"/>
                </a:cubicBezTo>
                <a:cubicBezTo>
                  <a:pt x="1320436" y="1953552"/>
                  <a:pt x="1316469" y="1940999"/>
                  <a:pt x="1307039" y="1933455"/>
                </a:cubicBezTo>
                <a:cubicBezTo>
                  <a:pt x="1298768" y="1926838"/>
                  <a:pt x="1286368" y="1928144"/>
                  <a:pt x="1276894" y="1923407"/>
                </a:cubicBezTo>
                <a:cubicBezTo>
                  <a:pt x="1266092" y="1918006"/>
                  <a:pt x="1256027" y="1911041"/>
                  <a:pt x="1246749" y="1903310"/>
                </a:cubicBezTo>
                <a:cubicBezTo>
                  <a:pt x="1235832" y="1894213"/>
                  <a:pt x="1227521" y="1882262"/>
                  <a:pt x="1216604" y="1873165"/>
                </a:cubicBezTo>
                <a:cubicBezTo>
                  <a:pt x="1173491" y="1837238"/>
                  <a:pt x="1196343" y="1870960"/>
                  <a:pt x="1156313" y="1822923"/>
                </a:cubicBezTo>
                <a:cubicBezTo>
                  <a:pt x="1114445" y="1772680"/>
                  <a:pt x="1161339" y="1809526"/>
                  <a:pt x="1106072" y="1772681"/>
                </a:cubicBezTo>
                <a:cubicBezTo>
                  <a:pt x="1088385" y="1719623"/>
                  <a:pt x="1101898" y="1751348"/>
                  <a:pt x="1055830" y="1682246"/>
                </a:cubicBezTo>
                <a:lnTo>
                  <a:pt x="975443" y="1561666"/>
                </a:lnTo>
                <a:lnTo>
                  <a:pt x="935250" y="1501376"/>
                </a:lnTo>
                <a:cubicBezTo>
                  <a:pt x="928551" y="1481279"/>
                  <a:pt x="920291" y="1461637"/>
                  <a:pt x="915153" y="1441086"/>
                </a:cubicBezTo>
                <a:cubicBezTo>
                  <a:pt x="911804" y="1427688"/>
                  <a:pt x="910545" y="1413586"/>
                  <a:pt x="905105" y="1400892"/>
                </a:cubicBezTo>
                <a:cubicBezTo>
                  <a:pt x="900348" y="1389792"/>
                  <a:pt x="891707" y="1380795"/>
                  <a:pt x="885008" y="1370747"/>
                </a:cubicBezTo>
                <a:cubicBezTo>
                  <a:pt x="881659" y="1354000"/>
                  <a:pt x="879102" y="1337075"/>
                  <a:pt x="874960" y="1320506"/>
                </a:cubicBezTo>
                <a:cubicBezTo>
                  <a:pt x="872391" y="1310230"/>
                  <a:pt x="867209" y="1300701"/>
                  <a:pt x="864911" y="1290361"/>
                </a:cubicBezTo>
                <a:cubicBezTo>
                  <a:pt x="844893" y="1200280"/>
                  <a:pt x="869494" y="1259334"/>
                  <a:pt x="834766" y="1189877"/>
                </a:cubicBezTo>
                <a:cubicBezTo>
                  <a:pt x="829149" y="1167407"/>
                  <a:pt x="814408" y="1104074"/>
                  <a:pt x="804621" y="1089394"/>
                </a:cubicBezTo>
                <a:lnTo>
                  <a:pt x="784524" y="1059249"/>
                </a:lnTo>
                <a:lnTo>
                  <a:pt x="754379" y="968813"/>
                </a:lnTo>
                <a:lnTo>
                  <a:pt x="744331" y="938668"/>
                </a:lnTo>
                <a:lnTo>
                  <a:pt x="734283" y="908523"/>
                </a:lnTo>
                <a:cubicBezTo>
                  <a:pt x="724826" y="832875"/>
                  <a:pt x="718119" y="788195"/>
                  <a:pt x="714186" y="707556"/>
                </a:cubicBezTo>
                <a:cubicBezTo>
                  <a:pt x="699040" y="397063"/>
                  <a:pt x="758633" y="497895"/>
                  <a:pt x="684041" y="386009"/>
                </a:cubicBezTo>
                <a:cubicBezTo>
                  <a:pt x="660125" y="314262"/>
                  <a:pt x="675695" y="343345"/>
                  <a:pt x="643847" y="295574"/>
                </a:cubicBezTo>
                <a:lnTo>
                  <a:pt x="623751" y="235284"/>
                </a:lnTo>
                <a:lnTo>
                  <a:pt x="613702" y="205139"/>
                </a:lnTo>
                <a:cubicBezTo>
                  <a:pt x="610353" y="148198"/>
                  <a:pt x="633397" y="82988"/>
                  <a:pt x="603654" y="34317"/>
                </a:cubicBezTo>
                <a:cubicBezTo>
                  <a:pt x="586101" y="5594"/>
                  <a:pt x="536602" y="28201"/>
                  <a:pt x="503171" y="24268"/>
                </a:cubicBezTo>
                <a:cubicBezTo>
                  <a:pt x="479649" y="21501"/>
                  <a:pt x="456278" y="17569"/>
                  <a:pt x="432832" y="14220"/>
                </a:cubicBezTo>
                <a:cubicBezTo>
                  <a:pt x="295505" y="17569"/>
                  <a:pt x="156058" y="0"/>
                  <a:pt x="20850" y="24268"/>
                </a:cubicBezTo>
                <a:cubicBezTo>
                  <a:pt x="0" y="28010"/>
                  <a:pt x="34247" y="9196"/>
                  <a:pt x="40946" y="4436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2857488" y="4929198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-</a:t>
            </a:r>
            <a:endParaRPr lang="fr-FR" sz="3200" dirty="0"/>
          </a:p>
        </p:txBody>
      </p:sp>
      <p:sp>
        <p:nvSpPr>
          <p:cNvPr id="33" name="ZoneTexte 32"/>
          <p:cNvSpPr txBox="1"/>
          <p:nvPr/>
        </p:nvSpPr>
        <p:spPr>
          <a:xfrm>
            <a:off x="2857488" y="392906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+</a:t>
            </a:r>
            <a:endParaRPr lang="fr-FR" b="1" dirty="0"/>
          </a:p>
        </p:txBody>
      </p:sp>
      <p:sp>
        <p:nvSpPr>
          <p:cNvPr id="34" name="Ellipse 33"/>
          <p:cNvSpPr/>
          <p:nvPr/>
        </p:nvSpPr>
        <p:spPr>
          <a:xfrm>
            <a:off x="5429256" y="3571876"/>
            <a:ext cx="1928826" cy="178595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5072066" y="392906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+</a:t>
            </a:r>
            <a:endParaRPr lang="fr-FR" b="1" dirty="0"/>
          </a:p>
        </p:txBody>
      </p:sp>
      <p:sp>
        <p:nvSpPr>
          <p:cNvPr id="36" name="ZoneTexte 35"/>
          <p:cNvSpPr txBox="1"/>
          <p:nvPr/>
        </p:nvSpPr>
        <p:spPr>
          <a:xfrm>
            <a:off x="5072066" y="428625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+</a:t>
            </a:r>
            <a:endParaRPr lang="fr-FR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5143504" y="464344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+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5357818" y="507207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+</a:t>
            </a:r>
            <a:endParaRPr lang="fr-FR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5715008" y="528638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+</a:t>
            </a:r>
            <a:endParaRPr lang="fr-FR" b="1" dirty="0"/>
          </a:p>
        </p:txBody>
      </p:sp>
      <p:sp>
        <p:nvSpPr>
          <p:cNvPr id="40" name="ZoneTexte 39"/>
          <p:cNvSpPr txBox="1"/>
          <p:nvPr/>
        </p:nvSpPr>
        <p:spPr>
          <a:xfrm>
            <a:off x="6072198" y="535782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+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428860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2844" y="785794"/>
            <a:ext cx="2857520" cy="2857520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rot="5400000">
            <a:off x="571472" y="2285992"/>
            <a:ext cx="785818" cy="50006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rot="10800000" flipV="1">
            <a:off x="500034" y="1428736"/>
            <a:ext cx="785818" cy="571504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16200000" flipH="1">
            <a:off x="1714480" y="1571612"/>
            <a:ext cx="714380" cy="42862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rot="5400000">
            <a:off x="2357422" y="1571612"/>
            <a:ext cx="928694" cy="714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rot="10800000">
            <a:off x="2071670" y="2928934"/>
            <a:ext cx="642942" cy="42862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rot="5400000" flipH="1" flipV="1">
            <a:off x="1250133" y="2964653"/>
            <a:ext cx="571504" cy="214314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072198" y="428604"/>
            <a:ext cx="2928958" cy="2857520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/>
          <p:nvPr/>
        </p:nvCxnSpPr>
        <p:spPr>
          <a:xfrm rot="5400000">
            <a:off x="6500826" y="1928802"/>
            <a:ext cx="785818" cy="500066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rot="10800000" flipV="1">
            <a:off x="6429388" y="1071546"/>
            <a:ext cx="785818" cy="5715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rot="16200000" flipH="1">
            <a:off x="7643834" y="1214422"/>
            <a:ext cx="714380" cy="4286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rot="5400000">
            <a:off x="8286776" y="1214422"/>
            <a:ext cx="928694" cy="71438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rot="10800000">
            <a:off x="8001024" y="2571744"/>
            <a:ext cx="642942" cy="4286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rot="5400000" flipH="1" flipV="1">
            <a:off x="7179487" y="2607463"/>
            <a:ext cx="571504" cy="214314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rot="16200000" flipH="1">
            <a:off x="7536677" y="1178703"/>
            <a:ext cx="857256" cy="214314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rot="16200000" flipH="1">
            <a:off x="7214412" y="2429662"/>
            <a:ext cx="357984" cy="35639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rot="5400000">
            <a:off x="6465107" y="1178703"/>
            <a:ext cx="857256" cy="35719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rot="5400000">
            <a:off x="6429388" y="2143116"/>
            <a:ext cx="928694" cy="714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rot="10800000">
            <a:off x="7929586" y="2786058"/>
            <a:ext cx="785818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rot="5400000">
            <a:off x="8394727" y="1177909"/>
            <a:ext cx="785818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072198" y="3429000"/>
            <a:ext cx="2928958" cy="2857520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5" name="Connecteur droit avec flèche 44"/>
          <p:cNvCxnSpPr/>
          <p:nvPr/>
        </p:nvCxnSpPr>
        <p:spPr>
          <a:xfrm rot="5400000">
            <a:off x="6500826" y="4929198"/>
            <a:ext cx="785818" cy="500066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rot="10800000" flipV="1">
            <a:off x="6429388" y="4071942"/>
            <a:ext cx="785818" cy="5715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rot="16200000" flipH="1">
            <a:off x="7643834" y="4214818"/>
            <a:ext cx="714380" cy="4286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rot="5400000">
            <a:off x="8286776" y="4214818"/>
            <a:ext cx="928694" cy="71438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rot="10800000">
            <a:off x="8001024" y="5572140"/>
            <a:ext cx="642942" cy="4286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rot="5400000" flipH="1" flipV="1">
            <a:off x="7179487" y="5607859"/>
            <a:ext cx="571504" cy="214314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rot="5400000">
            <a:off x="7465239" y="4321975"/>
            <a:ext cx="928694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 rot="5400000">
            <a:off x="7108049" y="5536421"/>
            <a:ext cx="785818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 rot="5400000">
            <a:off x="6215868" y="4285462"/>
            <a:ext cx="1000132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 rot="5400000">
            <a:off x="6393669" y="5179231"/>
            <a:ext cx="928694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rot="5400000">
            <a:off x="7823223" y="5607065"/>
            <a:ext cx="928694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 rot="5400000">
            <a:off x="8394727" y="4249743"/>
            <a:ext cx="785818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rot="5400000" flipH="1" flipV="1">
            <a:off x="7108049" y="1821645"/>
            <a:ext cx="785818" cy="1588"/>
          </a:xfrm>
          <a:prstGeom prst="straightConnector1">
            <a:avLst/>
          </a:prstGeom>
          <a:ln w="920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/>
          <p:nvPr/>
        </p:nvCxnSpPr>
        <p:spPr>
          <a:xfrm rot="5400000" flipH="1" flipV="1">
            <a:off x="6965173" y="4464851"/>
            <a:ext cx="1357322" cy="1588"/>
          </a:xfrm>
          <a:prstGeom prst="straightConnector1">
            <a:avLst/>
          </a:prstGeom>
          <a:ln w="889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ZoneTexte 78"/>
          <p:cNvSpPr txBox="1"/>
          <p:nvPr/>
        </p:nvSpPr>
        <p:spPr>
          <a:xfrm>
            <a:off x="6215074" y="500042"/>
            <a:ext cx="2394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SMALL ELECTRIC FIELD</a:t>
            </a:r>
            <a:endParaRPr lang="fr-FR" sz="1400" b="1" dirty="0"/>
          </a:p>
        </p:txBody>
      </p:sp>
      <p:sp>
        <p:nvSpPr>
          <p:cNvPr id="80" name="ZoneTexte 79"/>
          <p:cNvSpPr txBox="1"/>
          <p:nvPr/>
        </p:nvSpPr>
        <p:spPr>
          <a:xfrm>
            <a:off x="6143636" y="3429000"/>
            <a:ext cx="2404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LARGE ELECTRIC FIELD</a:t>
            </a:r>
            <a:endParaRPr lang="fr-FR" sz="1400" b="1" dirty="0"/>
          </a:p>
        </p:txBody>
      </p:sp>
      <p:sp>
        <p:nvSpPr>
          <p:cNvPr id="81" name="ZoneTexte 80"/>
          <p:cNvSpPr txBox="1"/>
          <p:nvPr/>
        </p:nvSpPr>
        <p:spPr>
          <a:xfrm>
            <a:off x="214282" y="857232"/>
            <a:ext cx="2079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NO  ELECTRIC FIELD</a:t>
            </a:r>
            <a:endParaRPr lang="fr-FR" sz="1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071810"/>
            <a:ext cx="456310" cy="50006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074" y="1928802"/>
            <a:ext cx="456310" cy="50006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3636" y="3929066"/>
            <a:ext cx="456310" cy="50006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15338" y="1714488"/>
            <a:ext cx="571500" cy="762000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</p:pic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72462" y="4143380"/>
            <a:ext cx="571500" cy="762000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85" name="ZoneTexte 84"/>
          <p:cNvSpPr txBox="1"/>
          <p:nvPr/>
        </p:nvSpPr>
        <p:spPr>
          <a:xfrm>
            <a:off x="142844" y="3786190"/>
            <a:ext cx="392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Dipole</a:t>
            </a:r>
            <a:r>
              <a:rPr lang="fr-FR" dirty="0" smtClean="0"/>
              <a:t> </a:t>
            </a:r>
            <a:r>
              <a:rPr lang="fr-FR" dirty="0" err="1" smtClean="0"/>
              <a:t>rotate</a:t>
            </a:r>
            <a:r>
              <a:rPr lang="fr-FR" dirty="0" smtClean="0"/>
              <a:t> in the direction of the </a:t>
            </a:r>
            <a:r>
              <a:rPr lang="fr-FR" dirty="0" err="1" smtClean="0"/>
              <a:t>field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 rot="10800000">
            <a:off x="3714744" y="2214554"/>
            <a:ext cx="1000132" cy="6429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3929058" y="642918"/>
            <a:ext cx="785818" cy="50006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 rot="5400000">
            <a:off x="3964777" y="2250273"/>
            <a:ext cx="857256" cy="642942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/>
          <p:cNvSpPr/>
          <p:nvPr/>
        </p:nvSpPr>
        <p:spPr>
          <a:xfrm rot="16200000">
            <a:off x="4036215" y="1321579"/>
            <a:ext cx="500066" cy="714380"/>
          </a:xfrm>
          <a:prstGeom prst="arc">
            <a:avLst>
              <a:gd name="adj1" fmla="val 16200000"/>
              <a:gd name="adj2" fmla="val 165818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7" name="Connecteur droit avec flèche 96"/>
          <p:cNvCxnSpPr/>
          <p:nvPr/>
        </p:nvCxnSpPr>
        <p:spPr>
          <a:xfrm rot="10800000" flipV="1">
            <a:off x="4286248" y="2428868"/>
            <a:ext cx="928694" cy="214314"/>
          </a:xfrm>
          <a:prstGeom prst="straightConnector1">
            <a:avLst/>
          </a:prstGeom>
          <a:ln w="38100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/>
          <p:cNvCxnSpPr/>
          <p:nvPr/>
        </p:nvCxnSpPr>
        <p:spPr>
          <a:xfrm rot="5400000">
            <a:off x="3858414" y="2142322"/>
            <a:ext cx="1000132" cy="15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2" y="1357298"/>
            <a:ext cx="358976" cy="4286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44" y="2643182"/>
            <a:ext cx="260749" cy="28575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10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0" y="2285992"/>
            <a:ext cx="303608" cy="404810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106" name="Arc 105"/>
          <p:cNvSpPr/>
          <p:nvPr/>
        </p:nvSpPr>
        <p:spPr>
          <a:xfrm>
            <a:off x="4071934" y="2428868"/>
            <a:ext cx="914400" cy="914400"/>
          </a:xfrm>
          <a:prstGeom prst="arc">
            <a:avLst>
              <a:gd name="adj1" fmla="val 16200000"/>
              <a:gd name="adj2" fmla="val 18461658"/>
            </a:avLst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ZoneTexte 106"/>
          <p:cNvSpPr txBox="1"/>
          <p:nvPr/>
        </p:nvSpPr>
        <p:spPr>
          <a:xfrm>
            <a:off x="4786314" y="20716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θ</a:t>
            </a:r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4572008"/>
            <a:ext cx="1921214" cy="111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8" name="ZoneTexte 107"/>
          <p:cNvSpPr txBox="1"/>
          <p:nvPr/>
        </p:nvSpPr>
        <p:spPr>
          <a:xfrm>
            <a:off x="428596" y="4214818"/>
            <a:ext cx="1777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Torque of a force</a:t>
            </a:r>
            <a:endParaRPr lang="fr-FR" dirty="0"/>
          </a:p>
        </p:txBody>
      </p:sp>
      <p:sp>
        <p:nvSpPr>
          <p:cNvPr id="109" name="ZoneTexte 108"/>
          <p:cNvSpPr txBox="1"/>
          <p:nvPr/>
        </p:nvSpPr>
        <p:spPr>
          <a:xfrm>
            <a:off x="357158" y="5715016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Energy</a:t>
            </a:r>
            <a:r>
              <a:rPr lang="fr-FR" dirty="0" smtClean="0"/>
              <a:t>:</a:t>
            </a:r>
            <a:endParaRPr lang="fr-FR" dirty="0"/>
          </a:p>
        </p:txBody>
      </p:sp>
      <p:cxnSp>
        <p:nvCxnSpPr>
          <p:cNvPr id="111" name="Connecteur droit avec flèche 110"/>
          <p:cNvCxnSpPr/>
          <p:nvPr/>
        </p:nvCxnSpPr>
        <p:spPr>
          <a:xfrm rot="5400000" flipH="1" flipV="1">
            <a:off x="2536811" y="5392751"/>
            <a:ext cx="178595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rot="5400000">
            <a:off x="3429786" y="4856966"/>
            <a:ext cx="571504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 rot="5400000">
            <a:off x="3429786" y="5928536"/>
            <a:ext cx="571504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 rot="5400000">
            <a:off x="3644100" y="5928536"/>
            <a:ext cx="571504" cy="1588"/>
          </a:xfrm>
          <a:prstGeom prst="straightConnector1">
            <a:avLst/>
          </a:prstGeom>
          <a:ln w="38100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rot="5400000">
            <a:off x="3644100" y="4856966"/>
            <a:ext cx="571504" cy="158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/>
          <p:nvPr/>
        </p:nvCxnSpPr>
        <p:spPr>
          <a:xfrm>
            <a:off x="3215472" y="4928404"/>
            <a:ext cx="357190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/>
          <p:cNvCxnSpPr/>
          <p:nvPr/>
        </p:nvCxnSpPr>
        <p:spPr>
          <a:xfrm>
            <a:off x="3214678" y="6000768"/>
            <a:ext cx="357190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ZoneTexte 120"/>
          <p:cNvSpPr txBox="1"/>
          <p:nvPr/>
        </p:nvSpPr>
        <p:spPr>
          <a:xfrm>
            <a:off x="2714612" y="47148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pE</a:t>
            </a:r>
            <a:endParaRPr lang="fr-FR" dirty="0"/>
          </a:p>
        </p:txBody>
      </p:sp>
      <p:sp>
        <p:nvSpPr>
          <p:cNvPr id="122" name="ZoneTexte 121"/>
          <p:cNvSpPr txBox="1"/>
          <p:nvPr/>
        </p:nvSpPr>
        <p:spPr>
          <a:xfrm>
            <a:off x="2643174" y="578645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</a:t>
            </a:r>
            <a:r>
              <a:rPr lang="fr-FR" dirty="0" err="1" smtClean="0"/>
              <a:t>pE</a:t>
            </a:r>
            <a:endParaRPr lang="fr-FR" dirty="0"/>
          </a:p>
        </p:txBody>
      </p:sp>
      <p:sp>
        <p:nvSpPr>
          <p:cNvPr id="123" name="Rectangle 122"/>
          <p:cNvSpPr/>
          <p:nvPr/>
        </p:nvSpPr>
        <p:spPr>
          <a:xfrm>
            <a:off x="3811215" y="3244334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U = -p E cos </a:t>
            </a:r>
            <a:r>
              <a:rPr lang="el-GR" dirty="0" smtClean="0"/>
              <a:t>θ</a:t>
            </a:r>
            <a:endParaRPr lang="fr-FR" dirty="0"/>
          </a:p>
        </p:txBody>
      </p:sp>
      <p:sp>
        <p:nvSpPr>
          <p:cNvPr id="124" name="ZoneTexte 123"/>
          <p:cNvSpPr txBox="1"/>
          <p:nvPr/>
        </p:nvSpPr>
        <p:spPr>
          <a:xfrm>
            <a:off x="4214810" y="4357694"/>
            <a:ext cx="11640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Anti-</a:t>
            </a:r>
            <a:r>
              <a:rPr lang="fr-FR" sz="1400" dirty="0" err="1" smtClean="0"/>
              <a:t>parallel</a:t>
            </a:r>
            <a:endParaRPr lang="fr-FR" sz="1400" dirty="0" smtClean="0"/>
          </a:p>
          <a:p>
            <a:r>
              <a:rPr lang="fr-FR" sz="1400" dirty="0" err="1" smtClean="0"/>
              <a:t>Energy</a:t>
            </a:r>
            <a:r>
              <a:rPr lang="fr-FR" sz="1400" dirty="0" smtClean="0"/>
              <a:t> MAX</a:t>
            </a:r>
          </a:p>
          <a:p>
            <a:r>
              <a:rPr lang="fr-FR" sz="1400" dirty="0" err="1" smtClean="0"/>
              <a:t>Unstable</a:t>
            </a:r>
            <a:endParaRPr lang="fr-FR" sz="1400" dirty="0"/>
          </a:p>
        </p:txBody>
      </p:sp>
      <p:sp>
        <p:nvSpPr>
          <p:cNvPr id="125" name="ZoneTexte 124"/>
          <p:cNvSpPr txBox="1"/>
          <p:nvPr/>
        </p:nvSpPr>
        <p:spPr>
          <a:xfrm>
            <a:off x="4286248" y="5643578"/>
            <a:ext cx="10935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Parallel</a:t>
            </a:r>
            <a:endParaRPr lang="fr-FR" sz="1400" dirty="0" smtClean="0"/>
          </a:p>
          <a:p>
            <a:r>
              <a:rPr lang="fr-FR" sz="1400" dirty="0" err="1" smtClean="0"/>
              <a:t>Energy</a:t>
            </a:r>
            <a:r>
              <a:rPr lang="fr-FR" sz="1400" dirty="0" smtClean="0"/>
              <a:t> MIN</a:t>
            </a:r>
          </a:p>
          <a:p>
            <a:r>
              <a:rPr lang="fr-FR" sz="1400" dirty="0" smtClean="0"/>
              <a:t>Stable</a:t>
            </a:r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857628"/>
            <a:ext cx="3148018" cy="1662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428860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28596" y="785794"/>
            <a:ext cx="2928958" cy="2857520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/>
          <p:nvPr/>
        </p:nvCxnSpPr>
        <p:spPr>
          <a:xfrm rot="5400000">
            <a:off x="857224" y="2285992"/>
            <a:ext cx="785818" cy="500066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rot="10800000" flipV="1">
            <a:off x="785786" y="1428736"/>
            <a:ext cx="785818" cy="5715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rot="16200000" flipH="1">
            <a:off x="2000232" y="1571612"/>
            <a:ext cx="714380" cy="4286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rot="5400000">
            <a:off x="2643174" y="1571612"/>
            <a:ext cx="928694" cy="71438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rot="10800000">
            <a:off x="2357422" y="2928934"/>
            <a:ext cx="642942" cy="4286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rot="5400000" flipH="1" flipV="1">
            <a:off x="1535885" y="2964653"/>
            <a:ext cx="571504" cy="214314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rot="16200000" flipH="1">
            <a:off x="1893075" y="1535893"/>
            <a:ext cx="857256" cy="214314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rot="16200000" flipH="1">
            <a:off x="1570810" y="2786852"/>
            <a:ext cx="357984" cy="35639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rot="5400000">
            <a:off x="821505" y="1535893"/>
            <a:ext cx="857256" cy="35719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rot="5400000">
            <a:off x="785786" y="2500306"/>
            <a:ext cx="928694" cy="714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rot="10800000">
            <a:off x="2285984" y="3143248"/>
            <a:ext cx="785818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rot="5400000">
            <a:off x="2751125" y="1535099"/>
            <a:ext cx="785818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rot="5400000" flipH="1" flipV="1">
            <a:off x="1356496" y="2071678"/>
            <a:ext cx="1000926" cy="794"/>
          </a:xfrm>
          <a:prstGeom prst="straightConnector1">
            <a:avLst/>
          </a:prstGeom>
          <a:ln w="825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285992"/>
            <a:ext cx="456310" cy="50006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1736" y="2071678"/>
            <a:ext cx="571500" cy="762000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43570" y="1214422"/>
            <a:ext cx="2428892" cy="1106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ZoneTexte 37"/>
          <p:cNvSpPr txBox="1"/>
          <p:nvPr/>
        </p:nvSpPr>
        <p:spPr>
          <a:xfrm>
            <a:off x="3929058" y="714356"/>
            <a:ext cx="509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POLARIZATION VECTOR 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volumic</a:t>
            </a:r>
            <a:r>
              <a:rPr lang="fr-FR" dirty="0" smtClean="0"/>
              <a:t> contribution</a:t>
            </a:r>
          </a:p>
          <a:p>
            <a:r>
              <a:rPr lang="fr-FR" dirty="0" smtClean="0"/>
              <a:t>of  all </a:t>
            </a:r>
            <a:r>
              <a:rPr lang="fr-FR" dirty="0" err="1" smtClean="0"/>
              <a:t>dipoles</a:t>
            </a:r>
            <a:r>
              <a:rPr lang="fr-FR" dirty="0" smtClean="0"/>
              <a:t>:</a:t>
            </a:r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29124" y="2714620"/>
            <a:ext cx="2143140" cy="67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ZoneTexte 38"/>
          <p:cNvSpPr txBox="1"/>
          <p:nvPr/>
        </p:nvSpPr>
        <p:spPr>
          <a:xfrm>
            <a:off x="3857620" y="2285992"/>
            <a:ext cx="539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Its</a:t>
            </a:r>
            <a:r>
              <a:rPr lang="fr-FR" dirty="0" smtClean="0"/>
              <a:t> amplitude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proportional</a:t>
            </a:r>
            <a:r>
              <a:rPr lang="fr-FR" dirty="0" smtClean="0"/>
              <a:t> to the </a:t>
            </a:r>
            <a:r>
              <a:rPr lang="fr-FR" dirty="0" err="1" smtClean="0"/>
              <a:t>applied</a:t>
            </a:r>
            <a:r>
              <a:rPr lang="fr-FR" dirty="0" smtClean="0"/>
              <a:t>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4071934" y="3571876"/>
            <a:ext cx="488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Dielectric</a:t>
            </a:r>
            <a:r>
              <a:rPr lang="fr-FR" dirty="0" smtClean="0"/>
              <a:t> </a:t>
            </a:r>
            <a:r>
              <a:rPr lang="fr-FR" dirty="0" err="1" smtClean="0"/>
              <a:t>succeptibility</a:t>
            </a:r>
            <a:r>
              <a:rPr lang="fr-FR" dirty="0" smtClean="0"/>
              <a:t>:   </a:t>
            </a:r>
            <a:r>
              <a:rPr lang="el-GR" dirty="0" smtClean="0"/>
              <a:t>χ</a:t>
            </a:r>
            <a:r>
              <a:rPr lang="fr-FR" dirty="0" smtClean="0"/>
              <a:t>   </a:t>
            </a:r>
            <a:r>
              <a:rPr lang="fr-FR" dirty="0" err="1" smtClean="0"/>
              <a:t>depends</a:t>
            </a:r>
            <a:r>
              <a:rPr lang="fr-FR" dirty="0" smtClean="0"/>
              <a:t> on </a:t>
            </a:r>
            <a:r>
              <a:rPr lang="fr-FR" dirty="0" err="1" smtClean="0"/>
              <a:t>material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57158" y="3786190"/>
            <a:ext cx="2207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Total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71604" y="5643578"/>
            <a:ext cx="3500462" cy="61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15008" y="4286256"/>
            <a:ext cx="2705100" cy="8540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42" name="ZoneTexte 41"/>
          <p:cNvSpPr txBox="1"/>
          <p:nvPr/>
        </p:nvSpPr>
        <p:spPr>
          <a:xfrm>
            <a:off x="5786446" y="5357826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Dielectric</a:t>
            </a:r>
            <a:r>
              <a:rPr lang="fr-FR" dirty="0" smtClean="0"/>
              <a:t> </a:t>
            </a:r>
            <a:r>
              <a:rPr lang="fr-FR" dirty="0" err="1" smtClean="0"/>
              <a:t>permitivity</a:t>
            </a:r>
            <a:r>
              <a:rPr lang="fr-FR" dirty="0" smtClean="0"/>
              <a:t> </a:t>
            </a:r>
            <a:r>
              <a:rPr lang="el-GR" sz="2400" dirty="0" smtClean="0"/>
              <a:t>ε</a:t>
            </a:r>
            <a:r>
              <a:rPr lang="fr-FR" sz="2400" baseline="-25000" dirty="0" smtClean="0"/>
              <a:t>r</a:t>
            </a:r>
            <a:endParaRPr lang="fr-FR" sz="24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428860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IV.1.c)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interaction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 rot="5400000">
            <a:off x="2890685" y="3250405"/>
            <a:ext cx="857256" cy="35719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428596" y="571480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Interaction </a:t>
            </a:r>
            <a:r>
              <a:rPr lang="fr-FR" b="1" dirty="0" err="1" smtClean="0"/>
              <a:t>between</a:t>
            </a:r>
            <a:r>
              <a:rPr lang="fr-FR" b="1" dirty="0" smtClean="0"/>
              <a:t> </a:t>
            </a:r>
            <a:r>
              <a:rPr lang="fr-FR" b="1" dirty="0" err="1" smtClean="0"/>
              <a:t>dipoles</a:t>
            </a:r>
            <a:r>
              <a:rPr lang="fr-FR" b="1" dirty="0" smtClean="0"/>
              <a:t> 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 rot="16200000" flipH="1">
            <a:off x="4892210" y="3323104"/>
            <a:ext cx="857256" cy="211792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2928934"/>
            <a:ext cx="581025" cy="790575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3000372"/>
            <a:ext cx="733425" cy="733425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</p:spPr>
      </p:pic>
      <p:cxnSp>
        <p:nvCxnSpPr>
          <p:cNvPr id="16" name="Connecteur droit avec flèche 15"/>
          <p:cNvCxnSpPr/>
          <p:nvPr/>
        </p:nvCxnSpPr>
        <p:spPr>
          <a:xfrm>
            <a:off x="3571868" y="3429000"/>
            <a:ext cx="1571636" cy="158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Image associÃ©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7576666">
            <a:off x="1430391" y="2325706"/>
            <a:ext cx="3759892" cy="2500330"/>
          </a:xfrm>
          <a:prstGeom prst="rect">
            <a:avLst/>
          </a:prstGeom>
          <a:noFill/>
        </p:spPr>
      </p:pic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428860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IV.1.c)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interaction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 rot="5400000">
            <a:off x="2890685" y="3250405"/>
            <a:ext cx="857256" cy="35719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428596" y="571480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Interaction </a:t>
            </a:r>
            <a:r>
              <a:rPr lang="fr-FR" b="1" dirty="0" err="1" smtClean="0"/>
              <a:t>between</a:t>
            </a:r>
            <a:r>
              <a:rPr lang="fr-FR" b="1" dirty="0" smtClean="0"/>
              <a:t> </a:t>
            </a:r>
            <a:r>
              <a:rPr lang="fr-FR" b="1" dirty="0" err="1" smtClean="0"/>
              <a:t>dipoles</a:t>
            </a:r>
            <a:r>
              <a:rPr lang="fr-FR" b="1" dirty="0" smtClean="0"/>
              <a:t> </a:t>
            </a:r>
            <a:endParaRPr lang="fr-FR" b="1" dirty="0"/>
          </a:p>
        </p:txBody>
      </p:sp>
      <p:pic>
        <p:nvPicPr>
          <p:cNvPr id="40" name="Picture 2" descr="Image associÃ©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5511563">
            <a:off x="3476595" y="2287714"/>
            <a:ext cx="3759892" cy="2500330"/>
          </a:xfrm>
          <a:prstGeom prst="rect">
            <a:avLst/>
          </a:prstGeom>
          <a:noFill/>
        </p:spPr>
      </p:pic>
      <p:cxnSp>
        <p:nvCxnSpPr>
          <p:cNvPr id="41" name="Connecteur droit avec flèche 40"/>
          <p:cNvCxnSpPr/>
          <p:nvPr/>
        </p:nvCxnSpPr>
        <p:spPr>
          <a:xfrm rot="16200000" flipH="1">
            <a:off x="4892210" y="3323104"/>
            <a:ext cx="857256" cy="211792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2928934"/>
            <a:ext cx="581025" cy="790575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3000372"/>
            <a:ext cx="733425" cy="733425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I.2) Electric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b)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Ponctual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42910" y="714356"/>
            <a:ext cx="828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>
                <a:solidFill>
                  <a:srgbClr val="FF0000"/>
                </a:solidFill>
              </a:rPr>
              <a:t>Electrons</a:t>
            </a:r>
            <a:r>
              <a:rPr lang="fr-FR" u="sng" dirty="0" smtClean="0"/>
              <a:t> are </a:t>
            </a:r>
            <a:r>
              <a:rPr lang="fr-FR" u="sng" dirty="0" err="1" smtClean="0"/>
              <a:t>responsible</a:t>
            </a:r>
            <a:r>
              <a:rPr lang="fr-FR" u="sng" dirty="0" smtClean="0"/>
              <a:t> of the </a:t>
            </a:r>
            <a:r>
              <a:rPr lang="fr-FR" u="sng" dirty="0" err="1" smtClean="0"/>
              <a:t>electrization</a:t>
            </a:r>
            <a:r>
              <a:rPr lang="fr-FR" dirty="0" smtClean="0"/>
              <a:t>: </a:t>
            </a:r>
            <a:r>
              <a:rPr lang="fr-FR" dirty="0" err="1" smtClean="0"/>
              <a:t>there</a:t>
            </a:r>
            <a:r>
              <a:rPr lang="fr-FR" dirty="0" smtClean="0"/>
              <a:t> are </a:t>
            </a:r>
            <a:r>
              <a:rPr lang="fr-FR" dirty="0" err="1" smtClean="0"/>
              <a:t>lighter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protons and </a:t>
            </a:r>
            <a:r>
              <a:rPr lang="fr-FR" dirty="0" err="1" smtClean="0"/>
              <a:t>also</a:t>
            </a:r>
            <a:r>
              <a:rPr lang="fr-FR" dirty="0" smtClean="0"/>
              <a:t> protons </a:t>
            </a:r>
            <a:r>
              <a:rPr lang="fr-FR" dirty="0" err="1" smtClean="0"/>
              <a:t>can</a:t>
            </a:r>
            <a:r>
              <a:rPr lang="fr-FR" dirty="0" smtClean="0"/>
              <a:t> not escape </a:t>
            </a:r>
            <a:r>
              <a:rPr lang="fr-FR" dirty="0" err="1" smtClean="0"/>
              <a:t>from</a:t>
            </a:r>
            <a:r>
              <a:rPr lang="fr-FR" dirty="0" smtClean="0"/>
              <a:t> the </a:t>
            </a:r>
            <a:r>
              <a:rPr lang="fr-FR" dirty="0" err="1" smtClean="0"/>
              <a:t>strong</a:t>
            </a:r>
            <a:r>
              <a:rPr lang="fr-FR" dirty="0" smtClean="0"/>
              <a:t> interaction in the nucleus.  </a:t>
            </a:r>
            <a:endParaRPr lang="fr-FR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74"/>
            <a:ext cx="1571636" cy="57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2000240"/>
            <a:ext cx="1428760" cy="601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ZoneTexte 18"/>
          <p:cNvSpPr txBox="1"/>
          <p:nvPr/>
        </p:nvSpPr>
        <p:spPr>
          <a:xfrm>
            <a:off x="714348" y="2857496"/>
            <a:ext cx="4453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Body </a:t>
            </a:r>
            <a:r>
              <a:rPr lang="fr-FR" dirty="0" err="1" smtClean="0"/>
              <a:t>charged</a:t>
            </a:r>
            <a:r>
              <a:rPr lang="fr-FR" dirty="0" smtClean="0"/>
              <a:t> </a:t>
            </a:r>
            <a:r>
              <a:rPr lang="fr-FR" b="1" dirty="0" err="1" smtClean="0"/>
              <a:t>positively</a:t>
            </a:r>
            <a:r>
              <a:rPr lang="fr-FR" b="1" dirty="0" smtClean="0"/>
              <a:t>: </a:t>
            </a:r>
            <a:r>
              <a:rPr lang="fr-FR" b="1" dirty="0" err="1" smtClean="0"/>
              <a:t>lack</a:t>
            </a:r>
            <a:r>
              <a:rPr lang="fr-FR" b="1" dirty="0" smtClean="0"/>
              <a:t> of </a:t>
            </a:r>
            <a:r>
              <a:rPr lang="fr-FR" b="1" dirty="0" err="1" smtClean="0"/>
              <a:t>electrons</a:t>
            </a:r>
            <a:endParaRPr lang="fr-FR" b="1" dirty="0" smtClean="0"/>
          </a:p>
          <a:p>
            <a:endParaRPr lang="fr-FR" dirty="0" smtClean="0"/>
          </a:p>
          <a:p>
            <a:r>
              <a:rPr lang="fr-FR" dirty="0" smtClean="0"/>
              <a:t>Body </a:t>
            </a:r>
            <a:r>
              <a:rPr lang="fr-FR" dirty="0" err="1" smtClean="0"/>
              <a:t>charged</a:t>
            </a:r>
            <a:r>
              <a:rPr lang="fr-FR" dirty="0" smtClean="0"/>
              <a:t> </a:t>
            </a:r>
            <a:r>
              <a:rPr lang="fr-FR" b="1" dirty="0" err="1" smtClean="0"/>
              <a:t>negatively</a:t>
            </a:r>
            <a:r>
              <a:rPr lang="fr-FR" b="1" dirty="0" smtClean="0"/>
              <a:t>: </a:t>
            </a:r>
            <a:r>
              <a:rPr lang="fr-FR" b="1" dirty="0" err="1" smtClean="0"/>
              <a:t>excess</a:t>
            </a:r>
            <a:r>
              <a:rPr lang="fr-FR" b="1" dirty="0" smtClean="0"/>
              <a:t> of </a:t>
            </a:r>
            <a:r>
              <a:rPr lang="fr-FR" b="1" dirty="0" err="1" smtClean="0"/>
              <a:t>electrons</a:t>
            </a:r>
            <a:endParaRPr lang="fr-FR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500034" y="4286256"/>
            <a:ext cx="8215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 friction </a:t>
            </a:r>
            <a:r>
              <a:rPr lang="fr-FR" dirty="0" err="1" smtClean="0"/>
              <a:t>experiment</a:t>
            </a:r>
            <a:r>
              <a:rPr lang="fr-FR" dirty="0" smtClean="0"/>
              <a:t>, the </a:t>
            </a:r>
            <a:r>
              <a:rPr lang="fr-FR" dirty="0" err="1" smtClean="0"/>
              <a:t>electric</a:t>
            </a:r>
            <a:r>
              <a:rPr lang="fr-FR" dirty="0" smtClean="0"/>
              <a:t> charge Q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usually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b="1" dirty="0" smtClean="0"/>
              <a:t> </a:t>
            </a:r>
            <a:r>
              <a:rPr lang="fr-FR" b="1" dirty="0" err="1" smtClean="0"/>
              <a:t>milliCoulomb</a:t>
            </a:r>
            <a:r>
              <a:rPr lang="fr-FR" b="1" dirty="0" smtClean="0"/>
              <a:t> (mC) and </a:t>
            </a:r>
            <a:r>
              <a:rPr lang="fr-FR" b="1" dirty="0" err="1" smtClean="0"/>
              <a:t>microCoulomb</a:t>
            </a:r>
            <a:r>
              <a:rPr lang="fr-FR" b="1" dirty="0" smtClean="0"/>
              <a:t> (µC)</a:t>
            </a:r>
            <a:endParaRPr lang="fr-FR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928662" y="5143512"/>
            <a:ext cx="5016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How </a:t>
            </a:r>
            <a:r>
              <a:rPr lang="fr-FR" i="1" dirty="0" err="1" smtClean="0"/>
              <a:t>many</a:t>
            </a:r>
            <a:r>
              <a:rPr lang="fr-FR" i="1" dirty="0" smtClean="0"/>
              <a:t> </a:t>
            </a:r>
            <a:r>
              <a:rPr lang="fr-FR" i="1" dirty="0" err="1" smtClean="0"/>
              <a:t>electrons</a:t>
            </a:r>
            <a:r>
              <a:rPr lang="fr-FR" i="1" dirty="0" smtClean="0"/>
              <a:t> ?</a:t>
            </a:r>
          </a:p>
          <a:p>
            <a:r>
              <a:rPr lang="fr-FR" dirty="0" smtClean="0"/>
              <a:t>Q=10</a:t>
            </a:r>
            <a:r>
              <a:rPr lang="fr-FR" baseline="30000" dirty="0" smtClean="0"/>
              <a:t>-3</a:t>
            </a:r>
            <a:r>
              <a:rPr lang="fr-FR" dirty="0" smtClean="0"/>
              <a:t> C    </a:t>
            </a:r>
            <a:r>
              <a:rPr lang="fr-FR" dirty="0" err="1" smtClean="0"/>
              <a:t>gives</a:t>
            </a:r>
            <a:r>
              <a:rPr lang="fr-FR" dirty="0" smtClean="0"/>
              <a:t> N= Q/(-e) = 6.25 10</a:t>
            </a:r>
            <a:r>
              <a:rPr lang="fr-FR" baseline="30000" dirty="0" smtClean="0"/>
              <a:t>15</a:t>
            </a:r>
            <a:r>
              <a:rPr lang="fr-FR" dirty="0" smtClean="0"/>
              <a:t> </a:t>
            </a:r>
            <a:r>
              <a:rPr lang="fr-FR" dirty="0" err="1" smtClean="0"/>
              <a:t>electrons</a:t>
            </a:r>
            <a:endParaRPr lang="fr-FR" dirty="0" smtClean="0"/>
          </a:p>
          <a:p>
            <a:r>
              <a:rPr lang="fr-FR" dirty="0" smtClean="0"/>
              <a:t>Q=10</a:t>
            </a:r>
            <a:r>
              <a:rPr lang="fr-FR" baseline="30000" dirty="0" smtClean="0"/>
              <a:t>-6 </a:t>
            </a:r>
            <a:r>
              <a:rPr lang="fr-FR" dirty="0" smtClean="0"/>
              <a:t>C                             N=6.25 10</a:t>
            </a:r>
            <a:r>
              <a:rPr lang="fr-FR" baseline="30000" dirty="0" smtClean="0"/>
              <a:t>12</a:t>
            </a:r>
            <a:r>
              <a:rPr lang="fr-FR" dirty="0" smtClean="0"/>
              <a:t> </a:t>
            </a:r>
            <a:r>
              <a:rPr lang="fr-FR" dirty="0" err="1" smtClean="0"/>
              <a:t>electrons</a:t>
            </a:r>
            <a:r>
              <a:rPr lang="fr-FR" dirty="0" smtClean="0"/>
              <a:t>  </a:t>
            </a:r>
            <a:endParaRPr lang="fr-FR" dirty="0"/>
          </a:p>
        </p:txBody>
      </p:sp>
      <p:sp>
        <p:nvSpPr>
          <p:cNvPr id="22" name="Forme libre 21"/>
          <p:cNvSpPr/>
          <p:nvPr/>
        </p:nvSpPr>
        <p:spPr>
          <a:xfrm>
            <a:off x="5072066" y="2643182"/>
            <a:ext cx="1428760" cy="763321"/>
          </a:xfrm>
          <a:custGeom>
            <a:avLst/>
            <a:gdLst>
              <a:gd name="connsiteX0" fmla="*/ 798703 w 1399304"/>
              <a:gd name="connsiteY0" fmla="*/ 9181 h 549007"/>
              <a:gd name="connsiteX1" fmla="*/ 721585 w 1399304"/>
              <a:gd name="connsiteY1" fmla="*/ 75282 h 549007"/>
              <a:gd name="connsiteX2" fmla="*/ 633450 w 1399304"/>
              <a:gd name="connsiteY2" fmla="*/ 130366 h 549007"/>
              <a:gd name="connsiteX3" fmla="*/ 600399 w 1399304"/>
              <a:gd name="connsiteY3" fmla="*/ 152400 h 549007"/>
              <a:gd name="connsiteX4" fmla="*/ 512265 w 1399304"/>
              <a:gd name="connsiteY4" fmla="*/ 185451 h 549007"/>
              <a:gd name="connsiteX5" fmla="*/ 424130 w 1399304"/>
              <a:gd name="connsiteY5" fmla="*/ 229518 h 549007"/>
              <a:gd name="connsiteX6" fmla="*/ 391079 w 1399304"/>
              <a:gd name="connsiteY6" fmla="*/ 251552 h 549007"/>
              <a:gd name="connsiteX7" fmla="*/ 302944 w 1399304"/>
              <a:gd name="connsiteY7" fmla="*/ 273585 h 549007"/>
              <a:gd name="connsiteX8" fmla="*/ 258877 w 1399304"/>
              <a:gd name="connsiteY8" fmla="*/ 284602 h 549007"/>
              <a:gd name="connsiteX9" fmla="*/ 203792 w 1399304"/>
              <a:gd name="connsiteY9" fmla="*/ 295619 h 549007"/>
              <a:gd name="connsiteX10" fmla="*/ 170742 w 1399304"/>
              <a:gd name="connsiteY10" fmla="*/ 306636 h 549007"/>
              <a:gd name="connsiteX11" fmla="*/ 5489 w 1399304"/>
              <a:gd name="connsiteY11" fmla="*/ 328670 h 549007"/>
              <a:gd name="connsiteX12" fmla="*/ 16505 w 1399304"/>
              <a:gd name="connsiteY12" fmla="*/ 438838 h 549007"/>
              <a:gd name="connsiteX13" fmla="*/ 71590 w 1399304"/>
              <a:gd name="connsiteY13" fmla="*/ 460872 h 549007"/>
              <a:gd name="connsiteX14" fmla="*/ 181758 w 1399304"/>
              <a:gd name="connsiteY14" fmla="*/ 504940 h 549007"/>
              <a:gd name="connsiteX15" fmla="*/ 214809 w 1399304"/>
              <a:gd name="connsiteY15" fmla="*/ 515957 h 549007"/>
              <a:gd name="connsiteX16" fmla="*/ 258877 w 1399304"/>
              <a:gd name="connsiteY16" fmla="*/ 537990 h 549007"/>
              <a:gd name="connsiteX17" fmla="*/ 335995 w 1399304"/>
              <a:gd name="connsiteY17" fmla="*/ 549007 h 549007"/>
              <a:gd name="connsiteX18" fmla="*/ 479214 w 1399304"/>
              <a:gd name="connsiteY18" fmla="*/ 537990 h 549007"/>
              <a:gd name="connsiteX19" fmla="*/ 567349 w 1399304"/>
              <a:gd name="connsiteY19" fmla="*/ 493923 h 549007"/>
              <a:gd name="connsiteX20" fmla="*/ 622433 w 1399304"/>
              <a:gd name="connsiteY20" fmla="*/ 471889 h 549007"/>
              <a:gd name="connsiteX21" fmla="*/ 644467 w 1399304"/>
              <a:gd name="connsiteY21" fmla="*/ 438838 h 549007"/>
              <a:gd name="connsiteX22" fmla="*/ 677518 w 1399304"/>
              <a:gd name="connsiteY22" fmla="*/ 427822 h 549007"/>
              <a:gd name="connsiteX23" fmla="*/ 886838 w 1399304"/>
              <a:gd name="connsiteY23" fmla="*/ 438838 h 549007"/>
              <a:gd name="connsiteX24" fmla="*/ 974973 w 1399304"/>
              <a:gd name="connsiteY24" fmla="*/ 471889 h 549007"/>
              <a:gd name="connsiteX25" fmla="*/ 1019040 w 1399304"/>
              <a:gd name="connsiteY25" fmla="*/ 482906 h 549007"/>
              <a:gd name="connsiteX26" fmla="*/ 1228361 w 1399304"/>
              <a:gd name="connsiteY26" fmla="*/ 449855 h 549007"/>
              <a:gd name="connsiteX27" fmla="*/ 1250395 w 1399304"/>
              <a:gd name="connsiteY27" fmla="*/ 416805 h 549007"/>
              <a:gd name="connsiteX28" fmla="*/ 1283445 w 1399304"/>
              <a:gd name="connsiteY28" fmla="*/ 383754 h 549007"/>
              <a:gd name="connsiteX29" fmla="*/ 1294462 w 1399304"/>
              <a:gd name="connsiteY29" fmla="*/ 350704 h 549007"/>
              <a:gd name="connsiteX30" fmla="*/ 1349546 w 1399304"/>
              <a:gd name="connsiteY30" fmla="*/ 284602 h 549007"/>
              <a:gd name="connsiteX31" fmla="*/ 1393614 w 1399304"/>
              <a:gd name="connsiteY31" fmla="*/ 185451 h 549007"/>
              <a:gd name="connsiteX32" fmla="*/ 1349546 w 1399304"/>
              <a:gd name="connsiteY32" fmla="*/ 42231 h 549007"/>
              <a:gd name="connsiteX33" fmla="*/ 1316496 w 1399304"/>
              <a:gd name="connsiteY33" fmla="*/ 31214 h 549007"/>
              <a:gd name="connsiteX34" fmla="*/ 1173277 w 1399304"/>
              <a:gd name="connsiteY34" fmla="*/ 42231 h 549007"/>
              <a:gd name="connsiteX35" fmla="*/ 1140226 w 1399304"/>
              <a:gd name="connsiteY35" fmla="*/ 53248 h 549007"/>
              <a:gd name="connsiteX36" fmla="*/ 1074125 w 1399304"/>
              <a:gd name="connsiteY36" fmla="*/ 97316 h 549007"/>
              <a:gd name="connsiteX37" fmla="*/ 997007 w 1399304"/>
              <a:gd name="connsiteY37" fmla="*/ 86299 h 549007"/>
              <a:gd name="connsiteX38" fmla="*/ 963956 w 1399304"/>
              <a:gd name="connsiteY38" fmla="*/ 53248 h 549007"/>
              <a:gd name="connsiteX39" fmla="*/ 897855 w 1399304"/>
              <a:gd name="connsiteY39" fmla="*/ 20198 h 549007"/>
              <a:gd name="connsiteX40" fmla="*/ 798703 w 1399304"/>
              <a:gd name="connsiteY40" fmla="*/ 9181 h 5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99304" h="549007">
                <a:moveTo>
                  <a:pt x="798703" y="9181"/>
                </a:moveTo>
                <a:cubicBezTo>
                  <a:pt x="769325" y="18362"/>
                  <a:pt x="793092" y="3775"/>
                  <a:pt x="721585" y="75282"/>
                </a:cubicBezTo>
                <a:cubicBezTo>
                  <a:pt x="686479" y="110388"/>
                  <a:pt x="674174" y="107095"/>
                  <a:pt x="633450" y="130366"/>
                </a:cubicBezTo>
                <a:cubicBezTo>
                  <a:pt x="621954" y="136935"/>
                  <a:pt x="612242" y="146478"/>
                  <a:pt x="600399" y="152400"/>
                </a:cubicBezTo>
                <a:cubicBezTo>
                  <a:pt x="444185" y="230508"/>
                  <a:pt x="617130" y="137785"/>
                  <a:pt x="512265" y="185451"/>
                </a:cubicBezTo>
                <a:cubicBezTo>
                  <a:pt x="482363" y="199043"/>
                  <a:pt x="451459" y="211298"/>
                  <a:pt x="424130" y="229518"/>
                </a:cubicBezTo>
                <a:cubicBezTo>
                  <a:pt x="413113" y="236863"/>
                  <a:pt x="403523" y="247027"/>
                  <a:pt x="391079" y="251552"/>
                </a:cubicBezTo>
                <a:cubicBezTo>
                  <a:pt x="362620" y="261901"/>
                  <a:pt x="332322" y="266241"/>
                  <a:pt x="302944" y="273585"/>
                </a:cubicBezTo>
                <a:cubicBezTo>
                  <a:pt x="288255" y="277257"/>
                  <a:pt x="273724" y="281633"/>
                  <a:pt x="258877" y="284602"/>
                </a:cubicBezTo>
                <a:cubicBezTo>
                  <a:pt x="240515" y="288274"/>
                  <a:pt x="221958" y="291077"/>
                  <a:pt x="203792" y="295619"/>
                </a:cubicBezTo>
                <a:cubicBezTo>
                  <a:pt x="192526" y="298436"/>
                  <a:pt x="182197" y="304727"/>
                  <a:pt x="170742" y="306636"/>
                </a:cubicBezTo>
                <a:cubicBezTo>
                  <a:pt x="115926" y="315772"/>
                  <a:pt x="60573" y="321325"/>
                  <a:pt x="5489" y="328670"/>
                </a:cubicBezTo>
                <a:cubicBezTo>
                  <a:pt x="9161" y="365393"/>
                  <a:pt x="0" y="405828"/>
                  <a:pt x="16505" y="438838"/>
                </a:cubicBezTo>
                <a:cubicBezTo>
                  <a:pt x="25349" y="456526"/>
                  <a:pt x="54820" y="450391"/>
                  <a:pt x="71590" y="460872"/>
                </a:cubicBezTo>
                <a:cubicBezTo>
                  <a:pt x="162990" y="517997"/>
                  <a:pt x="22569" y="482198"/>
                  <a:pt x="181758" y="504940"/>
                </a:cubicBezTo>
                <a:cubicBezTo>
                  <a:pt x="192775" y="508612"/>
                  <a:pt x="204135" y="511383"/>
                  <a:pt x="214809" y="515957"/>
                </a:cubicBezTo>
                <a:cubicBezTo>
                  <a:pt x="229904" y="522426"/>
                  <a:pt x="243033" y="533669"/>
                  <a:pt x="258877" y="537990"/>
                </a:cubicBezTo>
                <a:cubicBezTo>
                  <a:pt x="283929" y="544822"/>
                  <a:pt x="310289" y="545335"/>
                  <a:pt x="335995" y="549007"/>
                </a:cubicBezTo>
                <a:cubicBezTo>
                  <a:pt x="383735" y="545335"/>
                  <a:pt x="431985" y="545861"/>
                  <a:pt x="479214" y="537990"/>
                </a:cubicBezTo>
                <a:cubicBezTo>
                  <a:pt x="536397" y="528460"/>
                  <a:pt x="524669" y="515263"/>
                  <a:pt x="567349" y="493923"/>
                </a:cubicBezTo>
                <a:cubicBezTo>
                  <a:pt x="585037" y="485079"/>
                  <a:pt x="604072" y="479234"/>
                  <a:pt x="622433" y="471889"/>
                </a:cubicBezTo>
                <a:cubicBezTo>
                  <a:pt x="629778" y="460872"/>
                  <a:pt x="634128" y="447109"/>
                  <a:pt x="644467" y="438838"/>
                </a:cubicBezTo>
                <a:cubicBezTo>
                  <a:pt x="653535" y="431584"/>
                  <a:pt x="665905" y="427822"/>
                  <a:pt x="677518" y="427822"/>
                </a:cubicBezTo>
                <a:cubicBezTo>
                  <a:pt x="747388" y="427822"/>
                  <a:pt x="817065" y="435166"/>
                  <a:pt x="886838" y="438838"/>
                </a:cubicBezTo>
                <a:cubicBezTo>
                  <a:pt x="999950" y="467117"/>
                  <a:pt x="859753" y="428681"/>
                  <a:pt x="974973" y="471889"/>
                </a:cubicBezTo>
                <a:cubicBezTo>
                  <a:pt x="989150" y="477205"/>
                  <a:pt x="1004351" y="479234"/>
                  <a:pt x="1019040" y="482906"/>
                </a:cubicBezTo>
                <a:cubicBezTo>
                  <a:pt x="1064109" y="479901"/>
                  <a:pt x="1175543" y="493870"/>
                  <a:pt x="1228361" y="449855"/>
                </a:cubicBezTo>
                <a:cubicBezTo>
                  <a:pt x="1238533" y="441379"/>
                  <a:pt x="1241919" y="426977"/>
                  <a:pt x="1250395" y="416805"/>
                </a:cubicBezTo>
                <a:cubicBezTo>
                  <a:pt x="1260369" y="404836"/>
                  <a:pt x="1272428" y="394771"/>
                  <a:pt x="1283445" y="383754"/>
                </a:cubicBezTo>
                <a:cubicBezTo>
                  <a:pt x="1287117" y="372737"/>
                  <a:pt x="1289269" y="361091"/>
                  <a:pt x="1294462" y="350704"/>
                </a:cubicBezTo>
                <a:cubicBezTo>
                  <a:pt x="1309800" y="320028"/>
                  <a:pt x="1325182" y="308967"/>
                  <a:pt x="1349546" y="284602"/>
                </a:cubicBezTo>
                <a:cubicBezTo>
                  <a:pt x="1375767" y="205940"/>
                  <a:pt x="1358697" y="237826"/>
                  <a:pt x="1393614" y="185451"/>
                </a:cubicBezTo>
                <a:cubicBezTo>
                  <a:pt x="1386446" y="120942"/>
                  <a:pt x="1399304" y="83697"/>
                  <a:pt x="1349546" y="42231"/>
                </a:cubicBezTo>
                <a:cubicBezTo>
                  <a:pt x="1340625" y="34797"/>
                  <a:pt x="1327513" y="34886"/>
                  <a:pt x="1316496" y="31214"/>
                </a:cubicBezTo>
                <a:cubicBezTo>
                  <a:pt x="1268756" y="34886"/>
                  <a:pt x="1220788" y="36292"/>
                  <a:pt x="1173277" y="42231"/>
                </a:cubicBezTo>
                <a:cubicBezTo>
                  <a:pt x="1161754" y="43671"/>
                  <a:pt x="1149889" y="46806"/>
                  <a:pt x="1140226" y="53248"/>
                </a:cubicBezTo>
                <a:cubicBezTo>
                  <a:pt x="1057700" y="108265"/>
                  <a:pt x="1152711" y="71120"/>
                  <a:pt x="1074125" y="97316"/>
                </a:cubicBezTo>
                <a:cubicBezTo>
                  <a:pt x="1048419" y="93644"/>
                  <a:pt x="1021117" y="95943"/>
                  <a:pt x="997007" y="86299"/>
                </a:cubicBezTo>
                <a:cubicBezTo>
                  <a:pt x="982541" y="80513"/>
                  <a:pt x="975925" y="63222"/>
                  <a:pt x="963956" y="53248"/>
                </a:cubicBezTo>
                <a:cubicBezTo>
                  <a:pt x="948462" y="40337"/>
                  <a:pt x="919594" y="21751"/>
                  <a:pt x="897855" y="20198"/>
                </a:cubicBezTo>
                <a:cubicBezTo>
                  <a:pt x="857562" y="17320"/>
                  <a:pt x="828081" y="0"/>
                  <a:pt x="798703" y="918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orme libre 22"/>
          <p:cNvSpPr/>
          <p:nvPr/>
        </p:nvSpPr>
        <p:spPr>
          <a:xfrm>
            <a:off x="5072066" y="3429000"/>
            <a:ext cx="1428760" cy="763321"/>
          </a:xfrm>
          <a:custGeom>
            <a:avLst/>
            <a:gdLst>
              <a:gd name="connsiteX0" fmla="*/ 798703 w 1399304"/>
              <a:gd name="connsiteY0" fmla="*/ 9181 h 549007"/>
              <a:gd name="connsiteX1" fmla="*/ 721585 w 1399304"/>
              <a:gd name="connsiteY1" fmla="*/ 75282 h 549007"/>
              <a:gd name="connsiteX2" fmla="*/ 633450 w 1399304"/>
              <a:gd name="connsiteY2" fmla="*/ 130366 h 549007"/>
              <a:gd name="connsiteX3" fmla="*/ 600399 w 1399304"/>
              <a:gd name="connsiteY3" fmla="*/ 152400 h 549007"/>
              <a:gd name="connsiteX4" fmla="*/ 512265 w 1399304"/>
              <a:gd name="connsiteY4" fmla="*/ 185451 h 549007"/>
              <a:gd name="connsiteX5" fmla="*/ 424130 w 1399304"/>
              <a:gd name="connsiteY5" fmla="*/ 229518 h 549007"/>
              <a:gd name="connsiteX6" fmla="*/ 391079 w 1399304"/>
              <a:gd name="connsiteY6" fmla="*/ 251552 h 549007"/>
              <a:gd name="connsiteX7" fmla="*/ 302944 w 1399304"/>
              <a:gd name="connsiteY7" fmla="*/ 273585 h 549007"/>
              <a:gd name="connsiteX8" fmla="*/ 258877 w 1399304"/>
              <a:gd name="connsiteY8" fmla="*/ 284602 h 549007"/>
              <a:gd name="connsiteX9" fmla="*/ 203792 w 1399304"/>
              <a:gd name="connsiteY9" fmla="*/ 295619 h 549007"/>
              <a:gd name="connsiteX10" fmla="*/ 170742 w 1399304"/>
              <a:gd name="connsiteY10" fmla="*/ 306636 h 549007"/>
              <a:gd name="connsiteX11" fmla="*/ 5489 w 1399304"/>
              <a:gd name="connsiteY11" fmla="*/ 328670 h 549007"/>
              <a:gd name="connsiteX12" fmla="*/ 16505 w 1399304"/>
              <a:gd name="connsiteY12" fmla="*/ 438838 h 549007"/>
              <a:gd name="connsiteX13" fmla="*/ 71590 w 1399304"/>
              <a:gd name="connsiteY13" fmla="*/ 460872 h 549007"/>
              <a:gd name="connsiteX14" fmla="*/ 181758 w 1399304"/>
              <a:gd name="connsiteY14" fmla="*/ 504940 h 549007"/>
              <a:gd name="connsiteX15" fmla="*/ 214809 w 1399304"/>
              <a:gd name="connsiteY15" fmla="*/ 515957 h 549007"/>
              <a:gd name="connsiteX16" fmla="*/ 258877 w 1399304"/>
              <a:gd name="connsiteY16" fmla="*/ 537990 h 549007"/>
              <a:gd name="connsiteX17" fmla="*/ 335995 w 1399304"/>
              <a:gd name="connsiteY17" fmla="*/ 549007 h 549007"/>
              <a:gd name="connsiteX18" fmla="*/ 479214 w 1399304"/>
              <a:gd name="connsiteY18" fmla="*/ 537990 h 549007"/>
              <a:gd name="connsiteX19" fmla="*/ 567349 w 1399304"/>
              <a:gd name="connsiteY19" fmla="*/ 493923 h 549007"/>
              <a:gd name="connsiteX20" fmla="*/ 622433 w 1399304"/>
              <a:gd name="connsiteY20" fmla="*/ 471889 h 549007"/>
              <a:gd name="connsiteX21" fmla="*/ 644467 w 1399304"/>
              <a:gd name="connsiteY21" fmla="*/ 438838 h 549007"/>
              <a:gd name="connsiteX22" fmla="*/ 677518 w 1399304"/>
              <a:gd name="connsiteY22" fmla="*/ 427822 h 549007"/>
              <a:gd name="connsiteX23" fmla="*/ 886838 w 1399304"/>
              <a:gd name="connsiteY23" fmla="*/ 438838 h 549007"/>
              <a:gd name="connsiteX24" fmla="*/ 974973 w 1399304"/>
              <a:gd name="connsiteY24" fmla="*/ 471889 h 549007"/>
              <a:gd name="connsiteX25" fmla="*/ 1019040 w 1399304"/>
              <a:gd name="connsiteY25" fmla="*/ 482906 h 549007"/>
              <a:gd name="connsiteX26" fmla="*/ 1228361 w 1399304"/>
              <a:gd name="connsiteY26" fmla="*/ 449855 h 549007"/>
              <a:gd name="connsiteX27" fmla="*/ 1250395 w 1399304"/>
              <a:gd name="connsiteY27" fmla="*/ 416805 h 549007"/>
              <a:gd name="connsiteX28" fmla="*/ 1283445 w 1399304"/>
              <a:gd name="connsiteY28" fmla="*/ 383754 h 549007"/>
              <a:gd name="connsiteX29" fmla="*/ 1294462 w 1399304"/>
              <a:gd name="connsiteY29" fmla="*/ 350704 h 549007"/>
              <a:gd name="connsiteX30" fmla="*/ 1349546 w 1399304"/>
              <a:gd name="connsiteY30" fmla="*/ 284602 h 549007"/>
              <a:gd name="connsiteX31" fmla="*/ 1393614 w 1399304"/>
              <a:gd name="connsiteY31" fmla="*/ 185451 h 549007"/>
              <a:gd name="connsiteX32" fmla="*/ 1349546 w 1399304"/>
              <a:gd name="connsiteY32" fmla="*/ 42231 h 549007"/>
              <a:gd name="connsiteX33" fmla="*/ 1316496 w 1399304"/>
              <a:gd name="connsiteY33" fmla="*/ 31214 h 549007"/>
              <a:gd name="connsiteX34" fmla="*/ 1173277 w 1399304"/>
              <a:gd name="connsiteY34" fmla="*/ 42231 h 549007"/>
              <a:gd name="connsiteX35" fmla="*/ 1140226 w 1399304"/>
              <a:gd name="connsiteY35" fmla="*/ 53248 h 549007"/>
              <a:gd name="connsiteX36" fmla="*/ 1074125 w 1399304"/>
              <a:gd name="connsiteY36" fmla="*/ 97316 h 549007"/>
              <a:gd name="connsiteX37" fmla="*/ 997007 w 1399304"/>
              <a:gd name="connsiteY37" fmla="*/ 86299 h 549007"/>
              <a:gd name="connsiteX38" fmla="*/ 963956 w 1399304"/>
              <a:gd name="connsiteY38" fmla="*/ 53248 h 549007"/>
              <a:gd name="connsiteX39" fmla="*/ 897855 w 1399304"/>
              <a:gd name="connsiteY39" fmla="*/ 20198 h 549007"/>
              <a:gd name="connsiteX40" fmla="*/ 798703 w 1399304"/>
              <a:gd name="connsiteY40" fmla="*/ 9181 h 54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99304" h="549007">
                <a:moveTo>
                  <a:pt x="798703" y="9181"/>
                </a:moveTo>
                <a:cubicBezTo>
                  <a:pt x="769325" y="18362"/>
                  <a:pt x="793092" y="3775"/>
                  <a:pt x="721585" y="75282"/>
                </a:cubicBezTo>
                <a:cubicBezTo>
                  <a:pt x="686479" y="110388"/>
                  <a:pt x="674174" y="107095"/>
                  <a:pt x="633450" y="130366"/>
                </a:cubicBezTo>
                <a:cubicBezTo>
                  <a:pt x="621954" y="136935"/>
                  <a:pt x="612242" y="146478"/>
                  <a:pt x="600399" y="152400"/>
                </a:cubicBezTo>
                <a:cubicBezTo>
                  <a:pt x="444185" y="230508"/>
                  <a:pt x="617130" y="137785"/>
                  <a:pt x="512265" y="185451"/>
                </a:cubicBezTo>
                <a:cubicBezTo>
                  <a:pt x="482363" y="199043"/>
                  <a:pt x="451459" y="211298"/>
                  <a:pt x="424130" y="229518"/>
                </a:cubicBezTo>
                <a:cubicBezTo>
                  <a:pt x="413113" y="236863"/>
                  <a:pt x="403523" y="247027"/>
                  <a:pt x="391079" y="251552"/>
                </a:cubicBezTo>
                <a:cubicBezTo>
                  <a:pt x="362620" y="261901"/>
                  <a:pt x="332322" y="266241"/>
                  <a:pt x="302944" y="273585"/>
                </a:cubicBezTo>
                <a:cubicBezTo>
                  <a:pt x="288255" y="277257"/>
                  <a:pt x="273724" y="281633"/>
                  <a:pt x="258877" y="284602"/>
                </a:cubicBezTo>
                <a:cubicBezTo>
                  <a:pt x="240515" y="288274"/>
                  <a:pt x="221958" y="291077"/>
                  <a:pt x="203792" y="295619"/>
                </a:cubicBezTo>
                <a:cubicBezTo>
                  <a:pt x="192526" y="298436"/>
                  <a:pt x="182197" y="304727"/>
                  <a:pt x="170742" y="306636"/>
                </a:cubicBezTo>
                <a:cubicBezTo>
                  <a:pt x="115926" y="315772"/>
                  <a:pt x="60573" y="321325"/>
                  <a:pt x="5489" y="328670"/>
                </a:cubicBezTo>
                <a:cubicBezTo>
                  <a:pt x="9161" y="365393"/>
                  <a:pt x="0" y="405828"/>
                  <a:pt x="16505" y="438838"/>
                </a:cubicBezTo>
                <a:cubicBezTo>
                  <a:pt x="25349" y="456526"/>
                  <a:pt x="54820" y="450391"/>
                  <a:pt x="71590" y="460872"/>
                </a:cubicBezTo>
                <a:cubicBezTo>
                  <a:pt x="162990" y="517997"/>
                  <a:pt x="22569" y="482198"/>
                  <a:pt x="181758" y="504940"/>
                </a:cubicBezTo>
                <a:cubicBezTo>
                  <a:pt x="192775" y="508612"/>
                  <a:pt x="204135" y="511383"/>
                  <a:pt x="214809" y="515957"/>
                </a:cubicBezTo>
                <a:cubicBezTo>
                  <a:pt x="229904" y="522426"/>
                  <a:pt x="243033" y="533669"/>
                  <a:pt x="258877" y="537990"/>
                </a:cubicBezTo>
                <a:cubicBezTo>
                  <a:pt x="283929" y="544822"/>
                  <a:pt x="310289" y="545335"/>
                  <a:pt x="335995" y="549007"/>
                </a:cubicBezTo>
                <a:cubicBezTo>
                  <a:pt x="383735" y="545335"/>
                  <a:pt x="431985" y="545861"/>
                  <a:pt x="479214" y="537990"/>
                </a:cubicBezTo>
                <a:cubicBezTo>
                  <a:pt x="536397" y="528460"/>
                  <a:pt x="524669" y="515263"/>
                  <a:pt x="567349" y="493923"/>
                </a:cubicBezTo>
                <a:cubicBezTo>
                  <a:pt x="585037" y="485079"/>
                  <a:pt x="604072" y="479234"/>
                  <a:pt x="622433" y="471889"/>
                </a:cubicBezTo>
                <a:cubicBezTo>
                  <a:pt x="629778" y="460872"/>
                  <a:pt x="634128" y="447109"/>
                  <a:pt x="644467" y="438838"/>
                </a:cubicBezTo>
                <a:cubicBezTo>
                  <a:pt x="653535" y="431584"/>
                  <a:pt x="665905" y="427822"/>
                  <a:pt x="677518" y="427822"/>
                </a:cubicBezTo>
                <a:cubicBezTo>
                  <a:pt x="747388" y="427822"/>
                  <a:pt x="817065" y="435166"/>
                  <a:pt x="886838" y="438838"/>
                </a:cubicBezTo>
                <a:cubicBezTo>
                  <a:pt x="999950" y="467117"/>
                  <a:pt x="859753" y="428681"/>
                  <a:pt x="974973" y="471889"/>
                </a:cubicBezTo>
                <a:cubicBezTo>
                  <a:pt x="989150" y="477205"/>
                  <a:pt x="1004351" y="479234"/>
                  <a:pt x="1019040" y="482906"/>
                </a:cubicBezTo>
                <a:cubicBezTo>
                  <a:pt x="1064109" y="479901"/>
                  <a:pt x="1175543" y="493870"/>
                  <a:pt x="1228361" y="449855"/>
                </a:cubicBezTo>
                <a:cubicBezTo>
                  <a:pt x="1238533" y="441379"/>
                  <a:pt x="1241919" y="426977"/>
                  <a:pt x="1250395" y="416805"/>
                </a:cubicBezTo>
                <a:cubicBezTo>
                  <a:pt x="1260369" y="404836"/>
                  <a:pt x="1272428" y="394771"/>
                  <a:pt x="1283445" y="383754"/>
                </a:cubicBezTo>
                <a:cubicBezTo>
                  <a:pt x="1287117" y="372737"/>
                  <a:pt x="1289269" y="361091"/>
                  <a:pt x="1294462" y="350704"/>
                </a:cubicBezTo>
                <a:cubicBezTo>
                  <a:pt x="1309800" y="320028"/>
                  <a:pt x="1325182" y="308967"/>
                  <a:pt x="1349546" y="284602"/>
                </a:cubicBezTo>
                <a:cubicBezTo>
                  <a:pt x="1375767" y="205940"/>
                  <a:pt x="1358697" y="237826"/>
                  <a:pt x="1393614" y="185451"/>
                </a:cubicBezTo>
                <a:cubicBezTo>
                  <a:pt x="1386446" y="120942"/>
                  <a:pt x="1399304" y="83697"/>
                  <a:pt x="1349546" y="42231"/>
                </a:cubicBezTo>
                <a:cubicBezTo>
                  <a:pt x="1340625" y="34797"/>
                  <a:pt x="1327513" y="34886"/>
                  <a:pt x="1316496" y="31214"/>
                </a:cubicBezTo>
                <a:cubicBezTo>
                  <a:pt x="1268756" y="34886"/>
                  <a:pt x="1220788" y="36292"/>
                  <a:pt x="1173277" y="42231"/>
                </a:cubicBezTo>
                <a:cubicBezTo>
                  <a:pt x="1161754" y="43671"/>
                  <a:pt x="1149889" y="46806"/>
                  <a:pt x="1140226" y="53248"/>
                </a:cubicBezTo>
                <a:cubicBezTo>
                  <a:pt x="1057700" y="108265"/>
                  <a:pt x="1152711" y="71120"/>
                  <a:pt x="1074125" y="97316"/>
                </a:cubicBezTo>
                <a:cubicBezTo>
                  <a:pt x="1048419" y="93644"/>
                  <a:pt x="1021117" y="95943"/>
                  <a:pt x="997007" y="86299"/>
                </a:cubicBezTo>
                <a:cubicBezTo>
                  <a:pt x="982541" y="80513"/>
                  <a:pt x="975925" y="63222"/>
                  <a:pt x="963956" y="53248"/>
                </a:cubicBezTo>
                <a:cubicBezTo>
                  <a:pt x="948462" y="40337"/>
                  <a:pt x="919594" y="21751"/>
                  <a:pt x="897855" y="20198"/>
                </a:cubicBezTo>
                <a:cubicBezTo>
                  <a:pt x="857562" y="17320"/>
                  <a:pt x="828081" y="0"/>
                  <a:pt x="798703" y="918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e 26"/>
          <p:cNvGrpSpPr/>
          <p:nvPr/>
        </p:nvGrpSpPr>
        <p:grpSpPr>
          <a:xfrm>
            <a:off x="6000760" y="2857496"/>
            <a:ext cx="142876" cy="142876"/>
            <a:chOff x="4857752" y="1929596"/>
            <a:chExt cx="285752" cy="284958"/>
          </a:xfrm>
        </p:grpSpPr>
        <p:cxnSp>
          <p:nvCxnSpPr>
            <p:cNvPr id="28" name="Connecteur droit 27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e 29"/>
          <p:cNvGrpSpPr/>
          <p:nvPr/>
        </p:nvGrpSpPr>
        <p:grpSpPr>
          <a:xfrm>
            <a:off x="5643570" y="2857496"/>
            <a:ext cx="214314" cy="214314"/>
            <a:chOff x="4857752" y="1929596"/>
            <a:chExt cx="285752" cy="284958"/>
          </a:xfrm>
        </p:grpSpPr>
        <p:cxnSp>
          <p:nvCxnSpPr>
            <p:cNvPr id="31" name="Connecteur droit 30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e 32"/>
          <p:cNvGrpSpPr/>
          <p:nvPr/>
        </p:nvGrpSpPr>
        <p:grpSpPr>
          <a:xfrm>
            <a:off x="5214942" y="3071810"/>
            <a:ext cx="214314" cy="214314"/>
            <a:chOff x="4857752" y="1929596"/>
            <a:chExt cx="285752" cy="284958"/>
          </a:xfrm>
        </p:grpSpPr>
        <p:cxnSp>
          <p:nvCxnSpPr>
            <p:cNvPr id="35" name="Connecteur droit 34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Connecteur droit 39"/>
          <p:cNvCxnSpPr/>
          <p:nvPr/>
        </p:nvCxnSpPr>
        <p:spPr>
          <a:xfrm>
            <a:off x="5286380" y="3928272"/>
            <a:ext cx="214314" cy="794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5715008" y="3714752"/>
            <a:ext cx="142876" cy="70644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6143636" y="3714752"/>
            <a:ext cx="214314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6143636" y="3143248"/>
            <a:ext cx="214314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e 43"/>
          <p:cNvGrpSpPr/>
          <p:nvPr/>
        </p:nvGrpSpPr>
        <p:grpSpPr>
          <a:xfrm>
            <a:off x="5929322" y="3714752"/>
            <a:ext cx="214314" cy="214314"/>
            <a:chOff x="4857752" y="1929596"/>
            <a:chExt cx="285752" cy="284958"/>
          </a:xfrm>
        </p:grpSpPr>
        <p:cxnSp>
          <p:nvCxnSpPr>
            <p:cNvPr id="45" name="Connecteur droit 44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2786050" y="1571612"/>
            <a:ext cx="502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Dynamical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:    a≈</a:t>
            </a:r>
            <a:r>
              <a:rPr lang="fr-FR" dirty="0" err="1" smtClean="0"/>
              <a:t>qE</a:t>
            </a:r>
            <a:r>
              <a:rPr lang="fr-FR" dirty="0" smtClean="0"/>
              <a:t>/m      </a:t>
            </a:r>
            <a:r>
              <a:rPr lang="fr-FR" dirty="0" err="1" smtClean="0"/>
              <a:t>with</a:t>
            </a:r>
            <a:r>
              <a:rPr lang="fr-FR" dirty="0" smtClean="0"/>
              <a:t> |</a:t>
            </a:r>
            <a:r>
              <a:rPr lang="fr-FR" dirty="0" err="1" smtClean="0"/>
              <a:t>q</a:t>
            </a:r>
            <a:r>
              <a:rPr lang="fr-FR" baseline="-25000" dirty="0" err="1" smtClean="0"/>
              <a:t>p</a:t>
            </a:r>
            <a:r>
              <a:rPr lang="fr-FR" dirty="0" smtClean="0"/>
              <a:t>|=|</a:t>
            </a:r>
            <a:r>
              <a:rPr lang="fr-FR" dirty="0" err="1" smtClean="0"/>
              <a:t>q</a:t>
            </a:r>
            <a:r>
              <a:rPr lang="fr-FR" baseline="-25000" dirty="0" err="1" smtClean="0"/>
              <a:t>e</a:t>
            </a:r>
            <a:r>
              <a:rPr lang="fr-FR" dirty="0" smtClean="0"/>
              <a:t>|=q</a:t>
            </a:r>
            <a:endParaRPr lang="fr-FR" dirty="0"/>
          </a:p>
        </p:txBody>
      </p:sp>
      <p:sp>
        <p:nvSpPr>
          <p:cNvPr id="49" name="ZoneTexte 48"/>
          <p:cNvSpPr txBox="1"/>
          <p:nvPr/>
        </p:nvSpPr>
        <p:spPr>
          <a:xfrm>
            <a:off x="5214942" y="2071678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Stronger</a:t>
            </a:r>
            <a:r>
              <a:rPr lang="fr-FR" dirty="0" smtClean="0"/>
              <a:t> for </a:t>
            </a:r>
            <a:r>
              <a:rPr lang="fr-FR" dirty="0" err="1" smtClean="0"/>
              <a:t>electrons</a:t>
            </a:r>
            <a:endParaRPr lang="fr-FR" dirty="0"/>
          </a:p>
        </p:txBody>
      </p:sp>
      <p:pic>
        <p:nvPicPr>
          <p:cNvPr id="50" name="Picture 6" descr="Résultat de recherche d'images pour &quot;amber electrostatic&quot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15140" y="4857760"/>
            <a:ext cx="1049358" cy="11430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Image associÃ©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7576666">
            <a:off x="1430391" y="2325706"/>
            <a:ext cx="3759892" cy="2500330"/>
          </a:xfrm>
          <a:prstGeom prst="rect">
            <a:avLst/>
          </a:prstGeom>
          <a:noFill/>
        </p:spPr>
      </p:pic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428860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IV.1.c)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interaction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 rot="5400000">
            <a:off x="2890685" y="3250405"/>
            <a:ext cx="857256" cy="35719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428596" y="571480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Interaction </a:t>
            </a:r>
            <a:r>
              <a:rPr lang="fr-FR" b="1" dirty="0" err="1" smtClean="0"/>
              <a:t>between</a:t>
            </a:r>
            <a:r>
              <a:rPr lang="fr-FR" b="1" dirty="0" smtClean="0"/>
              <a:t> </a:t>
            </a:r>
            <a:r>
              <a:rPr lang="fr-FR" b="1" dirty="0" err="1" smtClean="0"/>
              <a:t>dipoles</a:t>
            </a:r>
            <a:r>
              <a:rPr lang="fr-FR" b="1" dirty="0" smtClean="0"/>
              <a:t> </a:t>
            </a:r>
            <a:endParaRPr lang="fr-FR" b="1" dirty="0"/>
          </a:p>
        </p:txBody>
      </p:sp>
      <p:pic>
        <p:nvPicPr>
          <p:cNvPr id="40" name="Picture 2" descr="Image associÃ©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5511563">
            <a:off x="3476595" y="2287714"/>
            <a:ext cx="3759892" cy="2500330"/>
          </a:xfrm>
          <a:prstGeom prst="rect">
            <a:avLst/>
          </a:prstGeom>
          <a:noFill/>
        </p:spPr>
      </p:pic>
      <p:cxnSp>
        <p:nvCxnSpPr>
          <p:cNvPr id="41" name="Connecteur droit avec flèche 40"/>
          <p:cNvCxnSpPr/>
          <p:nvPr/>
        </p:nvCxnSpPr>
        <p:spPr>
          <a:xfrm rot="16200000" flipH="1">
            <a:off x="4892210" y="3323104"/>
            <a:ext cx="857256" cy="211792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rot="16200000" flipV="1">
            <a:off x="4607719" y="1821645"/>
            <a:ext cx="857256" cy="214314"/>
          </a:xfrm>
          <a:prstGeom prst="straightConnector1">
            <a:avLst/>
          </a:prstGeom>
          <a:ln w="412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rot="10800000">
            <a:off x="3857620" y="2428868"/>
            <a:ext cx="571504" cy="214314"/>
          </a:xfrm>
          <a:prstGeom prst="straightConnector1">
            <a:avLst/>
          </a:prstGeom>
          <a:ln w="412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2928934"/>
            <a:ext cx="581025" cy="790575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3000372"/>
            <a:ext cx="733425" cy="733425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</p:spPr>
      </p:pic>
      <p:cxnSp>
        <p:nvCxnSpPr>
          <p:cNvPr id="19" name="Connecteur droit avec flèche 18"/>
          <p:cNvCxnSpPr/>
          <p:nvPr/>
        </p:nvCxnSpPr>
        <p:spPr>
          <a:xfrm rot="16200000" flipV="1">
            <a:off x="4214810" y="1714488"/>
            <a:ext cx="428628" cy="428628"/>
          </a:xfrm>
          <a:prstGeom prst="straightConnector1">
            <a:avLst/>
          </a:prstGeom>
          <a:ln w="412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rot="10800000">
            <a:off x="3643306" y="2071678"/>
            <a:ext cx="571504" cy="214314"/>
          </a:xfrm>
          <a:prstGeom prst="straightConnector1">
            <a:avLst/>
          </a:prstGeom>
          <a:ln w="412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714356"/>
            <a:ext cx="642942" cy="795665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</p:pic>
      <p:cxnSp>
        <p:nvCxnSpPr>
          <p:cNvPr id="26" name="Connecteur droit avec flèche 25"/>
          <p:cNvCxnSpPr/>
          <p:nvPr/>
        </p:nvCxnSpPr>
        <p:spPr>
          <a:xfrm rot="5400000" flipH="1" flipV="1">
            <a:off x="3357554" y="2500306"/>
            <a:ext cx="642942" cy="214314"/>
          </a:xfrm>
          <a:prstGeom prst="straightConnector1">
            <a:avLst/>
          </a:prstGeom>
          <a:ln w="412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rot="5400000" flipH="1" flipV="1">
            <a:off x="3714744" y="2428868"/>
            <a:ext cx="500066" cy="500066"/>
          </a:xfrm>
          <a:prstGeom prst="straightConnector1">
            <a:avLst/>
          </a:prstGeom>
          <a:ln w="412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rot="5400000" flipH="1" flipV="1">
            <a:off x="3108315" y="2250273"/>
            <a:ext cx="642148" cy="794"/>
          </a:xfrm>
          <a:prstGeom prst="straightConnector1">
            <a:avLst/>
          </a:prstGeom>
          <a:ln w="412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57356" y="1357298"/>
            <a:ext cx="666750" cy="990600"/>
          </a:xfrm>
          <a:prstGeom prst="rect">
            <a:avLst/>
          </a:prstGeom>
          <a:noFill/>
          <a:ln w="19050">
            <a:solidFill>
              <a:srgbClr val="00B050"/>
            </a:solidFill>
            <a:miter lim="800000"/>
            <a:headEnd/>
            <a:tailEnd/>
          </a:ln>
          <a:effectLst/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786182" y="2857496"/>
            <a:ext cx="642942" cy="285752"/>
          </a:xfrm>
          <a:prstGeom prst="straightConnector1">
            <a:avLst/>
          </a:prstGeom>
          <a:ln w="412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428860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IV.1.c)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interaction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58" y="571480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About </a:t>
            </a:r>
            <a:r>
              <a:rPr lang="fr-FR" b="1" dirty="0" err="1" smtClean="0"/>
              <a:t>dipole</a:t>
            </a:r>
            <a:r>
              <a:rPr lang="fr-FR" b="1" dirty="0" smtClean="0"/>
              <a:t>-</a:t>
            </a:r>
            <a:r>
              <a:rPr lang="fr-FR" b="1" dirty="0" err="1" smtClean="0"/>
              <a:t>dipole</a:t>
            </a:r>
            <a:r>
              <a:rPr lang="fr-FR" b="1" dirty="0" smtClean="0"/>
              <a:t> interactions </a:t>
            </a:r>
            <a:endParaRPr lang="fr-FR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3438" y="500042"/>
            <a:ext cx="2214578" cy="1587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ZoneTexte 30"/>
          <p:cNvSpPr txBox="1"/>
          <p:nvPr/>
        </p:nvSpPr>
        <p:spPr>
          <a:xfrm>
            <a:off x="285720" y="1071546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1) Permanent </a:t>
            </a:r>
            <a:r>
              <a:rPr lang="fr-FR" dirty="0" err="1" smtClean="0"/>
              <a:t>dipole</a:t>
            </a:r>
            <a:r>
              <a:rPr lang="fr-FR" dirty="0" smtClean="0"/>
              <a:t>-permanent </a:t>
            </a:r>
            <a:r>
              <a:rPr lang="fr-FR" dirty="0" err="1" smtClean="0"/>
              <a:t>dipole</a:t>
            </a:r>
            <a:endParaRPr lang="fr-FR" dirty="0"/>
          </a:p>
        </p:txBody>
      </p:sp>
      <p:cxnSp>
        <p:nvCxnSpPr>
          <p:cNvPr id="32" name="Connecteur droit avec flèche 31"/>
          <p:cNvCxnSpPr/>
          <p:nvPr/>
        </p:nvCxnSpPr>
        <p:spPr>
          <a:xfrm rot="10800000">
            <a:off x="714348" y="1785926"/>
            <a:ext cx="1000132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rot="10800000">
            <a:off x="2285984" y="1785926"/>
            <a:ext cx="1000132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714348" y="1500174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         +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2214546" y="1500174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         +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285720" y="2071678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2 )Permanent </a:t>
            </a:r>
            <a:r>
              <a:rPr lang="fr-FR" dirty="0" err="1" smtClean="0"/>
              <a:t>dipole</a:t>
            </a:r>
            <a:r>
              <a:rPr lang="fr-FR" dirty="0" smtClean="0"/>
              <a:t>- </a:t>
            </a:r>
            <a:r>
              <a:rPr lang="fr-FR" dirty="0" err="1" smtClean="0"/>
              <a:t>induced</a:t>
            </a:r>
            <a:r>
              <a:rPr lang="fr-FR" dirty="0" smtClean="0"/>
              <a:t> </a:t>
            </a:r>
            <a:r>
              <a:rPr lang="fr-FR" dirty="0" err="1" smtClean="0"/>
              <a:t>dipole</a:t>
            </a:r>
            <a:endParaRPr lang="fr-FR" dirty="0"/>
          </a:p>
        </p:txBody>
      </p:sp>
      <p:cxnSp>
        <p:nvCxnSpPr>
          <p:cNvPr id="45" name="Connecteur droit avec flèche 44"/>
          <p:cNvCxnSpPr/>
          <p:nvPr/>
        </p:nvCxnSpPr>
        <p:spPr>
          <a:xfrm rot="10800000">
            <a:off x="857224" y="3071810"/>
            <a:ext cx="1000132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rot="10800000">
            <a:off x="2428860" y="3071810"/>
            <a:ext cx="1000132" cy="1588"/>
          </a:xfrm>
          <a:prstGeom prst="straightConnector1">
            <a:avLst/>
          </a:prstGeom>
          <a:ln w="38100">
            <a:solidFill>
              <a:srgbClr val="00206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857224" y="278605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         +</a:t>
            </a:r>
            <a:endParaRPr lang="fr-FR" dirty="0"/>
          </a:p>
        </p:txBody>
      </p:sp>
      <p:sp>
        <p:nvSpPr>
          <p:cNvPr id="49" name="ZoneTexte 48"/>
          <p:cNvSpPr txBox="1"/>
          <p:nvPr/>
        </p:nvSpPr>
        <p:spPr>
          <a:xfrm>
            <a:off x="2357422" y="278605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         +</a:t>
            </a:r>
            <a:endParaRPr lang="fr-FR" dirty="0"/>
          </a:p>
        </p:txBody>
      </p:sp>
      <p:cxnSp>
        <p:nvCxnSpPr>
          <p:cNvPr id="50" name="Connecteur droit avec flèche 49"/>
          <p:cNvCxnSpPr/>
          <p:nvPr/>
        </p:nvCxnSpPr>
        <p:spPr>
          <a:xfrm rot="10800000">
            <a:off x="857224" y="4143380"/>
            <a:ext cx="1000132" cy="1588"/>
          </a:xfrm>
          <a:prstGeom prst="straightConnector1">
            <a:avLst/>
          </a:prstGeom>
          <a:ln w="38100">
            <a:solidFill>
              <a:srgbClr val="00206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rot="10800000">
            <a:off x="2428860" y="4143380"/>
            <a:ext cx="1000132" cy="1588"/>
          </a:xfrm>
          <a:prstGeom prst="straightConnector1">
            <a:avLst/>
          </a:prstGeom>
          <a:ln w="38100">
            <a:solidFill>
              <a:srgbClr val="00206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857224" y="385762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         +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2357422" y="385762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         +</a:t>
            </a:r>
            <a:endParaRPr lang="fr-FR" dirty="0"/>
          </a:p>
        </p:txBody>
      </p:sp>
      <p:sp>
        <p:nvSpPr>
          <p:cNvPr id="60" name="ZoneTexte 59"/>
          <p:cNvSpPr txBox="1"/>
          <p:nvPr/>
        </p:nvSpPr>
        <p:spPr>
          <a:xfrm>
            <a:off x="357158" y="3286124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3) </a:t>
            </a:r>
            <a:r>
              <a:rPr lang="fr-FR" dirty="0" err="1" smtClean="0"/>
              <a:t>Induced</a:t>
            </a:r>
            <a:r>
              <a:rPr lang="fr-FR" dirty="0" smtClean="0"/>
              <a:t> </a:t>
            </a:r>
            <a:r>
              <a:rPr lang="fr-FR" dirty="0" err="1" smtClean="0"/>
              <a:t>dipole</a:t>
            </a:r>
            <a:r>
              <a:rPr lang="fr-FR" dirty="0" smtClean="0"/>
              <a:t>- </a:t>
            </a:r>
            <a:r>
              <a:rPr lang="fr-FR" dirty="0" err="1" smtClean="0"/>
              <a:t>induced</a:t>
            </a:r>
            <a:r>
              <a:rPr lang="fr-FR" dirty="0" smtClean="0"/>
              <a:t> </a:t>
            </a:r>
            <a:r>
              <a:rPr lang="fr-FR" dirty="0" err="1" smtClean="0"/>
              <a:t>dipole</a:t>
            </a:r>
            <a:endParaRPr lang="fr-FR" dirty="0"/>
          </a:p>
        </p:txBody>
      </p:sp>
      <p:cxnSp>
        <p:nvCxnSpPr>
          <p:cNvPr id="61" name="Connecteur droit avec flèche 60"/>
          <p:cNvCxnSpPr/>
          <p:nvPr/>
        </p:nvCxnSpPr>
        <p:spPr>
          <a:xfrm rot="10800000">
            <a:off x="4643438" y="3000372"/>
            <a:ext cx="1000132" cy="1588"/>
          </a:xfrm>
          <a:prstGeom prst="straightConnector1">
            <a:avLst/>
          </a:prstGeom>
          <a:ln w="38100">
            <a:solidFill>
              <a:srgbClr val="00206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orme libre 61"/>
          <p:cNvSpPr/>
          <p:nvPr/>
        </p:nvSpPr>
        <p:spPr>
          <a:xfrm>
            <a:off x="4666989" y="2482295"/>
            <a:ext cx="975674" cy="1000812"/>
          </a:xfrm>
          <a:custGeom>
            <a:avLst/>
            <a:gdLst>
              <a:gd name="connsiteX0" fmla="*/ 0 w 975674"/>
              <a:gd name="connsiteY0" fmla="*/ 488622 h 1000812"/>
              <a:gd name="connsiteX1" fmla="*/ 103695 w 975674"/>
              <a:gd name="connsiteY1" fmla="*/ 102123 h 1000812"/>
              <a:gd name="connsiteX2" fmla="*/ 490194 w 975674"/>
              <a:gd name="connsiteY2" fmla="*/ 997670 h 1000812"/>
              <a:gd name="connsiteX3" fmla="*/ 593889 w 975674"/>
              <a:gd name="connsiteY3" fmla="*/ 83270 h 1000812"/>
              <a:gd name="connsiteX4" fmla="*/ 923827 w 975674"/>
              <a:gd name="connsiteY4" fmla="*/ 498049 h 1000812"/>
              <a:gd name="connsiteX5" fmla="*/ 904973 w 975674"/>
              <a:gd name="connsiteY5" fmla="*/ 488622 h 100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5674" h="1000812">
                <a:moveTo>
                  <a:pt x="0" y="488622"/>
                </a:moveTo>
                <a:cubicBezTo>
                  <a:pt x="10998" y="252952"/>
                  <a:pt x="21996" y="17282"/>
                  <a:pt x="103695" y="102123"/>
                </a:cubicBezTo>
                <a:cubicBezTo>
                  <a:pt x="185394" y="186964"/>
                  <a:pt x="408495" y="1000812"/>
                  <a:pt x="490194" y="997670"/>
                </a:cubicBezTo>
                <a:cubicBezTo>
                  <a:pt x="571893" y="994528"/>
                  <a:pt x="521617" y="166540"/>
                  <a:pt x="593889" y="83270"/>
                </a:cubicBezTo>
                <a:cubicBezTo>
                  <a:pt x="666161" y="0"/>
                  <a:pt x="871980" y="430490"/>
                  <a:pt x="923827" y="498049"/>
                </a:cubicBezTo>
                <a:cubicBezTo>
                  <a:pt x="975674" y="565608"/>
                  <a:pt x="904973" y="488622"/>
                  <a:pt x="904973" y="488622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/>
          <p:cNvSpPr txBox="1"/>
          <p:nvPr/>
        </p:nvSpPr>
        <p:spPr>
          <a:xfrm>
            <a:off x="6357951" y="2643182"/>
            <a:ext cx="2643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Electron </a:t>
            </a:r>
            <a:r>
              <a:rPr lang="fr-FR" sz="1400" dirty="0" err="1" smtClean="0"/>
              <a:t>is</a:t>
            </a:r>
            <a:r>
              <a:rPr lang="fr-FR" sz="1400" dirty="0" smtClean="0"/>
              <a:t> </a:t>
            </a:r>
            <a:r>
              <a:rPr lang="fr-FR" sz="1400" dirty="0" err="1" smtClean="0"/>
              <a:t>described</a:t>
            </a:r>
            <a:r>
              <a:rPr lang="fr-FR" sz="1400" dirty="0" smtClean="0"/>
              <a:t> by </a:t>
            </a:r>
            <a:r>
              <a:rPr lang="fr-FR" sz="1400" dirty="0" err="1" smtClean="0"/>
              <a:t>wave</a:t>
            </a:r>
            <a:r>
              <a:rPr lang="fr-FR" sz="1400" dirty="0" smtClean="0"/>
              <a:t> </a:t>
            </a:r>
            <a:r>
              <a:rPr lang="fr-FR" sz="1400" dirty="0" err="1" smtClean="0"/>
              <a:t>function</a:t>
            </a:r>
            <a:r>
              <a:rPr lang="fr-FR" sz="1400" dirty="0" smtClean="0"/>
              <a:t> </a:t>
            </a:r>
            <a:r>
              <a:rPr lang="el-GR" sz="1400" dirty="0" smtClean="0"/>
              <a:t>φ</a:t>
            </a:r>
            <a:r>
              <a:rPr lang="fr-FR" sz="1400" dirty="0" smtClean="0"/>
              <a:t>(</a:t>
            </a:r>
            <a:r>
              <a:rPr lang="fr-FR" sz="1400" dirty="0" err="1" smtClean="0"/>
              <a:t>r,t</a:t>
            </a:r>
            <a:r>
              <a:rPr lang="fr-FR" sz="1400" dirty="0" smtClean="0"/>
              <a:t>), </a:t>
            </a:r>
            <a:r>
              <a:rPr lang="fr-FR" sz="1400" dirty="0" err="1" smtClean="0"/>
              <a:t>it</a:t>
            </a:r>
            <a:r>
              <a:rPr lang="fr-FR" sz="1400" dirty="0" smtClean="0"/>
              <a:t> modifies </a:t>
            </a:r>
            <a:r>
              <a:rPr lang="fr-FR" sz="1400" dirty="0" err="1" smtClean="0"/>
              <a:t>localy</a:t>
            </a:r>
            <a:r>
              <a:rPr lang="fr-FR" sz="1400" dirty="0" smtClean="0"/>
              <a:t> the </a:t>
            </a:r>
            <a:r>
              <a:rPr lang="fr-FR" sz="1400" dirty="0" err="1" smtClean="0"/>
              <a:t>electronic</a:t>
            </a:r>
            <a:r>
              <a:rPr lang="fr-FR" sz="1400" dirty="0" smtClean="0"/>
              <a:t> distribution and </a:t>
            </a:r>
          </a:p>
          <a:p>
            <a:pPr algn="ctr"/>
            <a:r>
              <a:rPr lang="fr-FR" sz="1400" dirty="0" err="1" smtClean="0"/>
              <a:t>Induces</a:t>
            </a:r>
            <a:r>
              <a:rPr lang="fr-FR" sz="1400" dirty="0" smtClean="0"/>
              <a:t> a </a:t>
            </a:r>
            <a:r>
              <a:rPr lang="fr-FR" sz="1400" dirty="0" err="1" smtClean="0"/>
              <a:t>electric</a:t>
            </a:r>
            <a:r>
              <a:rPr lang="fr-FR" sz="1400" dirty="0" smtClean="0"/>
              <a:t> </a:t>
            </a:r>
            <a:r>
              <a:rPr lang="fr-FR" sz="1400" dirty="0" err="1" smtClean="0"/>
              <a:t>dipole</a:t>
            </a:r>
            <a:r>
              <a:rPr lang="fr-FR" sz="1400" dirty="0" smtClean="0"/>
              <a:t> </a:t>
            </a:r>
            <a:endParaRPr lang="fr-FR" sz="1400" dirty="0"/>
          </a:p>
        </p:txBody>
      </p:sp>
      <p:sp>
        <p:nvSpPr>
          <p:cNvPr id="64" name="Rectangle 63"/>
          <p:cNvSpPr/>
          <p:nvPr/>
        </p:nvSpPr>
        <p:spPr>
          <a:xfrm>
            <a:off x="5643570" y="2500306"/>
            <a:ext cx="718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φ</a:t>
            </a:r>
            <a:r>
              <a:rPr lang="fr-FR" dirty="0" smtClean="0"/>
              <a:t>(</a:t>
            </a:r>
            <a:r>
              <a:rPr lang="fr-FR" dirty="0" err="1" smtClean="0"/>
              <a:t>r,t</a:t>
            </a:r>
            <a:r>
              <a:rPr lang="fr-FR" dirty="0" smtClean="0"/>
              <a:t>)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428860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IV.1.c)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interaction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58" y="571480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About </a:t>
            </a:r>
            <a:r>
              <a:rPr lang="fr-FR" b="1" dirty="0" err="1" smtClean="0"/>
              <a:t>dipole</a:t>
            </a:r>
            <a:r>
              <a:rPr lang="fr-FR" b="1" dirty="0" smtClean="0"/>
              <a:t>-</a:t>
            </a:r>
            <a:r>
              <a:rPr lang="fr-FR" b="1" dirty="0" err="1" smtClean="0"/>
              <a:t>dipole</a:t>
            </a:r>
            <a:r>
              <a:rPr lang="fr-FR" b="1" dirty="0" smtClean="0"/>
              <a:t> interactions </a:t>
            </a:r>
            <a:endParaRPr lang="fr-FR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3438" y="500042"/>
            <a:ext cx="2214578" cy="1587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ZoneTexte 30"/>
          <p:cNvSpPr txBox="1"/>
          <p:nvPr/>
        </p:nvSpPr>
        <p:spPr>
          <a:xfrm>
            <a:off x="285720" y="1071546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1) Permanent </a:t>
            </a:r>
            <a:r>
              <a:rPr lang="fr-FR" dirty="0" err="1" smtClean="0"/>
              <a:t>dipole</a:t>
            </a:r>
            <a:r>
              <a:rPr lang="fr-FR" dirty="0" smtClean="0"/>
              <a:t>-permanent </a:t>
            </a:r>
            <a:r>
              <a:rPr lang="fr-FR" dirty="0" err="1" smtClean="0"/>
              <a:t>dipole</a:t>
            </a:r>
            <a:endParaRPr lang="fr-FR" dirty="0"/>
          </a:p>
        </p:txBody>
      </p:sp>
      <p:cxnSp>
        <p:nvCxnSpPr>
          <p:cNvPr id="32" name="Connecteur droit avec flèche 31"/>
          <p:cNvCxnSpPr/>
          <p:nvPr/>
        </p:nvCxnSpPr>
        <p:spPr>
          <a:xfrm rot="10800000">
            <a:off x="714348" y="1785926"/>
            <a:ext cx="1000132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rot="10800000">
            <a:off x="2285984" y="1785926"/>
            <a:ext cx="1000132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714348" y="1500174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         +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2214546" y="1500174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         +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285720" y="2071678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2 )Permanent </a:t>
            </a:r>
            <a:r>
              <a:rPr lang="fr-FR" dirty="0" err="1" smtClean="0"/>
              <a:t>dipole</a:t>
            </a:r>
            <a:r>
              <a:rPr lang="fr-FR" dirty="0" smtClean="0"/>
              <a:t>- </a:t>
            </a:r>
            <a:r>
              <a:rPr lang="fr-FR" dirty="0" err="1" smtClean="0"/>
              <a:t>induced</a:t>
            </a:r>
            <a:r>
              <a:rPr lang="fr-FR" dirty="0" smtClean="0"/>
              <a:t> </a:t>
            </a:r>
            <a:r>
              <a:rPr lang="fr-FR" dirty="0" err="1" smtClean="0"/>
              <a:t>dipole</a:t>
            </a:r>
            <a:endParaRPr lang="fr-FR" dirty="0"/>
          </a:p>
        </p:txBody>
      </p:sp>
      <p:cxnSp>
        <p:nvCxnSpPr>
          <p:cNvPr id="45" name="Connecteur droit avec flèche 44"/>
          <p:cNvCxnSpPr/>
          <p:nvPr/>
        </p:nvCxnSpPr>
        <p:spPr>
          <a:xfrm rot="10800000">
            <a:off x="857224" y="3071810"/>
            <a:ext cx="1000132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rot="10800000">
            <a:off x="2428860" y="3071810"/>
            <a:ext cx="1000132" cy="1588"/>
          </a:xfrm>
          <a:prstGeom prst="straightConnector1">
            <a:avLst/>
          </a:prstGeom>
          <a:ln w="38100">
            <a:solidFill>
              <a:srgbClr val="00206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857224" y="278605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         +</a:t>
            </a:r>
            <a:endParaRPr lang="fr-FR" dirty="0"/>
          </a:p>
        </p:txBody>
      </p:sp>
      <p:sp>
        <p:nvSpPr>
          <p:cNvPr id="49" name="ZoneTexte 48"/>
          <p:cNvSpPr txBox="1"/>
          <p:nvPr/>
        </p:nvSpPr>
        <p:spPr>
          <a:xfrm>
            <a:off x="2357422" y="278605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         +</a:t>
            </a:r>
            <a:endParaRPr lang="fr-FR" dirty="0"/>
          </a:p>
        </p:txBody>
      </p:sp>
      <p:cxnSp>
        <p:nvCxnSpPr>
          <p:cNvPr id="50" name="Connecteur droit avec flèche 49"/>
          <p:cNvCxnSpPr/>
          <p:nvPr/>
        </p:nvCxnSpPr>
        <p:spPr>
          <a:xfrm rot="10800000">
            <a:off x="857224" y="4143380"/>
            <a:ext cx="1000132" cy="1588"/>
          </a:xfrm>
          <a:prstGeom prst="straightConnector1">
            <a:avLst/>
          </a:prstGeom>
          <a:ln w="38100">
            <a:solidFill>
              <a:srgbClr val="00206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rot="10800000">
            <a:off x="2428860" y="4143380"/>
            <a:ext cx="1000132" cy="1588"/>
          </a:xfrm>
          <a:prstGeom prst="straightConnector1">
            <a:avLst/>
          </a:prstGeom>
          <a:ln w="38100">
            <a:solidFill>
              <a:srgbClr val="00206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857224" y="385762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         +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2357422" y="385762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         +</a:t>
            </a:r>
            <a:endParaRPr lang="fr-FR" dirty="0"/>
          </a:p>
        </p:txBody>
      </p:sp>
      <p:sp>
        <p:nvSpPr>
          <p:cNvPr id="60" name="ZoneTexte 59"/>
          <p:cNvSpPr txBox="1"/>
          <p:nvPr/>
        </p:nvSpPr>
        <p:spPr>
          <a:xfrm>
            <a:off x="357158" y="3286124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3) </a:t>
            </a:r>
            <a:r>
              <a:rPr lang="fr-FR" dirty="0" err="1" smtClean="0"/>
              <a:t>Induced</a:t>
            </a:r>
            <a:r>
              <a:rPr lang="fr-FR" dirty="0" smtClean="0"/>
              <a:t> </a:t>
            </a:r>
            <a:r>
              <a:rPr lang="fr-FR" dirty="0" err="1" smtClean="0"/>
              <a:t>dipole</a:t>
            </a:r>
            <a:r>
              <a:rPr lang="fr-FR" dirty="0" smtClean="0"/>
              <a:t>- </a:t>
            </a:r>
            <a:r>
              <a:rPr lang="fr-FR" dirty="0" err="1" smtClean="0"/>
              <a:t>induced</a:t>
            </a:r>
            <a:r>
              <a:rPr lang="fr-FR" dirty="0" smtClean="0"/>
              <a:t> </a:t>
            </a:r>
            <a:r>
              <a:rPr lang="fr-FR" dirty="0" err="1" smtClean="0"/>
              <a:t>dipole</a:t>
            </a:r>
            <a:endParaRPr lang="fr-FR" dirty="0"/>
          </a:p>
        </p:txBody>
      </p:sp>
      <p:cxnSp>
        <p:nvCxnSpPr>
          <p:cNvPr id="61" name="Connecteur droit avec flèche 60"/>
          <p:cNvCxnSpPr/>
          <p:nvPr/>
        </p:nvCxnSpPr>
        <p:spPr>
          <a:xfrm rot="10800000">
            <a:off x="4643438" y="3000372"/>
            <a:ext cx="1000132" cy="1588"/>
          </a:xfrm>
          <a:prstGeom prst="straightConnector1">
            <a:avLst/>
          </a:prstGeom>
          <a:ln w="38100">
            <a:solidFill>
              <a:srgbClr val="00206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orme libre 61"/>
          <p:cNvSpPr/>
          <p:nvPr/>
        </p:nvSpPr>
        <p:spPr>
          <a:xfrm>
            <a:off x="4666989" y="2482295"/>
            <a:ext cx="975674" cy="1000812"/>
          </a:xfrm>
          <a:custGeom>
            <a:avLst/>
            <a:gdLst>
              <a:gd name="connsiteX0" fmla="*/ 0 w 975674"/>
              <a:gd name="connsiteY0" fmla="*/ 488622 h 1000812"/>
              <a:gd name="connsiteX1" fmla="*/ 103695 w 975674"/>
              <a:gd name="connsiteY1" fmla="*/ 102123 h 1000812"/>
              <a:gd name="connsiteX2" fmla="*/ 490194 w 975674"/>
              <a:gd name="connsiteY2" fmla="*/ 997670 h 1000812"/>
              <a:gd name="connsiteX3" fmla="*/ 593889 w 975674"/>
              <a:gd name="connsiteY3" fmla="*/ 83270 h 1000812"/>
              <a:gd name="connsiteX4" fmla="*/ 923827 w 975674"/>
              <a:gd name="connsiteY4" fmla="*/ 498049 h 1000812"/>
              <a:gd name="connsiteX5" fmla="*/ 904973 w 975674"/>
              <a:gd name="connsiteY5" fmla="*/ 488622 h 100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5674" h="1000812">
                <a:moveTo>
                  <a:pt x="0" y="488622"/>
                </a:moveTo>
                <a:cubicBezTo>
                  <a:pt x="10998" y="252952"/>
                  <a:pt x="21996" y="17282"/>
                  <a:pt x="103695" y="102123"/>
                </a:cubicBezTo>
                <a:cubicBezTo>
                  <a:pt x="185394" y="186964"/>
                  <a:pt x="408495" y="1000812"/>
                  <a:pt x="490194" y="997670"/>
                </a:cubicBezTo>
                <a:cubicBezTo>
                  <a:pt x="571893" y="994528"/>
                  <a:pt x="521617" y="166540"/>
                  <a:pt x="593889" y="83270"/>
                </a:cubicBezTo>
                <a:cubicBezTo>
                  <a:pt x="666161" y="0"/>
                  <a:pt x="871980" y="430490"/>
                  <a:pt x="923827" y="498049"/>
                </a:cubicBezTo>
                <a:cubicBezTo>
                  <a:pt x="975674" y="565608"/>
                  <a:pt x="904973" y="488622"/>
                  <a:pt x="904973" y="488622"/>
                </a:cubicBezTo>
              </a:path>
            </a:pathLst>
          </a:cu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/>
          <p:cNvSpPr txBox="1"/>
          <p:nvPr/>
        </p:nvSpPr>
        <p:spPr>
          <a:xfrm>
            <a:off x="6357951" y="2643182"/>
            <a:ext cx="2643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Electron </a:t>
            </a:r>
            <a:r>
              <a:rPr lang="fr-FR" sz="1400" dirty="0" err="1" smtClean="0"/>
              <a:t>is</a:t>
            </a:r>
            <a:r>
              <a:rPr lang="fr-FR" sz="1400" dirty="0" smtClean="0"/>
              <a:t> </a:t>
            </a:r>
            <a:r>
              <a:rPr lang="fr-FR" sz="1400" dirty="0" err="1" smtClean="0"/>
              <a:t>described</a:t>
            </a:r>
            <a:r>
              <a:rPr lang="fr-FR" sz="1400" dirty="0" smtClean="0"/>
              <a:t> by </a:t>
            </a:r>
            <a:r>
              <a:rPr lang="fr-FR" sz="1400" dirty="0" err="1" smtClean="0"/>
              <a:t>wave</a:t>
            </a:r>
            <a:r>
              <a:rPr lang="fr-FR" sz="1400" dirty="0" smtClean="0"/>
              <a:t> </a:t>
            </a:r>
            <a:r>
              <a:rPr lang="fr-FR" sz="1400" dirty="0" err="1" smtClean="0"/>
              <a:t>function</a:t>
            </a:r>
            <a:r>
              <a:rPr lang="fr-FR" sz="1400" dirty="0" smtClean="0"/>
              <a:t> </a:t>
            </a:r>
            <a:r>
              <a:rPr lang="el-GR" sz="1400" dirty="0" smtClean="0"/>
              <a:t>φ</a:t>
            </a:r>
            <a:r>
              <a:rPr lang="fr-FR" sz="1400" dirty="0" smtClean="0"/>
              <a:t>(</a:t>
            </a:r>
            <a:r>
              <a:rPr lang="fr-FR" sz="1400" dirty="0" err="1" smtClean="0"/>
              <a:t>r,t</a:t>
            </a:r>
            <a:r>
              <a:rPr lang="fr-FR" sz="1400" dirty="0" smtClean="0"/>
              <a:t>), </a:t>
            </a:r>
            <a:r>
              <a:rPr lang="fr-FR" sz="1400" dirty="0" err="1" smtClean="0"/>
              <a:t>it</a:t>
            </a:r>
            <a:r>
              <a:rPr lang="fr-FR" sz="1400" dirty="0" smtClean="0"/>
              <a:t> modifies </a:t>
            </a:r>
            <a:r>
              <a:rPr lang="fr-FR" sz="1400" dirty="0" err="1" smtClean="0"/>
              <a:t>localy</a:t>
            </a:r>
            <a:r>
              <a:rPr lang="fr-FR" sz="1400" dirty="0" smtClean="0"/>
              <a:t> the </a:t>
            </a:r>
            <a:r>
              <a:rPr lang="fr-FR" sz="1400" dirty="0" err="1" smtClean="0"/>
              <a:t>electronic</a:t>
            </a:r>
            <a:r>
              <a:rPr lang="fr-FR" sz="1400" dirty="0" smtClean="0"/>
              <a:t> distribution and </a:t>
            </a:r>
          </a:p>
          <a:p>
            <a:pPr algn="ctr"/>
            <a:r>
              <a:rPr lang="fr-FR" sz="1400" dirty="0" err="1" smtClean="0"/>
              <a:t>Induces</a:t>
            </a:r>
            <a:r>
              <a:rPr lang="fr-FR" sz="1400" dirty="0" smtClean="0"/>
              <a:t> a </a:t>
            </a:r>
            <a:r>
              <a:rPr lang="fr-FR" sz="1400" dirty="0" err="1" smtClean="0"/>
              <a:t>electric</a:t>
            </a:r>
            <a:r>
              <a:rPr lang="fr-FR" sz="1400" dirty="0" smtClean="0"/>
              <a:t> </a:t>
            </a:r>
            <a:r>
              <a:rPr lang="fr-FR" sz="1400" dirty="0" err="1" smtClean="0"/>
              <a:t>dipole</a:t>
            </a:r>
            <a:r>
              <a:rPr lang="fr-FR" sz="1400" dirty="0" smtClean="0"/>
              <a:t> </a:t>
            </a:r>
            <a:endParaRPr lang="fr-FR" sz="1400" dirty="0"/>
          </a:p>
        </p:txBody>
      </p:sp>
      <p:sp>
        <p:nvSpPr>
          <p:cNvPr id="64" name="Rectangle 63"/>
          <p:cNvSpPr/>
          <p:nvPr/>
        </p:nvSpPr>
        <p:spPr>
          <a:xfrm>
            <a:off x="5643570" y="2500306"/>
            <a:ext cx="718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φ</a:t>
            </a:r>
            <a:r>
              <a:rPr lang="fr-FR" dirty="0" smtClean="0"/>
              <a:t>(</a:t>
            </a:r>
            <a:r>
              <a:rPr lang="fr-FR" dirty="0" err="1" smtClean="0"/>
              <a:t>r,t</a:t>
            </a:r>
            <a:r>
              <a:rPr lang="fr-FR" dirty="0" smtClean="0"/>
              <a:t>) </a:t>
            </a:r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4000504"/>
            <a:ext cx="35718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5214950"/>
            <a:ext cx="37623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6" name="ZoneTexte 65"/>
          <p:cNvSpPr txBox="1"/>
          <p:nvPr/>
        </p:nvSpPr>
        <p:spPr>
          <a:xfrm>
            <a:off x="285720" y="4643446"/>
            <a:ext cx="391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VAN DER WAALS INTERACTIONS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500034" y="6000768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Attractive part of the </a:t>
            </a:r>
            <a:r>
              <a:rPr lang="fr-FR" dirty="0" err="1" smtClean="0">
                <a:solidFill>
                  <a:srgbClr val="FF0000"/>
                </a:solidFill>
              </a:rPr>
              <a:t>potential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69" name="Connecteur droit avec flèche 68"/>
          <p:cNvCxnSpPr>
            <a:stCxn id="67" idx="3"/>
          </p:cNvCxnSpPr>
          <p:nvPr/>
        </p:nvCxnSpPr>
        <p:spPr>
          <a:xfrm flipV="1">
            <a:off x="3480337" y="5357826"/>
            <a:ext cx="3306241" cy="82760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428860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IV.1.c)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interaction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285720" y="428604"/>
            <a:ext cx="8228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Difference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between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ideal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gas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and real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gas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described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Van der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Waals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interactions)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71546"/>
            <a:ext cx="1995496" cy="2004415"/>
          </a:xfrm>
          <a:prstGeom prst="rect">
            <a:avLst/>
          </a:prstGeom>
          <a:noFill/>
          <a:ln w="349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68" name="ZoneTexte 67"/>
          <p:cNvSpPr txBox="1"/>
          <p:nvPr/>
        </p:nvSpPr>
        <p:spPr>
          <a:xfrm>
            <a:off x="2714612" y="928670"/>
            <a:ext cx="285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 interaction </a:t>
            </a: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between</a:t>
            </a:r>
            <a:r>
              <a:rPr lang="fr-FR" sz="1600" b="1" dirty="0" smtClean="0">
                <a:solidFill>
                  <a:srgbClr val="FF0000"/>
                </a:solidFill>
              </a:rPr>
              <a:t> </a:t>
            </a:r>
            <a:r>
              <a:rPr lang="fr-FR" sz="1600" b="1" dirty="0" err="1" smtClean="0">
                <a:solidFill>
                  <a:srgbClr val="FF0000"/>
                </a:solidFill>
              </a:rPr>
              <a:t>molecules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3286116" y="1857364"/>
            <a:ext cx="2714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The interaction </a:t>
            </a:r>
            <a:r>
              <a:rPr lang="fr-FR" sz="1600" dirty="0" err="1" smtClean="0"/>
              <a:t>between</a:t>
            </a:r>
            <a:r>
              <a:rPr lang="fr-FR" sz="1600" dirty="0" smtClean="0"/>
              <a:t> </a:t>
            </a:r>
            <a:r>
              <a:rPr lang="fr-FR" sz="1600" dirty="0" err="1" smtClean="0"/>
              <a:t>molecules</a:t>
            </a:r>
            <a:r>
              <a:rPr lang="fr-FR" sz="1600" dirty="0" smtClean="0"/>
              <a:t> permit to have </a:t>
            </a:r>
            <a:r>
              <a:rPr lang="fr-FR" sz="1600" b="1" dirty="0" smtClean="0"/>
              <a:t>Phase transitions</a:t>
            </a:r>
            <a:endParaRPr lang="fr-FR" sz="1600" b="1" dirty="0"/>
          </a:p>
        </p:txBody>
      </p:sp>
      <p:cxnSp>
        <p:nvCxnSpPr>
          <p:cNvPr id="72" name="Connecteur droit avec flèche 71"/>
          <p:cNvCxnSpPr/>
          <p:nvPr/>
        </p:nvCxnSpPr>
        <p:spPr>
          <a:xfrm rot="10800000" flipV="1">
            <a:off x="2357422" y="1643050"/>
            <a:ext cx="1000132" cy="28575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6446" y="1071546"/>
            <a:ext cx="2767013" cy="2278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428860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IV.1.c)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interaction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285720" y="428604"/>
            <a:ext cx="8228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Difference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between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ideal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gas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and real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gas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described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Van der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Waals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interactions)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71546"/>
            <a:ext cx="1995496" cy="2004415"/>
          </a:xfrm>
          <a:prstGeom prst="rect">
            <a:avLst/>
          </a:prstGeom>
          <a:noFill/>
          <a:ln w="349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68" name="ZoneTexte 67"/>
          <p:cNvSpPr txBox="1"/>
          <p:nvPr/>
        </p:nvSpPr>
        <p:spPr>
          <a:xfrm>
            <a:off x="2714612" y="928670"/>
            <a:ext cx="285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 interaction </a:t>
            </a: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between</a:t>
            </a:r>
            <a:r>
              <a:rPr lang="fr-FR" sz="1600" b="1" dirty="0" smtClean="0">
                <a:solidFill>
                  <a:srgbClr val="FF0000"/>
                </a:solidFill>
              </a:rPr>
              <a:t> </a:t>
            </a:r>
            <a:r>
              <a:rPr lang="fr-FR" sz="1600" b="1" dirty="0" err="1" smtClean="0">
                <a:solidFill>
                  <a:srgbClr val="FF0000"/>
                </a:solidFill>
              </a:rPr>
              <a:t>molecules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3286116" y="1857364"/>
            <a:ext cx="2714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The interaction </a:t>
            </a:r>
            <a:r>
              <a:rPr lang="fr-FR" sz="1600" dirty="0" err="1" smtClean="0"/>
              <a:t>between</a:t>
            </a:r>
            <a:r>
              <a:rPr lang="fr-FR" sz="1600" dirty="0" smtClean="0"/>
              <a:t> </a:t>
            </a:r>
            <a:r>
              <a:rPr lang="fr-FR" sz="1600" dirty="0" err="1" smtClean="0"/>
              <a:t>molecules</a:t>
            </a:r>
            <a:r>
              <a:rPr lang="fr-FR" sz="1600" dirty="0" smtClean="0"/>
              <a:t> permit to have </a:t>
            </a:r>
            <a:r>
              <a:rPr lang="fr-FR" sz="1600" b="1" dirty="0" smtClean="0"/>
              <a:t>Phase transitions</a:t>
            </a:r>
            <a:endParaRPr lang="fr-FR" sz="1600" b="1" dirty="0"/>
          </a:p>
        </p:txBody>
      </p:sp>
      <p:cxnSp>
        <p:nvCxnSpPr>
          <p:cNvPr id="72" name="Connecteur droit avec flèche 71"/>
          <p:cNvCxnSpPr/>
          <p:nvPr/>
        </p:nvCxnSpPr>
        <p:spPr>
          <a:xfrm rot="10800000" flipV="1">
            <a:off x="2357422" y="1643050"/>
            <a:ext cx="1000132" cy="28575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357158" y="3357562"/>
            <a:ext cx="851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It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a </a:t>
            </a:r>
            <a:r>
              <a:rPr lang="fr-FR" dirty="0" err="1" smtClean="0"/>
              <a:t>competition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the </a:t>
            </a:r>
            <a:r>
              <a:rPr lang="fr-FR" dirty="0" err="1" smtClean="0"/>
              <a:t>electrostatic</a:t>
            </a:r>
            <a:r>
              <a:rPr lang="fr-FR" dirty="0" smtClean="0"/>
              <a:t> interactions and the </a:t>
            </a:r>
            <a:r>
              <a:rPr lang="fr-FR" dirty="0" err="1" smtClean="0"/>
              <a:t>the</a:t>
            </a:r>
            <a:r>
              <a:rPr lang="fr-FR" dirty="0" smtClean="0"/>
              <a:t> thermal agitation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3929066"/>
            <a:ext cx="17716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4714884"/>
            <a:ext cx="414338" cy="437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71604" y="4643446"/>
            <a:ext cx="9429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" name="ZoneTexte 80"/>
          <p:cNvSpPr txBox="1"/>
          <p:nvPr/>
        </p:nvSpPr>
        <p:spPr>
          <a:xfrm>
            <a:off x="714348" y="4714884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&lt;       &gt;</a:t>
            </a:r>
            <a:endParaRPr lang="fr-FR" b="1" dirty="0"/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3929066"/>
            <a:ext cx="414338" cy="437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" name="ZoneTexte 82"/>
          <p:cNvSpPr txBox="1"/>
          <p:nvPr/>
        </p:nvSpPr>
        <p:spPr>
          <a:xfrm>
            <a:off x="2643174" y="4786322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 </a:t>
            </a:r>
            <a:r>
              <a:rPr lang="fr-FR" dirty="0" err="1" smtClean="0"/>
              <a:t>U</a:t>
            </a:r>
            <a:r>
              <a:rPr lang="fr-FR" baseline="-25000" dirty="0" err="1" smtClean="0"/>
              <a:t>electrostat</a:t>
            </a:r>
            <a:endParaRPr lang="fr-FR" baseline="-25000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86446" y="1071546"/>
            <a:ext cx="2767013" cy="2278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" name="ZoneTexte 83"/>
          <p:cNvSpPr txBox="1"/>
          <p:nvPr/>
        </p:nvSpPr>
        <p:spPr>
          <a:xfrm>
            <a:off x="5000628" y="4000504"/>
            <a:ext cx="3257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U</a:t>
            </a:r>
            <a:r>
              <a:rPr lang="fr-FR" sz="2800" baseline="-25000" dirty="0" err="1" smtClean="0"/>
              <a:t>elec</a:t>
            </a:r>
            <a:r>
              <a:rPr lang="fr-FR" sz="2800" dirty="0" smtClean="0"/>
              <a:t>      VS     </a:t>
            </a:r>
            <a:r>
              <a:rPr lang="fr-FR" sz="2800" dirty="0" err="1" smtClean="0"/>
              <a:t>U</a:t>
            </a:r>
            <a:r>
              <a:rPr lang="fr-FR" sz="2800" baseline="-25000" dirty="0" err="1" smtClean="0"/>
              <a:t>thermal</a:t>
            </a:r>
            <a:endParaRPr lang="fr-FR" sz="2800" baseline="-25000" dirty="0"/>
          </a:p>
        </p:txBody>
      </p:sp>
      <p:sp>
        <p:nvSpPr>
          <p:cNvPr id="85" name="ZoneTexte 84"/>
          <p:cNvSpPr txBox="1"/>
          <p:nvPr/>
        </p:nvSpPr>
        <p:spPr>
          <a:xfrm>
            <a:off x="5143504" y="4714884"/>
            <a:ext cx="2976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Order</a:t>
            </a:r>
            <a:r>
              <a:rPr lang="fr-FR" dirty="0" smtClean="0"/>
              <a:t>           VS        </a:t>
            </a:r>
            <a:r>
              <a:rPr lang="fr-FR" dirty="0" err="1" smtClean="0"/>
              <a:t>Disorder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6" name="ZoneTexte 85"/>
          <p:cNvSpPr txBox="1"/>
          <p:nvPr/>
        </p:nvSpPr>
        <p:spPr>
          <a:xfrm>
            <a:off x="785786" y="5500702"/>
            <a:ext cx="602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Gas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less</a:t>
            </a:r>
            <a:r>
              <a:rPr lang="fr-FR" dirty="0" smtClean="0"/>
              <a:t> </a:t>
            </a:r>
            <a:r>
              <a:rPr lang="fr-FR" dirty="0" err="1" smtClean="0"/>
              <a:t>ordered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liquids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are </a:t>
            </a:r>
            <a:r>
              <a:rPr lang="fr-FR" dirty="0" err="1" smtClean="0"/>
              <a:t>less</a:t>
            </a:r>
            <a:r>
              <a:rPr lang="fr-FR" dirty="0" smtClean="0"/>
              <a:t> </a:t>
            </a:r>
            <a:r>
              <a:rPr lang="fr-FR" dirty="0" err="1" smtClean="0"/>
              <a:t>ordered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solids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428860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7158" y="571480"/>
            <a:ext cx="4922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Important </a:t>
            </a:r>
            <a:r>
              <a:rPr lang="fr-FR" dirty="0" err="1" smtClean="0"/>
              <a:t>topic</a:t>
            </a:r>
            <a:r>
              <a:rPr lang="fr-FR" dirty="0" smtClean="0"/>
              <a:t> in </a:t>
            </a:r>
            <a:r>
              <a:rPr lang="fr-FR" dirty="0" err="1" smtClean="0"/>
              <a:t>Physics</a:t>
            </a:r>
            <a:r>
              <a:rPr lang="fr-FR" dirty="0" smtClean="0"/>
              <a:t>:</a:t>
            </a:r>
          </a:p>
          <a:p>
            <a:endParaRPr lang="fr-FR" dirty="0" smtClean="0"/>
          </a:p>
          <a:p>
            <a:r>
              <a:rPr lang="fr-FR" sz="2400" b="1" dirty="0" smtClean="0"/>
              <a:t>The </a:t>
            </a:r>
            <a:r>
              <a:rPr lang="fr-FR" sz="2400" b="1" dirty="0" err="1" smtClean="0"/>
              <a:t>Entropy</a:t>
            </a:r>
            <a:r>
              <a:rPr lang="fr-FR" sz="2400" b="1" dirty="0" smtClean="0"/>
              <a:t> /</a:t>
            </a:r>
            <a:r>
              <a:rPr lang="fr-FR" sz="2400" b="1" dirty="0" err="1" smtClean="0"/>
              <a:t>Potential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Competition</a:t>
            </a:r>
            <a:endParaRPr lang="fr-FR" sz="24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397054" y="1928802"/>
            <a:ext cx="874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physical</a:t>
            </a:r>
            <a:r>
              <a:rPr lang="fr-FR" dirty="0" smtClean="0"/>
              <a:t> </a:t>
            </a:r>
            <a:r>
              <a:rPr lang="fr-FR" dirty="0" err="1" smtClean="0"/>
              <a:t>effects</a:t>
            </a:r>
            <a:r>
              <a:rPr lang="fr-FR" dirty="0" smtClean="0"/>
              <a:t> are an illustration of the </a:t>
            </a:r>
            <a:r>
              <a:rPr lang="fr-FR" dirty="0" err="1" smtClean="0"/>
              <a:t>competition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two</a:t>
            </a:r>
            <a:r>
              <a:rPr lang="fr-FR" dirty="0" smtClean="0"/>
              <a:t> type of </a:t>
            </a:r>
            <a:r>
              <a:rPr lang="fr-FR" dirty="0" err="1" smtClean="0"/>
              <a:t>phenomena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1071538" y="2643182"/>
            <a:ext cx="7643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ones</a:t>
            </a:r>
            <a:r>
              <a:rPr lang="fr-FR" dirty="0" smtClean="0"/>
              <a:t> </a:t>
            </a:r>
            <a:r>
              <a:rPr lang="fr-FR" dirty="0" err="1" smtClean="0"/>
              <a:t>originating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a </a:t>
            </a:r>
            <a:r>
              <a:rPr lang="fr-FR" b="1" dirty="0" err="1" smtClean="0"/>
              <a:t>potential</a:t>
            </a:r>
            <a:r>
              <a:rPr lang="fr-FR" b="1" dirty="0" smtClean="0"/>
              <a:t> </a:t>
            </a:r>
            <a:r>
              <a:rPr lang="fr-FR" b="1" dirty="0" err="1" smtClean="0"/>
              <a:t>energy</a:t>
            </a:r>
            <a:r>
              <a:rPr lang="fr-FR" b="1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induces</a:t>
            </a:r>
            <a:r>
              <a:rPr lang="fr-FR" dirty="0" smtClean="0"/>
              <a:t> forces and an </a:t>
            </a:r>
            <a:r>
              <a:rPr lang="fr-FR" b="1" dirty="0" err="1" smtClean="0"/>
              <a:t>ordered</a:t>
            </a:r>
            <a:r>
              <a:rPr lang="fr-FR" b="1" dirty="0" smtClean="0"/>
              <a:t> </a:t>
            </a:r>
            <a:r>
              <a:rPr lang="fr-FR" b="1" dirty="0" err="1" smtClean="0"/>
              <a:t>behaver</a:t>
            </a:r>
            <a:r>
              <a:rPr lang="fr-FR" b="1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eletric</a:t>
            </a:r>
            <a:r>
              <a:rPr lang="fr-FR" dirty="0" smtClean="0"/>
              <a:t>, </a:t>
            </a:r>
            <a:r>
              <a:rPr lang="fr-FR" dirty="0" err="1" smtClean="0"/>
              <a:t>magnetic</a:t>
            </a:r>
            <a:r>
              <a:rPr lang="fr-FR" dirty="0" smtClean="0"/>
              <a:t> or </a:t>
            </a:r>
            <a:r>
              <a:rPr lang="fr-FR" dirty="0" err="1" smtClean="0"/>
              <a:t>gravitational</a:t>
            </a:r>
            <a:r>
              <a:rPr lang="fr-FR" dirty="0" smtClean="0"/>
              <a:t> </a:t>
            </a:r>
            <a:r>
              <a:rPr lang="fr-FR" dirty="0" err="1" smtClean="0"/>
              <a:t>ordering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1071538" y="3429000"/>
            <a:ext cx="7929618" cy="64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ones</a:t>
            </a:r>
            <a:r>
              <a:rPr lang="fr-FR" dirty="0" smtClean="0"/>
              <a:t> </a:t>
            </a:r>
            <a:r>
              <a:rPr lang="fr-FR" dirty="0" err="1" smtClean="0"/>
              <a:t>originating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b="1" dirty="0" smtClean="0"/>
              <a:t>the </a:t>
            </a:r>
            <a:r>
              <a:rPr lang="fr-FR" b="1" dirty="0" err="1" smtClean="0"/>
              <a:t>entropy</a:t>
            </a:r>
            <a:r>
              <a:rPr lang="fr-FR" b="1" dirty="0" smtClean="0"/>
              <a:t> </a:t>
            </a:r>
            <a:r>
              <a:rPr lang="fr-FR" dirty="0" err="1" smtClean="0"/>
              <a:t>traducing</a:t>
            </a:r>
            <a:r>
              <a:rPr lang="fr-FR" dirty="0" smtClean="0"/>
              <a:t> a </a:t>
            </a:r>
            <a:r>
              <a:rPr lang="fr-FR" b="1" dirty="0" err="1" smtClean="0"/>
              <a:t>random</a:t>
            </a:r>
            <a:r>
              <a:rPr lang="fr-FR" b="1" dirty="0" smtClean="0"/>
              <a:t> and </a:t>
            </a:r>
            <a:r>
              <a:rPr lang="fr-FR" b="1" dirty="0" err="1" smtClean="0"/>
              <a:t>chaotic</a:t>
            </a:r>
            <a:r>
              <a:rPr lang="fr-FR" b="1" dirty="0" smtClean="0"/>
              <a:t> situation </a:t>
            </a:r>
            <a:r>
              <a:rPr lang="fr-FR" dirty="0" err="1" smtClean="0"/>
              <a:t>leading</a:t>
            </a:r>
            <a:r>
              <a:rPr lang="fr-FR" dirty="0" smtClean="0"/>
              <a:t> to a </a:t>
            </a:r>
            <a:r>
              <a:rPr lang="fr-FR" b="1" dirty="0" err="1" smtClean="0"/>
              <a:t>disorderd</a:t>
            </a:r>
            <a:r>
              <a:rPr lang="fr-FR" b="1" dirty="0" smtClean="0"/>
              <a:t> </a:t>
            </a:r>
            <a:r>
              <a:rPr lang="fr-FR" b="1" dirty="0" err="1" smtClean="0"/>
              <a:t>behaver</a:t>
            </a:r>
            <a:r>
              <a:rPr lang="fr-FR" b="1" dirty="0" smtClean="0"/>
              <a:t>  </a:t>
            </a:r>
            <a:r>
              <a:rPr lang="fr-FR" dirty="0" smtClean="0"/>
              <a:t>(</a:t>
            </a:r>
            <a:r>
              <a:rPr lang="fr-FR" dirty="0" err="1" smtClean="0"/>
              <a:t>like</a:t>
            </a:r>
            <a:r>
              <a:rPr lang="fr-FR" dirty="0" smtClean="0"/>
              <a:t> thermal agitation or diffusion </a:t>
            </a:r>
            <a:r>
              <a:rPr lang="fr-FR" dirty="0" err="1" smtClean="0"/>
              <a:t>phenomena</a:t>
            </a:r>
            <a:r>
              <a:rPr lang="fr-FR" dirty="0" smtClean="0"/>
              <a:t>. </a:t>
            </a:r>
            <a:endParaRPr lang="fr-FR" dirty="0"/>
          </a:p>
        </p:txBody>
      </p:sp>
      <p:pic>
        <p:nvPicPr>
          <p:cNvPr id="13314" name="Picture 2" descr="RÃ©sultat de recherche d'images pour &quot;ordre /dÃ©sordre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4429132"/>
            <a:ext cx="2493873" cy="1829075"/>
          </a:xfrm>
          <a:prstGeom prst="rect">
            <a:avLst/>
          </a:prstGeom>
          <a:noFill/>
        </p:spPr>
      </p:pic>
      <p:sp>
        <p:nvSpPr>
          <p:cNvPr id="13316" name="AutoShape 4" descr="RÃ©sultat de recherche d'images pour &quot;ordre /dÃ©sordr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318" name="AutoShape 6" descr="RÃ©sultat de recherche d'images pour &quot;ordre /dÃ©sordr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4566784"/>
            <a:ext cx="2071702" cy="1495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428860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5786" y="1142984"/>
            <a:ext cx="2857520" cy="2857520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/>
          <p:cNvCxnSpPr/>
          <p:nvPr/>
        </p:nvCxnSpPr>
        <p:spPr>
          <a:xfrm rot="5400000">
            <a:off x="1214414" y="2714620"/>
            <a:ext cx="785818" cy="50006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rot="10800000" flipV="1">
            <a:off x="1142976" y="1857364"/>
            <a:ext cx="785818" cy="571504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rot="16200000" flipH="1">
            <a:off x="2357422" y="2000240"/>
            <a:ext cx="714380" cy="42862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rot="5400000">
            <a:off x="3000364" y="2000240"/>
            <a:ext cx="928694" cy="714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rot="10800000">
            <a:off x="2714612" y="3357562"/>
            <a:ext cx="642942" cy="42862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rot="5400000" flipH="1" flipV="1">
            <a:off x="1893075" y="3393281"/>
            <a:ext cx="571504" cy="214314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57158" y="571480"/>
            <a:ext cx="757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Without</a:t>
            </a:r>
            <a:r>
              <a:rPr lang="fr-FR" b="1" dirty="0" smtClean="0"/>
              <a:t> </a:t>
            </a:r>
            <a:r>
              <a:rPr lang="fr-FR" b="1" dirty="0" err="1" smtClean="0"/>
              <a:t>considering</a:t>
            </a:r>
            <a:r>
              <a:rPr lang="fr-FR" b="1" dirty="0" smtClean="0"/>
              <a:t> Phase transition, one </a:t>
            </a:r>
            <a:r>
              <a:rPr lang="fr-FR" b="1" dirty="0" err="1" smtClean="0"/>
              <a:t>can</a:t>
            </a:r>
            <a:r>
              <a:rPr lang="fr-FR" b="1" dirty="0" smtClean="0"/>
              <a:t> have a </a:t>
            </a:r>
            <a:r>
              <a:rPr lang="fr-FR" b="1" dirty="0" err="1" smtClean="0"/>
              <a:t>competition</a:t>
            </a:r>
            <a:r>
              <a:rPr lang="fr-FR" b="1" dirty="0" smtClean="0"/>
              <a:t> </a:t>
            </a:r>
            <a:r>
              <a:rPr lang="fr-FR" b="1" dirty="0" err="1" smtClean="0"/>
              <a:t>between</a:t>
            </a:r>
            <a:r>
              <a:rPr lang="fr-FR" b="1" dirty="0" smtClean="0"/>
              <a:t>:</a:t>
            </a:r>
            <a:endParaRPr lang="fr-FR" b="1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643182"/>
            <a:ext cx="456310" cy="50006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cxnSp>
        <p:nvCxnSpPr>
          <p:cNvPr id="16" name="Connecteur droit avec flèche 15"/>
          <p:cNvCxnSpPr/>
          <p:nvPr/>
        </p:nvCxnSpPr>
        <p:spPr>
          <a:xfrm rot="5400000" flipH="1" flipV="1">
            <a:off x="822299" y="5035561"/>
            <a:ext cx="1500198" cy="1588"/>
          </a:xfrm>
          <a:prstGeom prst="straightConnector1">
            <a:avLst/>
          </a:prstGeom>
          <a:ln w="920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4071942"/>
            <a:ext cx="597402" cy="185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Arc 25"/>
          <p:cNvSpPr/>
          <p:nvPr/>
        </p:nvSpPr>
        <p:spPr>
          <a:xfrm rot="19526181" flipV="1">
            <a:off x="1414796" y="1978048"/>
            <a:ext cx="714380" cy="928670"/>
          </a:xfrm>
          <a:prstGeom prst="arc">
            <a:avLst/>
          </a:prstGeom>
          <a:ln w="19050">
            <a:solidFill>
              <a:schemeClr val="tx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c 26"/>
          <p:cNvSpPr/>
          <p:nvPr/>
        </p:nvSpPr>
        <p:spPr>
          <a:xfrm rot="2159245" flipH="1" flipV="1">
            <a:off x="1220114" y="1231085"/>
            <a:ext cx="607142" cy="946046"/>
          </a:xfrm>
          <a:prstGeom prst="arc">
            <a:avLst/>
          </a:prstGeom>
          <a:ln w="19050">
            <a:solidFill>
              <a:schemeClr val="tx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c 27"/>
          <p:cNvSpPr/>
          <p:nvPr/>
        </p:nvSpPr>
        <p:spPr>
          <a:xfrm rot="19526181" flipV="1">
            <a:off x="2272052" y="1192231"/>
            <a:ext cx="714380" cy="928670"/>
          </a:xfrm>
          <a:prstGeom prst="arc">
            <a:avLst/>
          </a:prstGeom>
          <a:ln w="19050">
            <a:solidFill>
              <a:schemeClr val="tx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c 28"/>
          <p:cNvSpPr/>
          <p:nvPr/>
        </p:nvSpPr>
        <p:spPr>
          <a:xfrm rot="19526181" flipH="1">
            <a:off x="5347582" y="3207314"/>
            <a:ext cx="660093" cy="586247"/>
          </a:xfrm>
          <a:prstGeom prst="arc">
            <a:avLst>
              <a:gd name="adj1" fmla="val 16200000"/>
              <a:gd name="adj2" fmla="val 1945225"/>
            </a:avLst>
          </a:prstGeom>
          <a:ln w="19050">
            <a:solidFill>
              <a:schemeClr val="accent6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4214810" y="1142984"/>
            <a:ext cx="4269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</a:t>
            </a:r>
            <a:r>
              <a:rPr lang="fr-FR" dirty="0" err="1" smtClean="0"/>
              <a:t>O</a:t>
            </a:r>
            <a:r>
              <a:rPr lang="fr-FR" dirty="0" err="1" smtClean="0"/>
              <a:t>rdering</a:t>
            </a:r>
            <a:r>
              <a:rPr lang="fr-FR" dirty="0" smtClean="0"/>
              <a:t> </a:t>
            </a:r>
            <a:r>
              <a:rPr lang="fr-FR" dirty="0" err="1" smtClean="0"/>
              <a:t>imposed</a:t>
            </a:r>
            <a:r>
              <a:rPr lang="fr-FR" dirty="0" smtClean="0"/>
              <a:t> by the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: </a:t>
            </a:r>
          </a:p>
          <a:p>
            <a:r>
              <a:rPr lang="fr-FR" dirty="0" smtClean="0"/>
              <a:t>It </a:t>
            </a:r>
            <a:r>
              <a:rPr lang="fr-FR" dirty="0" err="1" smtClean="0"/>
              <a:t>wants</a:t>
            </a:r>
            <a:r>
              <a:rPr lang="fr-FR" dirty="0" smtClean="0"/>
              <a:t> to impose a direction to the </a:t>
            </a:r>
            <a:r>
              <a:rPr lang="fr-FR" dirty="0" err="1" smtClean="0"/>
              <a:t>dipoles</a:t>
            </a:r>
            <a:endParaRPr lang="fr-F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7818" y="1928802"/>
            <a:ext cx="1571636" cy="46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ZoneTexte 31"/>
          <p:cNvSpPr txBox="1"/>
          <p:nvPr/>
        </p:nvSpPr>
        <p:spPr>
          <a:xfrm>
            <a:off x="4214811" y="2500306"/>
            <a:ext cx="4643470" cy="64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Disordering</a:t>
            </a:r>
            <a:r>
              <a:rPr lang="fr-FR" dirty="0" smtClean="0"/>
              <a:t> due to thermal agitation: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gives</a:t>
            </a:r>
            <a:r>
              <a:rPr lang="fr-FR" dirty="0" smtClean="0"/>
              <a:t> a </a:t>
            </a:r>
            <a:r>
              <a:rPr lang="fr-FR" dirty="0" err="1" smtClean="0"/>
              <a:t>random</a:t>
            </a:r>
            <a:r>
              <a:rPr lang="fr-FR" dirty="0" smtClean="0"/>
              <a:t> orientation to the </a:t>
            </a:r>
            <a:r>
              <a:rPr lang="fr-FR" dirty="0" err="1" smtClean="0"/>
              <a:t>dipole</a:t>
            </a:r>
            <a:r>
              <a:rPr lang="fr-FR" dirty="0" smtClean="0"/>
              <a:t>. </a:t>
            </a:r>
            <a:endParaRPr lang="fr-FR" dirty="0"/>
          </a:p>
        </p:txBody>
      </p:sp>
      <p:sp>
        <p:nvSpPr>
          <p:cNvPr id="33" name="Arc 32"/>
          <p:cNvSpPr/>
          <p:nvPr/>
        </p:nvSpPr>
        <p:spPr>
          <a:xfrm rot="19526181" flipV="1">
            <a:off x="6844083" y="1620859"/>
            <a:ext cx="714380" cy="928670"/>
          </a:xfrm>
          <a:prstGeom prst="arc">
            <a:avLst/>
          </a:prstGeom>
          <a:ln w="19050">
            <a:solidFill>
              <a:schemeClr val="tx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c 33"/>
          <p:cNvSpPr/>
          <p:nvPr/>
        </p:nvSpPr>
        <p:spPr>
          <a:xfrm rot="19526181" flipV="1">
            <a:off x="4272315" y="3049619"/>
            <a:ext cx="714380" cy="928670"/>
          </a:xfrm>
          <a:prstGeom prst="arc">
            <a:avLst>
              <a:gd name="adj1" fmla="val 16200000"/>
              <a:gd name="adj2" fmla="val 1945225"/>
            </a:avLst>
          </a:prstGeom>
          <a:ln w="19050">
            <a:solidFill>
              <a:schemeClr val="accent6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c 34"/>
          <p:cNvSpPr/>
          <p:nvPr/>
        </p:nvSpPr>
        <p:spPr>
          <a:xfrm rot="5589677" flipV="1">
            <a:off x="7412781" y="2918290"/>
            <a:ext cx="714380" cy="928670"/>
          </a:xfrm>
          <a:prstGeom prst="arc">
            <a:avLst>
              <a:gd name="adj1" fmla="val 16200000"/>
              <a:gd name="adj2" fmla="val 1945225"/>
            </a:avLst>
          </a:prstGeom>
          <a:ln w="19050">
            <a:solidFill>
              <a:schemeClr val="accent6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c 35"/>
          <p:cNvSpPr/>
          <p:nvPr/>
        </p:nvSpPr>
        <p:spPr>
          <a:xfrm rot="1036957" flipV="1">
            <a:off x="5693951" y="2871209"/>
            <a:ext cx="714380" cy="928670"/>
          </a:xfrm>
          <a:prstGeom prst="arc">
            <a:avLst>
              <a:gd name="adj1" fmla="val 16200000"/>
              <a:gd name="adj2" fmla="val 1945225"/>
            </a:avLst>
          </a:prstGeom>
          <a:ln w="19050">
            <a:solidFill>
              <a:schemeClr val="accent6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c 36"/>
          <p:cNvSpPr/>
          <p:nvPr/>
        </p:nvSpPr>
        <p:spPr>
          <a:xfrm rot="14378691" flipV="1">
            <a:off x="6986959" y="3121057"/>
            <a:ext cx="714380" cy="928670"/>
          </a:xfrm>
          <a:prstGeom prst="arc">
            <a:avLst>
              <a:gd name="adj1" fmla="val 16200000"/>
              <a:gd name="adj2" fmla="val 1945225"/>
            </a:avLst>
          </a:prstGeom>
          <a:ln w="19050">
            <a:solidFill>
              <a:schemeClr val="accent6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c 37"/>
          <p:cNvSpPr/>
          <p:nvPr/>
        </p:nvSpPr>
        <p:spPr>
          <a:xfrm rot="19526181" flipV="1">
            <a:off x="2557803" y="2478115"/>
            <a:ext cx="714380" cy="928670"/>
          </a:xfrm>
          <a:prstGeom prst="arc">
            <a:avLst>
              <a:gd name="adj1" fmla="val 16200000"/>
              <a:gd name="adj2" fmla="val 1945225"/>
            </a:avLst>
          </a:prstGeom>
          <a:ln w="19050">
            <a:solidFill>
              <a:schemeClr val="accent6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c 38"/>
          <p:cNvSpPr/>
          <p:nvPr/>
        </p:nvSpPr>
        <p:spPr>
          <a:xfrm rot="3477911" flipV="1">
            <a:off x="1583195" y="1299186"/>
            <a:ext cx="714380" cy="928670"/>
          </a:xfrm>
          <a:prstGeom prst="arc">
            <a:avLst>
              <a:gd name="adj1" fmla="val 9992235"/>
              <a:gd name="adj2" fmla="val 1945225"/>
            </a:avLst>
          </a:prstGeom>
          <a:ln w="19050">
            <a:solidFill>
              <a:schemeClr val="accent6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c 39"/>
          <p:cNvSpPr/>
          <p:nvPr/>
        </p:nvSpPr>
        <p:spPr>
          <a:xfrm rot="14547747" flipV="1">
            <a:off x="1843423" y="2835305"/>
            <a:ext cx="714380" cy="928670"/>
          </a:xfrm>
          <a:prstGeom prst="arc">
            <a:avLst>
              <a:gd name="adj1" fmla="val 16200000"/>
              <a:gd name="adj2" fmla="val 1945225"/>
            </a:avLst>
          </a:prstGeom>
          <a:ln w="19050">
            <a:solidFill>
              <a:schemeClr val="accent6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Arc 40"/>
          <p:cNvSpPr/>
          <p:nvPr/>
        </p:nvSpPr>
        <p:spPr>
          <a:xfrm rot="5589677" flipV="1">
            <a:off x="1126237" y="2918290"/>
            <a:ext cx="714380" cy="928670"/>
          </a:xfrm>
          <a:prstGeom prst="arc">
            <a:avLst>
              <a:gd name="adj1" fmla="val 16200000"/>
              <a:gd name="adj2" fmla="val 1945225"/>
            </a:avLst>
          </a:prstGeom>
          <a:ln w="19050">
            <a:solidFill>
              <a:schemeClr val="accent6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>
            <a:off x="4071934" y="4071942"/>
            <a:ext cx="4643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 </a:t>
            </a:r>
            <a:r>
              <a:rPr lang="fr-FR" dirty="0" err="1" smtClean="0"/>
              <a:t>statistical</a:t>
            </a:r>
            <a:r>
              <a:rPr lang="fr-FR" dirty="0" smtClean="0"/>
              <a:t> </a:t>
            </a:r>
            <a:r>
              <a:rPr lang="fr-FR" dirty="0" err="1" smtClean="0"/>
              <a:t>physics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measure</a:t>
            </a:r>
            <a:r>
              <a:rPr lang="fr-FR" dirty="0" smtClean="0"/>
              <a:t> the </a:t>
            </a:r>
            <a:r>
              <a:rPr lang="fr-FR" dirty="0" err="1" smtClean="0"/>
              <a:t>proability</a:t>
            </a:r>
            <a:r>
              <a:rPr lang="fr-FR" dirty="0" smtClean="0"/>
              <a:t> for the </a:t>
            </a:r>
            <a:r>
              <a:rPr lang="fr-FR" dirty="0" err="1" smtClean="0"/>
              <a:t>dipole</a:t>
            </a:r>
            <a:r>
              <a:rPr lang="fr-FR" dirty="0" smtClean="0"/>
              <a:t>  to  have the </a:t>
            </a:r>
            <a:r>
              <a:rPr lang="fr-FR" dirty="0" err="1" smtClean="0"/>
              <a:t>energy</a:t>
            </a:r>
            <a:r>
              <a:rPr lang="fr-FR" dirty="0" smtClean="0"/>
              <a:t> U </a:t>
            </a:r>
            <a:r>
              <a:rPr lang="fr-FR" dirty="0" err="1" smtClean="0"/>
              <a:t>with</a:t>
            </a:r>
            <a:r>
              <a:rPr lang="fr-FR" dirty="0" smtClean="0"/>
              <a:t> the Boltzmann factor </a:t>
            </a:r>
            <a:endParaRPr lang="fr-FR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5000636"/>
            <a:ext cx="2571768" cy="90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ZoneTexte 43"/>
          <p:cNvSpPr txBox="1"/>
          <p:nvPr/>
        </p:nvSpPr>
        <p:spPr>
          <a:xfrm>
            <a:off x="1857356" y="492919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428860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57364"/>
            <a:ext cx="844143" cy="298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28596" y="500042"/>
            <a:ext cx="627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Why</a:t>
            </a:r>
            <a:r>
              <a:rPr lang="fr-FR" sz="2400" b="1" dirty="0" smtClean="0"/>
              <a:t> air-</a:t>
            </a:r>
            <a:r>
              <a:rPr lang="fr-FR" sz="2400" b="1" dirty="0" err="1" smtClean="0"/>
              <a:t>molecules</a:t>
            </a:r>
            <a:r>
              <a:rPr lang="fr-FR" sz="2400" b="1" dirty="0" smtClean="0"/>
              <a:t> do not </a:t>
            </a:r>
            <a:r>
              <a:rPr lang="fr-FR" sz="2400" b="1" dirty="0" err="1" smtClean="0"/>
              <a:t>fall</a:t>
            </a:r>
            <a:r>
              <a:rPr lang="fr-FR" sz="2400" b="1" dirty="0" smtClean="0"/>
              <a:t> on the </a:t>
            </a:r>
            <a:r>
              <a:rPr lang="fr-FR" sz="2400" b="1" dirty="0" err="1" smtClean="0"/>
              <a:t>ground</a:t>
            </a:r>
            <a:r>
              <a:rPr lang="fr-FR" sz="2400" b="1" dirty="0" smtClean="0"/>
              <a:t> ? </a:t>
            </a:r>
            <a:endParaRPr lang="fr-FR" sz="24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357258" y="1285860"/>
            <a:ext cx="77867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Because</a:t>
            </a:r>
            <a:r>
              <a:rPr lang="fr-FR" dirty="0" smtClean="0"/>
              <a:t> </a:t>
            </a:r>
            <a:r>
              <a:rPr lang="fr-FR" dirty="0" err="1" smtClean="0"/>
              <a:t>equilibrium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endParaRPr lang="fr-FR" dirty="0" smtClean="0"/>
          </a:p>
          <a:p>
            <a:endParaRPr lang="fr-FR" dirty="0" smtClean="0"/>
          </a:p>
          <a:p>
            <a:pPr marL="514350" indent="-514350">
              <a:buAutoNum type="romanLcParenR"/>
            </a:pPr>
            <a:r>
              <a:rPr lang="fr-FR" dirty="0" smtClean="0"/>
              <a:t>The </a:t>
            </a:r>
            <a:r>
              <a:rPr lang="fr-FR" dirty="0" err="1" smtClean="0"/>
              <a:t>current</a:t>
            </a:r>
            <a:r>
              <a:rPr lang="fr-FR" dirty="0" smtClean="0"/>
              <a:t> due to the </a:t>
            </a:r>
            <a:r>
              <a:rPr lang="fr-FR" dirty="0" err="1" smtClean="0"/>
              <a:t>gravity</a:t>
            </a:r>
            <a:r>
              <a:rPr lang="fr-FR" dirty="0" smtClean="0"/>
              <a:t>. Force </a:t>
            </a:r>
            <a:r>
              <a:rPr lang="fr-FR" dirty="0" err="1" smtClean="0"/>
              <a:t>originating</a:t>
            </a:r>
            <a:r>
              <a:rPr lang="fr-FR" dirty="0" smtClean="0"/>
              <a:t> in the </a:t>
            </a:r>
            <a:r>
              <a:rPr lang="fr-FR" dirty="0" err="1" smtClean="0"/>
              <a:t>gravitational</a:t>
            </a:r>
            <a:r>
              <a:rPr lang="fr-FR" dirty="0" smtClean="0"/>
              <a:t> </a:t>
            </a:r>
            <a:r>
              <a:rPr lang="fr-FR" dirty="0" err="1" smtClean="0"/>
              <a:t>potential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r>
              <a:rPr lang="fr-FR" dirty="0" smtClean="0"/>
              <a:t> : </a:t>
            </a:r>
            <a:r>
              <a:rPr lang="fr-FR" dirty="0" err="1" smtClean="0"/>
              <a:t>Weight</a:t>
            </a:r>
            <a:r>
              <a:rPr lang="fr-FR" dirty="0" smtClean="0"/>
              <a:t> =- </a:t>
            </a:r>
            <a:r>
              <a:rPr lang="fr-FR" dirty="0" err="1" smtClean="0"/>
              <a:t>Grad</a:t>
            </a:r>
            <a:r>
              <a:rPr lang="fr-FR" dirty="0" smtClean="0"/>
              <a:t> (</a:t>
            </a:r>
            <a:r>
              <a:rPr lang="fr-FR" dirty="0" err="1" smtClean="0"/>
              <a:t>mgz</a:t>
            </a:r>
            <a:r>
              <a:rPr lang="fr-FR" dirty="0" smtClean="0"/>
              <a:t>)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makes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molecules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falling</a:t>
            </a:r>
            <a:r>
              <a:rPr lang="fr-FR" b="1" dirty="0" smtClean="0">
                <a:solidFill>
                  <a:srgbClr val="FF0000"/>
                </a:solidFill>
              </a:rPr>
              <a:t> on the </a:t>
            </a:r>
            <a:r>
              <a:rPr lang="fr-FR" b="1" dirty="0" err="1" smtClean="0">
                <a:solidFill>
                  <a:srgbClr val="FF0000"/>
                </a:solidFill>
              </a:rPr>
              <a:t>ground</a:t>
            </a:r>
            <a:r>
              <a:rPr lang="fr-FR" b="1" dirty="0" smtClean="0">
                <a:solidFill>
                  <a:srgbClr val="FF0000"/>
                </a:solidFill>
              </a:rPr>
              <a:t>.</a:t>
            </a:r>
          </a:p>
          <a:p>
            <a:pPr marL="514350" indent="-514350">
              <a:buAutoNum type="romanLcParenR"/>
            </a:pPr>
            <a:endParaRPr lang="fr-FR" dirty="0" smtClean="0"/>
          </a:p>
          <a:p>
            <a:pPr marL="514350" indent="-514350">
              <a:buAutoNum type="romanLcParenR"/>
            </a:pPr>
            <a:r>
              <a:rPr lang="fr-FR" dirty="0" smtClean="0"/>
              <a:t>The </a:t>
            </a:r>
            <a:r>
              <a:rPr lang="fr-FR" dirty="0" err="1" smtClean="0"/>
              <a:t>current</a:t>
            </a:r>
            <a:r>
              <a:rPr lang="fr-FR" dirty="0" smtClean="0"/>
              <a:t> due to </a:t>
            </a:r>
            <a:r>
              <a:rPr lang="fr-FR" b="1" dirty="0" smtClean="0">
                <a:solidFill>
                  <a:schemeClr val="tx2"/>
                </a:solidFill>
              </a:rPr>
              <a:t>diffusion </a:t>
            </a:r>
            <a:r>
              <a:rPr lang="fr-FR" b="1" dirty="0" err="1" smtClean="0">
                <a:solidFill>
                  <a:schemeClr val="tx2"/>
                </a:solidFill>
              </a:rPr>
              <a:t>which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b="1" dirty="0" err="1" smtClean="0">
                <a:solidFill>
                  <a:schemeClr val="tx2"/>
                </a:solidFill>
              </a:rPr>
              <a:t>is</a:t>
            </a:r>
            <a:r>
              <a:rPr lang="fr-FR" b="1" dirty="0" smtClean="0">
                <a:solidFill>
                  <a:schemeClr val="tx2"/>
                </a:solidFill>
              </a:rPr>
              <a:t> a </a:t>
            </a:r>
            <a:r>
              <a:rPr lang="fr-FR" b="1" dirty="0" err="1" smtClean="0">
                <a:solidFill>
                  <a:schemeClr val="tx2"/>
                </a:solidFill>
              </a:rPr>
              <a:t>random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b="1" dirty="0" err="1" smtClean="0">
                <a:solidFill>
                  <a:schemeClr val="tx2"/>
                </a:solidFill>
              </a:rPr>
              <a:t>phenomena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send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molecules</a:t>
            </a:r>
            <a:r>
              <a:rPr lang="fr-FR" dirty="0" smtClean="0"/>
              <a:t> to the top. 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 rot="5400000">
            <a:off x="572266" y="3142454"/>
            <a:ext cx="1285884" cy="1588"/>
          </a:xfrm>
          <a:prstGeom prst="straightConnector1">
            <a:avLst/>
          </a:prstGeom>
          <a:ln w="28575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rot="5400000" flipH="1" flipV="1">
            <a:off x="750861" y="3892553"/>
            <a:ext cx="1357322" cy="1588"/>
          </a:xfrm>
          <a:prstGeom prst="straightConnector1">
            <a:avLst/>
          </a:prstGeom>
          <a:ln w="28575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1934" y="4214818"/>
            <a:ext cx="571504" cy="1990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3143248"/>
            <a:ext cx="1954175" cy="1143008"/>
          </a:xfrm>
          <a:prstGeom prst="rect">
            <a:avLst/>
          </a:prstGeom>
          <a:noFill/>
        </p:spPr>
      </p:pic>
      <p:grpSp>
        <p:nvGrpSpPr>
          <p:cNvPr id="16" name="Groupe 15"/>
          <p:cNvGrpSpPr/>
          <p:nvPr/>
        </p:nvGrpSpPr>
        <p:grpSpPr>
          <a:xfrm>
            <a:off x="5000628" y="5000636"/>
            <a:ext cx="2786082" cy="819151"/>
            <a:chOff x="5286380" y="5357826"/>
            <a:chExt cx="2462218" cy="676275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286380" y="5357826"/>
              <a:ext cx="809625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72198" y="5357826"/>
              <a:ext cx="1676400" cy="676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57356" y="4357694"/>
            <a:ext cx="198146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857628"/>
            <a:ext cx="3148018" cy="1662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428860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28596" y="1142984"/>
            <a:ext cx="2928958" cy="2500330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/>
          <p:nvPr/>
        </p:nvCxnSpPr>
        <p:spPr>
          <a:xfrm rot="5400000">
            <a:off x="857224" y="2285992"/>
            <a:ext cx="785818" cy="500066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rot="10800000" flipV="1">
            <a:off x="785786" y="1428736"/>
            <a:ext cx="785818" cy="5715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rot="16200000" flipH="1">
            <a:off x="2000232" y="1571612"/>
            <a:ext cx="714380" cy="4286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rot="5400000">
            <a:off x="2643174" y="1571612"/>
            <a:ext cx="928694" cy="71438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rot="10800000">
            <a:off x="2357422" y="2928934"/>
            <a:ext cx="642942" cy="4286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rot="5400000" flipH="1" flipV="1">
            <a:off x="1535885" y="2964653"/>
            <a:ext cx="571504" cy="214314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rot="16200000" flipH="1">
            <a:off x="1893075" y="1535893"/>
            <a:ext cx="857256" cy="214314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rot="16200000" flipH="1">
            <a:off x="1570810" y="2786852"/>
            <a:ext cx="357984" cy="35639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rot="5400000">
            <a:off x="821505" y="1535893"/>
            <a:ext cx="857256" cy="35719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rot="5400000">
            <a:off x="785786" y="2500306"/>
            <a:ext cx="928694" cy="714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rot="10800000">
            <a:off x="2285984" y="3143248"/>
            <a:ext cx="785818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rot="5400000">
            <a:off x="2751125" y="1535099"/>
            <a:ext cx="785818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rot="5400000" flipH="1" flipV="1">
            <a:off x="1356496" y="2071678"/>
            <a:ext cx="1000926" cy="794"/>
          </a:xfrm>
          <a:prstGeom prst="straightConnector1">
            <a:avLst/>
          </a:prstGeom>
          <a:ln w="825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285992"/>
            <a:ext cx="456310" cy="50006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1736" y="2071678"/>
            <a:ext cx="571500" cy="762000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86446" y="1474684"/>
            <a:ext cx="1857388" cy="845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ZoneTexte 37"/>
          <p:cNvSpPr txBox="1"/>
          <p:nvPr/>
        </p:nvSpPr>
        <p:spPr>
          <a:xfrm>
            <a:off x="4049592" y="1000108"/>
            <a:ext cx="509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POLARIZATION VECTOR 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volumic</a:t>
            </a:r>
            <a:r>
              <a:rPr lang="fr-FR" dirty="0" smtClean="0"/>
              <a:t> contribution</a:t>
            </a:r>
          </a:p>
          <a:p>
            <a:r>
              <a:rPr lang="fr-FR" dirty="0" smtClean="0"/>
              <a:t>of  all </a:t>
            </a:r>
            <a:r>
              <a:rPr lang="fr-FR" dirty="0" err="1" smtClean="0"/>
              <a:t>dipoles</a:t>
            </a:r>
            <a:r>
              <a:rPr lang="fr-FR" dirty="0" smtClean="0"/>
              <a:t>:</a:t>
            </a:r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29124" y="2714620"/>
            <a:ext cx="2143140" cy="67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ZoneTexte 38"/>
          <p:cNvSpPr txBox="1"/>
          <p:nvPr/>
        </p:nvSpPr>
        <p:spPr>
          <a:xfrm>
            <a:off x="3857620" y="2285992"/>
            <a:ext cx="539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Its</a:t>
            </a:r>
            <a:r>
              <a:rPr lang="fr-FR" dirty="0" smtClean="0"/>
              <a:t> amplitude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proportional</a:t>
            </a:r>
            <a:r>
              <a:rPr lang="fr-FR" dirty="0" smtClean="0"/>
              <a:t> to the </a:t>
            </a:r>
            <a:r>
              <a:rPr lang="fr-FR" dirty="0" err="1" smtClean="0"/>
              <a:t>applied</a:t>
            </a:r>
            <a:r>
              <a:rPr lang="fr-FR" dirty="0" smtClean="0"/>
              <a:t>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4071934" y="3571876"/>
            <a:ext cx="488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Dielectric</a:t>
            </a:r>
            <a:r>
              <a:rPr lang="fr-FR" dirty="0" smtClean="0"/>
              <a:t> </a:t>
            </a:r>
            <a:r>
              <a:rPr lang="fr-FR" dirty="0" err="1" smtClean="0"/>
              <a:t>succeptibility</a:t>
            </a:r>
            <a:r>
              <a:rPr lang="fr-FR" dirty="0" smtClean="0"/>
              <a:t>:   </a:t>
            </a:r>
            <a:r>
              <a:rPr lang="el-GR" dirty="0" smtClean="0"/>
              <a:t>χ</a:t>
            </a:r>
            <a:r>
              <a:rPr lang="fr-FR" dirty="0" smtClean="0"/>
              <a:t>   </a:t>
            </a:r>
            <a:r>
              <a:rPr lang="fr-FR" dirty="0" err="1" smtClean="0"/>
              <a:t>depends</a:t>
            </a:r>
            <a:r>
              <a:rPr lang="fr-FR" dirty="0" smtClean="0"/>
              <a:t> on </a:t>
            </a:r>
            <a:r>
              <a:rPr lang="fr-FR" dirty="0" err="1" smtClean="0"/>
              <a:t>material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57158" y="3786190"/>
            <a:ext cx="2207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Total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71604" y="5643578"/>
            <a:ext cx="3500462" cy="61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15008" y="4286256"/>
            <a:ext cx="2705100" cy="8540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42" name="ZoneTexte 41"/>
          <p:cNvSpPr txBox="1"/>
          <p:nvPr/>
        </p:nvSpPr>
        <p:spPr>
          <a:xfrm>
            <a:off x="5786446" y="5357826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Dielectric</a:t>
            </a:r>
            <a:r>
              <a:rPr lang="fr-FR" dirty="0" smtClean="0"/>
              <a:t> </a:t>
            </a:r>
            <a:r>
              <a:rPr lang="fr-FR" dirty="0" err="1" smtClean="0"/>
              <a:t>permitivity</a:t>
            </a:r>
            <a:r>
              <a:rPr lang="fr-FR" dirty="0" smtClean="0"/>
              <a:t> </a:t>
            </a:r>
            <a:r>
              <a:rPr lang="el-GR" sz="2400" dirty="0" smtClean="0"/>
              <a:t>ε</a:t>
            </a:r>
            <a:r>
              <a:rPr lang="fr-FR" sz="2400" baseline="-25000" dirty="0" smtClean="0"/>
              <a:t>r</a:t>
            </a:r>
            <a:endParaRPr lang="fr-FR" sz="2400" baseline="-25000" dirty="0"/>
          </a:p>
        </p:txBody>
      </p:sp>
      <p:sp>
        <p:nvSpPr>
          <p:cNvPr id="43" name="ZoneTexte 42"/>
          <p:cNvSpPr txBox="1"/>
          <p:nvPr/>
        </p:nvSpPr>
        <p:spPr>
          <a:xfrm>
            <a:off x="214282" y="571480"/>
            <a:ext cx="6016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WHAT IS IMPORTANT FOR NEXT PART OF LECTURE</a:t>
            </a:r>
            <a:endParaRPr lang="fr-F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IV.2)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Electrostatics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conductors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I.2) Electric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b)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Ponctual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4282" y="571480"/>
            <a:ext cx="3643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/>
              <a:t>Electrostatic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pendulum</a:t>
            </a:r>
            <a:endParaRPr lang="fr-FR" sz="2000" b="1" dirty="0" smtClean="0"/>
          </a:p>
        </p:txBody>
      </p:sp>
      <p:cxnSp>
        <p:nvCxnSpPr>
          <p:cNvPr id="26" name="Connecteur droit 25"/>
          <p:cNvCxnSpPr/>
          <p:nvPr/>
        </p:nvCxnSpPr>
        <p:spPr>
          <a:xfrm rot="5400000">
            <a:off x="72994" y="2499512"/>
            <a:ext cx="1856594" cy="794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27" idx="4"/>
          </p:cNvCxnSpPr>
          <p:nvPr/>
        </p:nvCxnSpPr>
        <p:spPr>
          <a:xfrm rot="5400000" flipH="1">
            <a:off x="572266" y="2285198"/>
            <a:ext cx="857256" cy="1588"/>
          </a:xfrm>
          <a:prstGeom prst="straightConnector1">
            <a:avLst/>
          </a:prstGeom>
          <a:ln w="349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785786" y="1571612"/>
            <a:ext cx="500066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/>
          <p:cNvSpPr/>
          <p:nvPr/>
        </p:nvSpPr>
        <p:spPr>
          <a:xfrm>
            <a:off x="929456" y="2570950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22"/>
          <p:cNvCxnSpPr/>
          <p:nvPr/>
        </p:nvCxnSpPr>
        <p:spPr>
          <a:xfrm rot="5400000" flipH="1" flipV="1">
            <a:off x="781024" y="1362060"/>
            <a:ext cx="223838" cy="214314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rot="5400000" flipH="1" flipV="1">
            <a:off x="995338" y="1362060"/>
            <a:ext cx="223838" cy="214314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rot="5400000" flipH="1" flipV="1">
            <a:off x="1209652" y="1362060"/>
            <a:ext cx="223838" cy="214314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00438"/>
            <a:ext cx="1650102" cy="54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ZoneTexte 42"/>
          <p:cNvSpPr txBox="1"/>
          <p:nvPr/>
        </p:nvSpPr>
        <p:spPr>
          <a:xfrm>
            <a:off x="357158" y="4214818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Equilibrium</a:t>
            </a:r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IV.3) High voltage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breackdown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IV.4)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Electricity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atmosphere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285852" y="50004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Extracted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Feynman Lecture….</a:t>
            </a:r>
            <a:endParaRPr lang="fr-F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I.2) Electric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b)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Ponctual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4282" y="571480"/>
            <a:ext cx="3643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/>
              <a:t>Electrostatic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pendulum</a:t>
            </a:r>
            <a:endParaRPr lang="fr-FR" sz="2000" b="1" dirty="0" smtClean="0"/>
          </a:p>
        </p:txBody>
      </p:sp>
      <p:cxnSp>
        <p:nvCxnSpPr>
          <p:cNvPr id="26" name="Connecteur droit 25"/>
          <p:cNvCxnSpPr/>
          <p:nvPr/>
        </p:nvCxnSpPr>
        <p:spPr>
          <a:xfrm rot="5400000">
            <a:off x="72994" y="2499512"/>
            <a:ext cx="1856594" cy="794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27" idx="4"/>
          </p:cNvCxnSpPr>
          <p:nvPr/>
        </p:nvCxnSpPr>
        <p:spPr>
          <a:xfrm rot="5400000" flipH="1">
            <a:off x="572266" y="2285198"/>
            <a:ext cx="857256" cy="1588"/>
          </a:xfrm>
          <a:prstGeom prst="straightConnector1">
            <a:avLst/>
          </a:prstGeom>
          <a:ln w="349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785786" y="1571612"/>
            <a:ext cx="500066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/>
          <p:cNvSpPr/>
          <p:nvPr/>
        </p:nvSpPr>
        <p:spPr>
          <a:xfrm>
            <a:off x="929456" y="2570950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22"/>
          <p:cNvCxnSpPr/>
          <p:nvPr/>
        </p:nvCxnSpPr>
        <p:spPr>
          <a:xfrm rot="5400000" flipH="1" flipV="1">
            <a:off x="781024" y="1362060"/>
            <a:ext cx="223838" cy="214314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rot="5400000" flipH="1" flipV="1">
            <a:off x="995338" y="1362060"/>
            <a:ext cx="223838" cy="214314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rot="5400000" flipH="1" flipV="1">
            <a:off x="1209652" y="1362060"/>
            <a:ext cx="223838" cy="214314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044" name="Picture 4" descr="Image associÃ©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2857488" y="3571876"/>
            <a:ext cx="1714512" cy="1281354"/>
          </a:xfrm>
          <a:prstGeom prst="rect">
            <a:avLst/>
          </a:prstGeom>
          <a:noFill/>
        </p:spPr>
      </p:pic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500438"/>
            <a:ext cx="1650102" cy="54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ZoneTexte 42"/>
          <p:cNvSpPr txBox="1"/>
          <p:nvPr/>
        </p:nvSpPr>
        <p:spPr>
          <a:xfrm>
            <a:off x="357158" y="4214818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Equilibrium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8704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488" y="2000240"/>
            <a:ext cx="1643074" cy="128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ZoneTexte 43"/>
          <p:cNvSpPr txBox="1"/>
          <p:nvPr/>
        </p:nvSpPr>
        <p:spPr>
          <a:xfrm>
            <a:off x="2643174" y="1142984"/>
            <a:ext cx="2286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Electrostatic</a:t>
            </a:r>
            <a:r>
              <a:rPr lang="fr-FR" b="1" dirty="0" smtClean="0"/>
              <a:t> force </a:t>
            </a:r>
            <a:r>
              <a:rPr lang="fr-FR" b="1" dirty="0" err="1" smtClean="0"/>
              <a:t>with</a:t>
            </a:r>
            <a:r>
              <a:rPr lang="fr-FR" b="1" dirty="0" smtClean="0"/>
              <a:t> a </a:t>
            </a:r>
            <a:r>
              <a:rPr lang="fr-FR" b="1" dirty="0" err="1" smtClean="0"/>
              <a:t>charged</a:t>
            </a:r>
            <a:r>
              <a:rPr lang="fr-FR" b="1" dirty="0" smtClean="0"/>
              <a:t> stick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I.2) Electric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b)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Ponctual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14282" y="571480"/>
            <a:ext cx="3643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/>
              <a:t>Electrostatic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pendulum</a:t>
            </a:r>
            <a:endParaRPr lang="fr-FR" sz="2000" b="1" dirty="0" smtClean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6380" y="3429000"/>
            <a:ext cx="3295643" cy="467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4643446"/>
            <a:ext cx="2714644" cy="834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77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43570" y="5643578"/>
            <a:ext cx="2295525" cy="6572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cxnSp>
        <p:nvCxnSpPr>
          <p:cNvPr id="26" name="Connecteur droit 25"/>
          <p:cNvCxnSpPr/>
          <p:nvPr/>
        </p:nvCxnSpPr>
        <p:spPr>
          <a:xfrm rot="5400000">
            <a:off x="72994" y="2499512"/>
            <a:ext cx="1856594" cy="794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27" idx="4"/>
          </p:cNvCxnSpPr>
          <p:nvPr/>
        </p:nvCxnSpPr>
        <p:spPr>
          <a:xfrm rot="5400000" flipH="1">
            <a:off x="572266" y="2285198"/>
            <a:ext cx="857256" cy="1588"/>
          </a:xfrm>
          <a:prstGeom prst="straightConnector1">
            <a:avLst/>
          </a:prstGeom>
          <a:ln w="349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 rot="5400000">
            <a:off x="5787240" y="2428074"/>
            <a:ext cx="1857388" cy="158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6715140" y="1500174"/>
            <a:ext cx="857256" cy="71438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500958" y="2143116"/>
            <a:ext cx="714380" cy="1588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40" idx="0"/>
          </p:cNvCxnSpPr>
          <p:nvPr/>
        </p:nvCxnSpPr>
        <p:spPr>
          <a:xfrm rot="16200000" flipH="1">
            <a:off x="7072330" y="2500306"/>
            <a:ext cx="857256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stCxn id="40" idx="1"/>
          </p:cNvCxnSpPr>
          <p:nvPr/>
        </p:nvCxnSpPr>
        <p:spPr>
          <a:xfrm rot="16200000" flipV="1">
            <a:off x="6929454" y="1571612"/>
            <a:ext cx="449552" cy="592428"/>
          </a:xfrm>
          <a:prstGeom prst="straightConnector1">
            <a:avLst/>
          </a:prstGeom>
          <a:ln w="317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785786" y="1571612"/>
            <a:ext cx="500066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/>
          <p:cNvSpPr/>
          <p:nvPr/>
        </p:nvSpPr>
        <p:spPr>
          <a:xfrm>
            <a:off x="929456" y="2570950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22"/>
          <p:cNvCxnSpPr/>
          <p:nvPr/>
        </p:nvCxnSpPr>
        <p:spPr>
          <a:xfrm rot="5400000" flipH="1" flipV="1">
            <a:off x="781024" y="1362060"/>
            <a:ext cx="223838" cy="214314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rot="5400000" flipH="1" flipV="1">
            <a:off x="995338" y="1362060"/>
            <a:ext cx="223838" cy="214314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rot="5400000" flipH="1" flipV="1">
            <a:off x="1209652" y="1362060"/>
            <a:ext cx="223838" cy="214314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e 37"/>
          <p:cNvGrpSpPr/>
          <p:nvPr/>
        </p:nvGrpSpPr>
        <p:grpSpPr>
          <a:xfrm>
            <a:off x="6500826" y="1285860"/>
            <a:ext cx="642942" cy="223838"/>
            <a:chOff x="3000364" y="1357298"/>
            <a:chExt cx="642942" cy="223838"/>
          </a:xfrm>
        </p:grpSpPr>
        <p:cxnSp>
          <p:nvCxnSpPr>
            <p:cNvPr id="31" name="Connecteur droit 30"/>
            <p:cNvCxnSpPr/>
            <p:nvPr/>
          </p:nvCxnSpPr>
          <p:spPr>
            <a:xfrm>
              <a:off x="3000364" y="1571612"/>
              <a:ext cx="500066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 rot="5400000" flipH="1" flipV="1">
              <a:off x="2995602" y="1362060"/>
              <a:ext cx="223838" cy="21431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 rot="5400000" flipH="1" flipV="1">
              <a:off x="3209916" y="1362060"/>
              <a:ext cx="223838" cy="21431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 rot="5400000" flipH="1" flipV="1">
              <a:off x="3424230" y="1362060"/>
              <a:ext cx="223838" cy="21431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Ellipse 39"/>
          <p:cNvSpPr/>
          <p:nvPr/>
        </p:nvSpPr>
        <p:spPr>
          <a:xfrm>
            <a:off x="7429520" y="2071678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7044" name="Picture 4" descr="Image associÃ©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2857488" y="3571876"/>
            <a:ext cx="1714512" cy="1281354"/>
          </a:xfrm>
          <a:prstGeom prst="rect">
            <a:avLst/>
          </a:prstGeom>
          <a:noFill/>
        </p:spPr>
      </p:pic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3500438"/>
            <a:ext cx="1650102" cy="54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ZoneTexte 40"/>
          <p:cNvSpPr txBox="1"/>
          <p:nvPr/>
        </p:nvSpPr>
        <p:spPr>
          <a:xfrm>
            <a:off x="6786578" y="192880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γ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357158" y="4214818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Equilibrium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87046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7488" y="2000240"/>
            <a:ext cx="1643074" cy="128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ZoneTexte 43"/>
          <p:cNvSpPr txBox="1"/>
          <p:nvPr/>
        </p:nvSpPr>
        <p:spPr>
          <a:xfrm>
            <a:off x="2643174" y="1142984"/>
            <a:ext cx="2286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Electrostatic</a:t>
            </a:r>
            <a:r>
              <a:rPr lang="fr-FR" b="1" dirty="0" smtClean="0"/>
              <a:t> force </a:t>
            </a:r>
            <a:r>
              <a:rPr lang="fr-FR" b="1" dirty="0" err="1" smtClean="0"/>
              <a:t>with</a:t>
            </a:r>
            <a:r>
              <a:rPr lang="fr-FR" b="1" dirty="0" smtClean="0"/>
              <a:t> a </a:t>
            </a:r>
            <a:r>
              <a:rPr lang="fr-FR" b="1" dirty="0" err="1" smtClean="0"/>
              <a:t>charged</a:t>
            </a:r>
            <a:r>
              <a:rPr lang="fr-FR" b="1" dirty="0" smtClean="0"/>
              <a:t> stick</a:t>
            </a:r>
            <a:endParaRPr lang="fr-FR" b="1" dirty="0"/>
          </a:p>
        </p:txBody>
      </p:sp>
      <p:pic>
        <p:nvPicPr>
          <p:cNvPr id="87047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58148" y="1214422"/>
            <a:ext cx="500066" cy="58095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46" name="ZoneTexte 45"/>
          <p:cNvSpPr txBox="1"/>
          <p:nvPr/>
        </p:nvSpPr>
        <p:spPr>
          <a:xfrm>
            <a:off x="5357818" y="4071942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New </a:t>
            </a:r>
            <a:r>
              <a:rPr lang="fr-FR" dirty="0" err="1" smtClean="0"/>
              <a:t>equilibrium</a:t>
            </a:r>
            <a:r>
              <a:rPr lang="fr-FR" dirty="0" smtClean="0"/>
              <a:t>  position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I.2) Electric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b)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Ponctual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57158" y="571480"/>
            <a:ext cx="50720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Approximation of </a:t>
            </a:r>
            <a:r>
              <a:rPr lang="fr-FR" sz="2000" b="1" dirty="0" err="1" smtClean="0"/>
              <a:t>ponctual</a:t>
            </a:r>
            <a:r>
              <a:rPr lang="fr-FR" sz="2000" b="1" dirty="0" smtClean="0"/>
              <a:t>  point or charge</a:t>
            </a:r>
          </a:p>
          <a:p>
            <a:endParaRPr lang="fr-FR" dirty="0"/>
          </a:p>
        </p:txBody>
      </p:sp>
      <p:sp>
        <p:nvSpPr>
          <p:cNvPr id="21" name="Forme libre 20"/>
          <p:cNvSpPr/>
          <p:nvPr/>
        </p:nvSpPr>
        <p:spPr>
          <a:xfrm>
            <a:off x="1071538" y="1571612"/>
            <a:ext cx="1112624" cy="1001341"/>
          </a:xfrm>
          <a:custGeom>
            <a:avLst/>
            <a:gdLst>
              <a:gd name="connsiteX0" fmla="*/ 11017 w 1330183"/>
              <a:gd name="connsiteY0" fmla="*/ 145141 h 1290895"/>
              <a:gd name="connsiteX1" fmla="*/ 33050 w 1330183"/>
              <a:gd name="connsiteY1" fmla="*/ 277344 h 1290895"/>
              <a:gd name="connsiteX2" fmla="*/ 66101 w 1330183"/>
              <a:gd name="connsiteY2" fmla="*/ 563782 h 1290895"/>
              <a:gd name="connsiteX3" fmla="*/ 121185 w 1330183"/>
              <a:gd name="connsiteY3" fmla="*/ 795136 h 1290895"/>
              <a:gd name="connsiteX4" fmla="*/ 143219 w 1330183"/>
              <a:gd name="connsiteY4" fmla="*/ 872255 h 1290895"/>
              <a:gd name="connsiteX5" fmla="*/ 220337 w 1330183"/>
              <a:gd name="connsiteY5" fmla="*/ 1048524 h 1290895"/>
              <a:gd name="connsiteX6" fmla="*/ 253388 w 1330183"/>
              <a:gd name="connsiteY6" fmla="*/ 1114626 h 1290895"/>
              <a:gd name="connsiteX7" fmla="*/ 374573 w 1330183"/>
              <a:gd name="connsiteY7" fmla="*/ 1257845 h 1290895"/>
              <a:gd name="connsiteX8" fmla="*/ 451691 w 1330183"/>
              <a:gd name="connsiteY8" fmla="*/ 1290895 h 1290895"/>
              <a:gd name="connsiteX9" fmla="*/ 561860 w 1330183"/>
              <a:gd name="connsiteY9" fmla="*/ 1279879 h 1290895"/>
              <a:gd name="connsiteX10" fmla="*/ 627961 w 1330183"/>
              <a:gd name="connsiteY10" fmla="*/ 1191744 h 1290895"/>
              <a:gd name="connsiteX11" fmla="*/ 694063 w 1330183"/>
              <a:gd name="connsiteY11" fmla="*/ 1092592 h 1290895"/>
              <a:gd name="connsiteX12" fmla="*/ 771181 w 1330183"/>
              <a:gd name="connsiteY12" fmla="*/ 1103609 h 1290895"/>
              <a:gd name="connsiteX13" fmla="*/ 804231 w 1330183"/>
              <a:gd name="connsiteY13" fmla="*/ 1114626 h 1290895"/>
              <a:gd name="connsiteX14" fmla="*/ 969484 w 1330183"/>
              <a:gd name="connsiteY14" fmla="*/ 1092592 h 1290895"/>
              <a:gd name="connsiteX15" fmla="*/ 1035585 w 1330183"/>
              <a:gd name="connsiteY15" fmla="*/ 1059541 h 1290895"/>
              <a:gd name="connsiteX16" fmla="*/ 1178805 w 1330183"/>
              <a:gd name="connsiteY16" fmla="*/ 949373 h 1290895"/>
              <a:gd name="connsiteX17" fmla="*/ 1211855 w 1330183"/>
              <a:gd name="connsiteY17" fmla="*/ 927339 h 1290895"/>
              <a:gd name="connsiteX18" fmla="*/ 1288973 w 1330183"/>
              <a:gd name="connsiteY18" fmla="*/ 861238 h 1290895"/>
              <a:gd name="connsiteX19" fmla="*/ 1277956 w 1330183"/>
              <a:gd name="connsiteY19" fmla="*/ 530732 h 1290895"/>
              <a:gd name="connsiteX20" fmla="*/ 1255923 w 1330183"/>
              <a:gd name="connsiteY20" fmla="*/ 464630 h 1290895"/>
              <a:gd name="connsiteX21" fmla="*/ 1200838 w 1330183"/>
              <a:gd name="connsiteY21" fmla="*/ 376495 h 1290895"/>
              <a:gd name="connsiteX22" fmla="*/ 1178805 w 1330183"/>
              <a:gd name="connsiteY22" fmla="*/ 332428 h 1290895"/>
              <a:gd name="connsiteX23" fmla="*/ 1090670 w 1330183"/>
              <a:gd name="connsiteY23" fmla="*/ 266327 h 1290895"/>
              <a:gd name="connsiteX24" fmla="*/ 1035585 w 1330183"/>
              <a:gd name="connsiteY24" fmla="*/ 244293 h 1290895"/>
              <a:gd name="connsiteX25" fmla="*/ 881349 w 1330183"/>
              <a:gd name="connsiteY25" fmla="*/ 255310 h 1290895"/>
              <a:gd name="connsiteX26" fmla="*/ 815248 w 1330183"/>
              <a:gd name="connsiteY26" fmla="*/ 288361 h 1290895"/>
              <a:gd name="connsiteX27" fmla="*/ 738130 w 1330183"/>
              <a:gd name="connsiteY27" fmla="*/ 343445 h 1290895"/>
              <a:gd name="connsiteX28" fmla="*/ 705079 w 1330183"/>
              <a:gd name="connsiteY28" fmla="*/ 365479 h 1290895"/>
              <a:gd name="connsiteX29" fmla="*/ 638978 w 1330183"/>
              <a:gd name="connsiteY29" fmla="*/ 409546 h 1290895"/>
              <a:gd name="connsiteX30" fmla="*/ 539826 w 1330183"/>
              <a:gd name="connsiteY30" fmla="*/ 387512 h 1290895"/>
              <a:gd name="connsiteX31" fmla="*/ 352540 w 1330183"/>
              <a:gd name="connsiteY31" fmla="*/ 178192 h 1290895"/>
              <a:gd name="connsiteX32" fmla="*/ 286438 w 1330183"/>
              <a:gd name="connsiteY32" fmla="*/ 79040 h 1290895"/>
              <a:gd name="connsiteX33" fmla="*/ 242371 w 1330183"/>
              <a:gd name="connsiteY33" fmla="*/ 12939 h 1290895"/>
              <a:gd name="connsiteX34" fmla="*/ 187287 w 1330183"/>
              <a:gd name="connsiteY34" fmla="*/ 79040 h 1290895"/>
              <a:gd name="connsiteX35" fmla="*/ 154236 w 1330183"/>
              <a:gd name="connsiteY35" fmla="*/ 90057 h 1290895"/>
              <a:gd name="connsiteX36" fmla="*/ 121185 w 1330183"/>
              <a:gd name="connsiteY36" fmla="*/ 112091 h 1290895"/>
              <a:gd name="connsiteX37" fmla="*/ 33050 w 1330183"/>
              <a:gd name="connsiteY37" fmla="*/ 134124 h 1290895"/>
              <a:gd name="connsiteX38" fmla="*/ 0 w 1330183"/>
              <a:gd name="connsiteY38" fmla="*/ 145141 h 1290895"/>
              <a:gd name="connsiteX39" fmla="*/ 11017 w 1330183"/>
              <a:gd name="connsiteY39" fmla="*/ 145141 h 129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30183" h="1290895">
                <a:moveTo>
                  <a:pt x="11017" y="145141"/>
                </a:moveTo>
                <a:cubicBezTo>
                  <a:pt x="18361" y="189209"/>
                  <a:pt x="28291" y="232923"/>
                  <a:pt x="33050" y="277344"/>
                </a:cubicBezTo>
                <a:cubicBezTo>
                  <a:pt x="66944" y="593693"/>
                  <a:pt x="19455" y="330554"/>
                  <a:pt x="66101" y="563782"/>
                </a:cubicBezTo>
                <a:cubicBezTo>
                  <a:pt x="83133" y="734101"/>
                  <a:pt x="62481" y="619024"/>
                  <a:pt x="121185" y="795136"/>
                </a:cubicBezTo>
                <a:cubicBezTo>
                  <a:pt x="129639" y="820499"/>
                  <a:pt x="133477" y="847358"/>
                  <a:pt x="143219" y="872255"/>
                </a:cubicBezTo>
                <a:cubicBezTo>
                  <a:pt x="166589" y="931979"/>
                  <a:pt x="191656" y="991161"/>
                  <a:pt x="220337" y="1048524"/>
                </a:cubicBezTo>
                <a:cubicBezTo>
                  <a:pt x="231354" y="1070558"/>
                  <a:pt x="240477" y="1093646"/>
                  <a:pt x="253388" y="1114626"/>
                </a:cubicBezTo>
                <a:cubicBezTo>
                  <a:pt x="267558" y="1137653"/>
                  <a:pt x="344356" y="1247773"/>
                  <a:pt x="374573" y="1257845"/>
                </a:cubicBezTo>
                <a:cubicBezTo>
                  <a:pt x="423204" y="1274055"/>
                  <a:pt x="397237" y="1263669"/>
                  <a:pt x="451691" y="1290895"/>
                </a:cubicBezTo>
                <a:cubicBezTo>
                  <a:pt x="488414" y="1287223"/>
                  <a:pt x="526586" y="1290732"/>
                  <a:pt x="561860" y="1279879"/>
                </a:cubicBezTo>
                <a:cubicBezTo>
                  <a:pt x="586634" y="1272256"/>
                  <a:pt x="619079" y="1204432"/>
                  <a:pt x="627961" y="1191744"/>
                </a:cubicBezTo>
                <a:cubicBezTo>
                  <a:pt x="699268" y="1089877"/>
                  <a:pt x="649654" y="1181408"/>
                  <a:pt x="694063" y="1092592"/>
                </a:cubicBezTo>
                <a:cubicBezTo>
                  <a:pt x="719769" y="1096264"/>
                  <a:pt x="745718" y="1098516"/>
                  <a:pt x="771181" y="1103609"/>
                </a:cubicBezTo>
                <a:cubicBezTo>
                  <a:pt x="782568" y="1105886"/>
                  <a:pt x="792636" y="1115270"/>
                  <a:pt x="804231" y="1114626"/>
                </a:cubicBezTo>
                <a:cubicBezTo>
                  <a:pt x="859717" y="1111543"/>
                  <a:pt x="914400" y="1099937"/>
                  <a:pt x="969484" y="1092592"/>
                </a:cubicBezTo>
                <a:cubicBezTo>
                  <a:pt x="991518" y="1081575"/>
                  <a:pt x="1014605" y="1072452"/>
                  <a:pt x="1035585" y="1059541"/>
                </a:cubicBezTo>
                <a:cubicBezTo>
                  <a:pt x="1108908" y="1014419"/>
                  <a:pt x="1113071" y="1000499"/>
                  <a:pt x="1178805" y="949373"/>
                </a:cubicBezTo>
                <a:cubicBezTo>
                  <a:pt x="1189256" y="941244"/>
                  <a:pt x="1201802" y="935956"/>
                  <a:pt x="1211855" y="927339"/>
                </a:cubicBezTo>
                <a:cubicBezTo>
                  <a:pt x="1305350" y="847199"/>
                  <a:pt x="1213102" y="911818"/>
                  <a:pt x="1288973" y="861238"/>
                </a:cubicBezTo>
                <a:cubicBezTo>
                  <a:pt x="1330183" y="737609"/>
                  <a:pt x="1311530" y="807722"/>
                  <a:pt x="1277956" y="530732"/>
                </a:cubicBezTo>
                <a:cubicBezTo>
                  <a:pt x="1275161" y="507675"/>
                  <a:pt x="1266310" y="485404"/>
                  <a:pt x="1255923" y="464630"/>
                </a:cubicBezTo>
                <a:cubicBezTo>
                  <a:pt x="1240430" y="433643"/>
                  <a:pt x="1216331" y="407482"/>
                  <a:pt x="1200838" y="376495"/>
                </a:cubicBezTo>
                <a:cubicBezTo>
                  <a:pt x="1193494" y="361806"/>
                  <a:pt x="1189620" y="344787"/>
                  <a:pt x="1178805" y="332428"/>
                </a:cubicBezTo>
                <a:cubicBezTo>
                  <a:pt x="1172503" y="325226"/>
                  <a:pt x="1109994" y="275989"/>
                  <a:pt x="1090670" y="266327"/>
                </a:cubicBezTo>
                <a:cubicBezTo>
                  <a:pt x="1072982" y="257483"/>
                  <a:pt x="1053947" y="251638"/>
                  <a:pt x="1035585" y="244293"/>
                </a:cubicBezTo>
                <a:cubicBezTo>
                  <a:pt x="984173" y="247965"/>
                  <a:pt x="931891" y="245201"/>
                  <a:pt x="881349" y="255310"/>
                </a:cubicBezTo>
                <a:cubicBezTo>
                  <a:pt x="857193" y="260141"/>
                  <a:pt x="836782" y="276398"/>
                  <a:pt x="815248" y="288361"/>
                </a:cubicBezTo>
                <a:cubicBezTo>
                  <a:pt x="791869" y="301349"/>
                  <a:pt x="758190" y="329116"/>
                  <a:pt x="738130" y="343445"/>
                </a:cubicBezTo>
                <a:cubicBezTo>
                  <a:pt x="727356" y="351141"/>
                  <a:pt x="715251" y="357002"/>
                  <a:pt x="705079" y="365479"/>
                </a:cubicBezTo>
                <a:cubicBezTo>
                  <a:pt x="650063" y="411325"/>
                  <a:pt x="697061" y="390185"/>
                  <a:pt x="638978" y="409546"/>
                </a:cubicBezTo>
                <a:cubicBezTo>
                  <a:pt x="605927" y="402201"/>
                  <a:pt x="569335" y="404111"/>
                  <a:pt x="539826" y="387512"/>
                </a:cubicBezTo>
                <a:cubicBezTo>
                  <a:pt x="505026" y="367937"/>
                  <a:pt x="355205" y="183522"/>
                  <a:pt x="352540" y="178192"/>
                </a:cubicBezTo>
                <a:cubicBezTo>
                  <a:pt x="280599" y="34313"/>
                  <a:pt x="357097" y="169888"/>
                  <a:pt x="286438" y="79040"/>
                </a:cubicBezTo>
                <a:cubicBezTo>
                  <a:pt x="270180" y="58137"/>
                  <a:pt x="242371" y="12939"/>
                  <a:pt x="242371" y="12939"/>
                </a:cubicBezTo>
                <a:cubicBezTo>
                  <a:pt x="167351" y="37946"/>
                  <a:pt x="253153" y="0"/>
                  <a:pt x="187287" y="79040"/>
                </a:cubicBezTo>
                <a:cubicBezTo>
                  <a:pt x="179853" y="87961"/>
                  <a:pt x="164623" y="84864"/>
                  <a:pt x="154236" y="90057"/>
                </a:cubicBezTo>
                <a:cubicBezTo>
                  <a:pt x="142393" y="95978"/>
                  <a:pt x="133028" y="106169"/>
                  <a:pt x="121185" y="112091"/>
                </a:cubicBezTo>
                <a:cubicBezTo>
                  <a:pt x="95999" y="124684"/>
                  <a:pt x="58198" y="127837"/>
                  <a:pt x="33050" y="134124"/>
                </a:cubicBezTo>
                <a:cubicBezTo>
                  <a:pt x="21784" y="136940"/>
                  <a:pt x="11017" y="141469"/>
                  <a:pt x="0" y="145141"/>
                </a:cubicBezTo>
                <a:lnTo>
                  <a:pt x="11017" y="14514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/>
          <p:nvPr/>
        </p:nvCxnSpPr>
        <p:spPr>
          <a:xfrm>
            <a:off x="2643174" y="2214554"/>
            <a:ext cx="150019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e 43"/>
          <p:cNvGrpSpPr/>
          <p:nvPr/>
        </p:nvGrpSpPr>
        <p:grpSpPr>
          <a:xfrm>
            <a:off x="4429124" y="2071678"/>
            <a:ext cx="285752" cy="284958"/>
            <a:chOff x="4857752" y="1929596"/>
            <a:chExt cx="285752" cy="284958"/>
          </a:xfrm>
        </p:grpSpPr>
        <p:cxnSp>
          <p:nvCxnSpPr>
            <p:cNvPr id="25" name="Connecteur droit 24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orme libre 37"/>
          <p:cNvSpPr/>
          <p:nvPr/>
        </p:nvSpPr>
        <p:spPr>
          <a:xfrm>
            <a:off x="1142976" y="3357562"/>
            <a:ext cx="1112624" cy="1001341"/>
          </a:xfrm>
          <a:custGeom>
            <a:avLst/>
            <a:gdLst>
              <a:gd name="connsiteX0" fmla="*/ 11017 w 1330183"/>
              <a:gd name="connsiteY0" fmla="*/ 145141 h 1290895"/>
              <a:gd name="connsiteX1" fmla="*/ 33050 w 1330183"/>
              <a:gd name="connsiteY1" fmla="*/ 277344 h 1290895"/>
              <a:gd name="connsiteX2" fmla="*/ 66101 w 1330183"/>
              <a:gd name="connsiteY2" fmla="*/ 563782 h 1290895"/>
              <a:gd name="connsiteX3" fmla="*/ 121185 w 1330183"/>
              <a:gd name="connsiteY3" fmla="*/ 795136 h 1290895"/>
              <a:gd name="connsiteX4" fmla="*/ 143219 w 1330183"/>
              <a:gd name="connsiteY4" fmla="*/ 872255 h 1290895"/>
              <a:gd name="connsiteX5" fmla="*/ 220337 w 1330183"/>
              <a:gd name="connsiteY5" fmla="*/ 1048524 h 1290895"/>
              <a:gd name="connsiteX6" fmla="*/ 253388 w 1330183"/>
              <a:gd name="connsiteY6" fmla="*/ 1114626 h 1290895"/>
              <a:gd name="connsiteX7" fmla="*/ 374573 w 1330183"/>
              <a:gd name="connsiteY7" fmla="*/ 1257845 h 1290895"/>
              <a:gd name="connsiteX8" fmla="*/ 451691 w 1330183"/>
              <a:gd name="connsiteY8" fmla="*/ 1290895 h 1290895"/>
              <a:gd name="connsiteX9" fmla="*/ 561860 w 1330183"/>
              <a:gd name="connsiteY9" fmla="*/ 1279879 h 1290895"/>
              <a:gd name="connsiteX10" fmla="*/ 627961 w 1330183"/>
              <a:gd name="connsiteY10" fmla="*/ 1191744 h 1290895"/>
              <a:gd name="connsiteX11" fmla="*/ 694063 w 1330183"/>
              <a:gd name="connsiteY11" fmla="*/ 1092592 h 1290895"/>
              <a:gd name="connsiteX12" fmla="*/ 771181 w 1330183"/>
              <a:gd name="connsiteY12" fmla="*/ 1103609 h 1290895"/>
              <a:gd name="connsiteX13" fmla="*/ 804231 w 1330183"/>
              <a:gd name="connsiteY13" fmla="*/ 1114626 h 1290895"/>
              <a:gd name="connsiteX14" fmla="*/ 969484 w 1330183"/>
              <a:gd name="connsiteY14" fmla="*/ 1092592 h 1290895"/>
              <a:gd name="connsiteX15" fmla="*/ 1035585 w 1330183"/>
              <a:gd name="connsiteY15" fmla="*/ 1059541 h 1290895"/>
              <a:gd name="connsiteX16" fmla="*/ 1178805 w 1330183"/>
              <a:gd name="connsiteY16" fmla="*/ 949373 h 1290895"/>
              <a:gd name="connsiteX17" fmla="*/ 1211855 w 1330183"/>
              <a:gd name="connsiteY17" fmla="*/ 927339 h 1290895"/>
              <a:gd name="connsiteX18" fmla="*/ 1288973 w 1330183"/>
              <a:gd name="connsiteY18" fmla="*/ 861238 h 1290895"/>
              <a:gd name="connsiteX19" fmla="*/ 1277956 w 1330183"/>
              <a:gd name="connsiteY19" fmla="*/ 530732 h 1290895"/>
              <a:gd name="connsiteX20" fmla="*/ 1255923 w 1330183"/>
              <a:gd name="connsiteY20" fmla="*/ 464630 h 1290895"/>
              <a:gd name="connsiteX21" fmla="*/ 1200838 w 1330183"/>
              <a:gd name="connsiteY21" fmla="*/ 376495 h 1290895"/>
              <a:gd name="connsiteX22" fmla="*/ 1178805 w 1330183"/>
              <a:gd name="connsiteY22" fmla="*/ 332428 h 1290895"/>
              <a:gd name="connsiteX23" fmla="*/ 1090670 w 1330183"/>
              <a:gd name="connsiteY23" fmla="*/ 266327 h 1290895"/>
              <a:gd name="connsiteX24" fmla="*/ 1035585 w 1330183"/>
              <a:gd name="connsiteY24" fmla="*/ 244293 h 1290895"/>
              <a:gd name="connsiteX25" fmla="*/ 881349 w 1330183"/>
              <a:gd name="connsiteY25" fmla="*/ 255310 h 1290895"/>
              <a:gd name="connsiteX26" fmla="*/ 815248 w 1330183"/>
              <a:gd name="connsiteY26" fmla="*/ 288361 h 1290895"/>
              <a:gd name="connsiteX27" fmla="*/ 738130 w 1330183"/>
              <a:gd name="connsiteY27" fmla="*/ 343445 h 1290895"/>
              <a:gd name="connsiteX28" fmla="*/ 705079 w 1330183"/>
              <a:gd name="connsiteY28" fmla="*/ 365479 h 1290895"/>
              <a:gd name="connsiteX29" fmla="*/ 638978 w 1330183"/>
              <a:gd name="connsiteY29" fmla="*/ 409546 h 1290895"/>
              <a:gd name="connsiteX30" fmla="*/ 539826 w 1330183"/>
              <a:gd name="connsiteY30" fmla="*/ 387512 h 1290895"/>
              <a:gd name="connsiteX31" fmla="*/ 352540 w 1330183"/>
              <a:gd name="connsiteY31" fmla="*/ 178192 h 1290895"/>
              <a:gd name="connsiteX32" fmla="*/ 286438 w 1330183"/>
              <a:gd name="connsiteY32" fmla="*/ 79040 h 1290895"/>
              <a:gd name="connsiteX33" fmla="*/ 242371 w 1330183"/>
              <a:gd name="connsiteY33" fmla="*/ 12939 h 1290895"/>
              <a:gd name="connsiteX34" fmla="*/ 187287 w 1330183"/>
              <a:gd name="connsiteY34" fmla="*/ 79040 h 1290895"/>
              <a:gd name="connsiteX35" fmla="*/ 154236 w 1330183"/>
              <a:gd name="connsiteY35" fmla="*/ 90057 h 1290895"/>
              <a:gd name="connsiteX36" fmla="*/ 121185 w 1330183"/>
              <a:gd name="connsiteY36" fmla="*/ 112091 h 1290895"/>
              <a:gd name="connsiteX37" fmla="*/ 33050 w 1330183"/>
              <a:gd name="connsiteY37" fmla="*/ 134124 h 1290895"/>
              <a:gd name="connsiteX38" fmla="*/ 0 w 1330183"/>
              <a:gd name="connsiteY38" fmla="*/ 145141 h 1290895"/>
              <a:gd name="connsiteX39" fmla="*/ 11017 w 1330183"/>
              <a:gd name="connsiteY39" fmla="*/ 145141 h 129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30183" h="1290895">
                <a:moveTo>
                  <a:pt x="11017" y="145141"/>
                </a:moveTo>
                <a:cubicBezTo>
                  <a:pt x="18361" y="189209"/>
                  <a:pt x="28291" y="232923"/>
                  <a:pt x="33050" y="277344"/>
                </a:cubicBezTo>
                <a:cubicBezTo>
                  <a:pt x="66944" y="593693"/>
                  <a:pt x="19455" y="330554"/>
                  <a:pt x="66101" y="563782"/>
                </a:cubicBezTo>
                <a:cubicBezTo>
                  <a:pt x="83133" y="734101"/>
                  <a:pt x="62481" y="619024"/>
                  <a:pt x="121185" y="795136"/>
                </a:cubicBezTo>
                <a:cubicBezTo>
                  <a:pt x="129639" y="820499"/>
                  <a:pt x="133477" y="847358"/>
                  <a:pt x="143219" y="872255"/>
                </a:cubicBezTo>
                <a:cubicBezTo>
                  <a:pt x="166589" y="931979"/>
                  <a:pt x="191656" y="991161"/>
                  <a:pt x="220337" y="1048524"/>
                </a:cubicBezTo>
                <a:cubicBezTo>
                  <a:pt x="231354" y="1070558"/>
                  <a:pt x="240477" y="1093646"/>
                  <a:pt x="253388" y="1114626"/>
                </a:cubicBezTo>
                <a:cubicBezTo>
                  <a:pt x="267558" y="1137653"/>
                  <a:pt x="344356" y="1247773"/>
                  <a:pt x="374573" y="1257845"/>
                </a:cubicBezTo>
                <a:cubicBezTo>
                  <a:pt x="423204" y="1274055"/>
                  <a:pt x="397237" y="1263669"/>
                  <a:pt x="451691" y="1290895"/>
                </a:cubicBezTo>
                <a:cubicBezTo>
                  <a:pt x="488414" y="1287223"/>
                  <a:pt x="526586" y="1290732"/>
                  <a:pt x="561860" y="1279879"/>
                </a:cubicBezTo>
                <a:cubicBezTo>
                  <a:pt x="586634" y="1272256"/>
                  <a:pt x="619079" y="1204432"/>
                  <a:pt x="627961" y="1191744"/>
                </a:cubicBezTo>
                <a:cubicBezTo>
                  <a:pt x="699268" y="1089877"/>
                  <a:pt x="649654" y="1181408"/>
                  <a:pt x="694063" y="1092592"/>
                </a:cubicBezTo>
                <a:cubicBezTo>
                  <a:pt x="719769" y="1096264"/>
                  <a:pt x="745718" y="1098516"/>
                  <a:pt x="771181" y="1103609"/>
                </a:cubicBezTo>
                <a:cubicBezTo>
                  <a:pt x="782568" y="1105886"/>
                  <a:pt x="792636" y="1115270"/>
                  <a:pt x="804231" y="1114626"/>
                </a:cubicBezTo>
                <a:cubicBezTo>
                  <a:pt x="859717" y="1111543"/>
                  <a:pt x="914400" y="1099937"/>
                  <a:pt x="969484" y="1092592"/>
                </a:cubicBezTo>
                <a:cubicBezTo>
                  <a:pt x="991518" y="1081575"/>
                  <a:pt x="1014605" y="1072452"/>
                  <a:pt x="1035585" y="1059541"/>
                </a:cubicBezTo>
                <a:cubicBezTo>
                  <a:pt x="1108908" y="1014419"/>
                  <a:pt x="1113071" y="1000499"/>
                  <a:pt x="1178805" y="949373"/>
                </a:cubicBezTo>
                <a:cubicBezTo>
                  <a:pt x="1189256" y="941244"/>
                  <a:pt x="1201802" y="935956"/>
                  <a:pt x="1211855" y="927339"/>
                </a:cubicBezTo>
                <a:cubicBezTo>
                  <a:pt x="1305350" y="847199"/>
                  <a:pt x="1213102" y="911818"/>
                  <a:pt x="1288973" y="861238"/>
                </a:cubicBezTo>
                <a:cubicBezTo>
                  <a:pt x="1330183" y="737609"/>
                  <a:pt x="1311530" y="807722"/>
                  <a:pt x="1277956" y="530732"/>
                </a:cubicBezTo>
                <a:cubicBezTo>
                  <a:pt x="1275161" y="507675"/>
                  <a:pt x="1266310" y="485404"/>
                  <a:pt x="1255923" y="464630"/>
                </a:cubicBezTo>
                <a:cubicBezTo>
                  <a:pt x="1240430" y="433643"/>
                  <a:pt x="1216331" y="407482"/>
                  <a:pt x="1200838" y="376495"/>
                </a:cubicBezTo>
                <a:cubicBezTo>
                  <a:pt x="1193494" y="361806"/>
                  <a:pt x="1189620" y="344787"/>
                  <a:pt x="1178805" y="332428"/>
                </a:cubicBezTo>
                <a:cubicBezTo>
                  <a:pt x="1172503" y="325226"/>
                  <a:pt x="1109994" y="275989"/>
                  <a:pt x="1090670" y="266327"/>
                </a:cubicBezTo>
                <a:cubicBezTo>
                  <a:pt x="1072982" y="257483"/>
                  <a:pt x="1053947" y="251638"/>
                  <a:pt x="1035585" y="244293"/>
                </a:cubicBezTo>
                <a:cubicBezTo>
                  <a:pt x="984173" y="247965"/>
                  <a:pt x="931891" y="245201"/>
                  <a:pt x="881349" y="255310"/>
                </a:cubicBezTo>
                <a:cubicBezTo>
                  <a:pt x="857193" y="260141"/>
                  <a:pt x="836782" y="276398"/>
                  <a:pt x="815248" y="288361"/>
                </a:cubicBezTo>
                <a:cubicBezTo>
                  <a:pt x="791869" y="301349"/>
                  <a:pt x="758190" y="329116"/>
                  <a:pt x="738130" y="343445"/>
                </a:cubicBezTo>
                <a:cubicBezTo>
                  <a:pt x="727356" y="351141"/>
                  <a:pt x="715251" y="357002"/>
                  <a:pt x="705079" y="365479"/>
                </a:cubicBezTo>
                <a:cubicBezTo>
                  <a:pt x="650063" y="411325"/>
                  <a:pt x="697061" y="390185"/>
                  <a:pt x="638978" y="409546"/>
                </a:cubicBezTo>
                <a:cubicBezTo>
                  <a:pt x="605927" y="402201"/>
                  <a:pt x="569335" y="404111"/>
                  <a:pt x="539826" y="387512"/>
                </a:cubicBezTo>
                <a:cubicBezTo>
                  <a:pt x="505026" y="367937"/>
                  <a:pt x="355205" y="183522"/>
                  <a:pt x="352540" y="178192"/>
                </a:cubicBezTo>
                <a:cubicBezTo>
                  <a:pt x="280599" y="34313"/>
                  <a:pt x="357097" y="169888"/>
                  <a:pt x="286438" y="79040"/>
                </a:cubicBezTo>
                <a:cubicBezTo>
                  <a:pt x="270180" y="58137"/>
                  <a:pt x="242371" y="12939"/>
                  <a:pt x="242371" y="12939"/>
                </a:cubicBezTo>
                <a:cubicBezTo>
                  <a:pt x="167351" y="37946"/>
                  <a:pt x="253153" y="0"/>
                  <a:pt x="187287" y="79040"/>
                </a:cubicBezTo>
                <a:cubicBezTo>
                  <a:pt x="179853" y="87961"/>
                  <a:pt x="164623" y="84864"/>
                  <a:pt x="154236" y="90057"/>
                </a:cubicBezTo>
                <a:cubicBezTo>
                  <a:pt x="142393" y="95978"/>
                  <a:pt x="133028" y="106169"/>
                  <a:pt x="121185" y="112091"/>
                </a:cubicBezTo>
                <a:cubicBezTo>
                  <a:pt x="95999" y="124684"/>
                  <a:pt x="58198" y="127837"/>
                  <a:pt x="33050" y="134124"/>
                </a:cubicBezTo>
                <a:cubicBezTo>
                  <a:pt x="21784" y="136940"/>
                  <a:pt x="11017" y="141469"/>
                  <a:pt x="0" y="145141"/>
                </a:cubicBezTo>
                <a:lnTo>
                  <a:pt x="11017" y="14514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714612" y="3929066"/>
            <a:ext cx="150019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1214414" y="4857760"/>
            <a:ext cx="1214446" cy="1143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/>
          <p:cNvGrpSpPr/>
          <p:nvPr/>
        </p:nvGrpSpPr>
        <p:grpSpPr>
          <a:xfrm>
            <a:off x="1571604" y="3786190"/>
            <a:ext cx="285752" cy="284958"/>
            <a:chOff x="4857752" y="1929596"/>
            <a:chExt cx="285752" cy="284958"/>
          </a:xfrm>
        </p:grpSpPr>
        <p:cxnSp>
          <p:nvCxnSpPr>
            <p:cNvPr id="47" name="Connecteur droit 46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e 49"/>
          <p:cNvGrpSpPr/>
          <p:nvPr/>
        </p:nvGrpSpPr>
        <p:grpSpPr>
          <a:xfrm>
            <a:off x="1285852" y="3929066"/>
            <a:ext cx="285752" cy="284958"/>
            <a:chOff x="4857752" y="1929596"/>
            <a:chExt cx="285752" cy="284958"/>
          </a:xfrm>
        </p:grpSpPr>
        <p:cxnSp>
          <p:nvCxnSpPr>
            <p:cNvPr id="51" name="Connecteur droit 50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e 52"/>
          <p:cNvGrpSpPr/>
          <p:nvPr/>
        </p:nvGrpSpPr>
        <p:grpSpPr>
          <a:xfrm>
            <a:off x="1214414" y="3500438"/>
            <a:ext cx="285752" cy="284958"/>
            <a:chOff x="4857752" y="1929596"/>
            <a:chExt cx="285752" cy="284958"/>
          </a:xfrm>
        </p:grpSpPr>
        <p:cxnSp>
          <p:nvCxnSpPr>
            <p:cNvPr id="54" name="Connecteur droit 53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e 55"/>
          <p:cNvGrpSpPr/>
          <p:nvPr/>
        </p:nvGrpSpPr>
        <p:grpSpPr>
          <a:xfrm>
            <a:off x="1857356" y="3714752"/>
            <a:ext cx="285752" cy="284958"/>
            <a:chOff x="4857752" y="1929596"/>
            <a:chExt cx="285752" cy="284958"/>
          </a:xfrm>
        </p:grpSpPr>
        <p:cxnSp>
          <p:nvCxnSpPr>
            <p:cNvPr id="57" name="Connecteur droit 56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e 58"/>
          <p:cNvGrpSpPr/>
          <p:nvPr/>
        </p:nvGrpSpPr>
        <p:grpSpPr>
          <a:xfrm>
            <a:off x="1714480" y="5286388"/>
            <a:ext cx="285752" cy="284958"/>
            <a:chOff x="4857752" y="1929596"/>
            <a:chExt cx="285752" cy="284958"/>
          </a:xfrm>
        </p:grpSpPr>
        <p:cxnSp>
          <p:nvCxnSpPr>
            <p:cNvPr id="60" name="Connecteur droit 59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e 61"/>
          <p:cNvGrpSpPr/>
          <p:nvPr/>
        </p:nvGrpSpPr>
        <p:grpSpPr>
          <a:xfrm>
            <a:off x="1428728" y="5429264"/>
            <a:ext cx="285752" cy="284958"/>
            <a:chOff x="4857752" y="1929596"/>
            <a:chExt cx="285752" cy="284958"/>
          </a:xfrm>
        </p:grpSpPr>
        <p:cxnSp>
          <p:nvCxnSpPr>
            <p:cNvPr id="63" name="Connecteur droit 62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e 64"/>
          <p:cNvGrpSpPr/>
          <p:nvPr/>
        </p:nvGrpSpPr>
        <p:grpSpPr>
          <a:xfrm>
            <a:off x="1785918" y="4929198"/>
            <a:ext cx="285752" cy="284958"/>
            <a:chOff x="4857752" y="1929596"/>
            <a:chExt cx="285752" cy="284958"/>
          </a:xfrm>
        </p:grpSpPr>
        <p:cxnSp>
          <p:nvCxnSpPr>
            <p:cNvPr id="66" name="Connecteur droit 65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e 67"/>
          <p:cNvGrpSpPr/>
          <p:nvPr/>
        </p:nvGrpSpPr>
        <p:grpSpPr>
          <a:xfrm>
            <a:off x="1357290" y="5072074"/>
            <a:ext cx="285752" cy="284958"/>
            <a:chOff x="4857752" y="1929596"/>
            <a:chExt cx="285752" cy="284958"/>
          </a:xfrm>
        </p:grpSpPr>
        <p:cxnSp>
          <p:nvCxnSpPr>
            <p:cNvPr id="69" name="Connecteur droit 68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e 70"/>
          <p:cNvGrpSpPr/>
          <p:nvPr/>
        </p:nvGrpSpPr>
        <p:grpSpPr>
          <a:xfrm>
            <a:off x="2071670" y="5286388"/>
            <a:ext cx="285752" cy="284958"/>
            <a:chOff x="4857752" y="1929596"/>
            <a:chExt cx="285752" cy="284958"/>
          </a:xfrm>
        </p:grpSpPr>
        <p:cxnSp>
          <p:nvCxnSpPr>
            <p:cNvPr id="72" name="Connecteur droit 71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e 73"/>
          <p:cNvGrpSpPr/>
          <p:nvPr/>
        </p:nvGrpSpPr>
        <p:grpSpPr>
          <a:xfrm>
            <a:off x="1714480" y="5643578"/>
            <a:ext cx="285752" cy="284958"/>
            <a:chOff x="4857752" y="1929596"/>
            <a:chExt cx="285752" cy="284958"/>
          </a:xfrm>
        </p:grpSpPr>
        <p:cxnSp>
          <p:nvCxnSpPr>
            <p:cNvPr id="75" name="Connecteur droit 74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e 76"/>
          <p:cNvGrpSpPr/>
          <p:nvPr/>
        </p:nvGrpSpPr>
        <p:grpSpPr>
          <a:xfrm>
            <a:off x="4357686" y="3786190"/>
            <a:ext cx="285752" cy="284958"/>
            <a:chOff x="4857752" y="1929596"/>
            <a:chExt cx="285752" cy="284958"/>
          </a:xfrm>
        </p:grpSpPr>
        <p:cxnSp>
          <p:nvCxnSpPr>
            <p:cNvPr id="78" name="Connecteur droit 77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429000"/>
            <a:ext cx="4572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5143512"/>
            <a:ext cx="4572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6" y="3643314"/>
            <a:ext cx="4572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" name="ZoneTexte 79"/>
          <p:cNvSpPr txBox="1"/>
          <p:nvPr/>
        </p:nvSpPr>
        <p:spPr>
          <a:xfrm>
            <a:off x="5143504" y="1857364"/>
            <a:ext cx="3500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We</a:t>
            </a:r>
            <a:r>
              <a:rPr lang="fr-FR" dirty="0" smtClean="0"/>
              <a:t> assume the body </a:t>
            </a:r>
            <a:r>
              <a:rPr lang="fr-FR" dirty="0" err="1" smtClean="0"/>
              <a:t>being</a:t>
            </a:r>
            <a:r>
              <a:rPr lang="fr-FR" dirty="0" smtClean="0"/>
              <a:t> a </a:t>
            </a:r>
            <a:r>
              <a:rPr lang="fr-FR" dirty="0" err="1" smtClean="0"/>
              <a:t>material</a:t>
            </a:r>
            <a:r>
              <a:rPr lang="fr-FR" dirty="0" smtClean="0"/>
              <a:t> point (</a:t>
            </a:r>
            <a:r>
              <a:rPr lang="fr-FR" dirty="0" err="1" smtClean="0"/>
              <a:t>usually</a:t>
            </a:r>
            <a:r>
              <a:rPr lang="fr-FR" dirty="0" smtClean="0"/>
              <a:t> the center of mass) </a:t>
            </a:r>
            <a:r>
              <a:rPr lang="fr-FR" dirty="0" err="1" smtClean="0"/>
              <a:t>where</a:t>
            </a:r>
            <a:r>
              <a:rPr lang="fr-FR" dirty="0" smtClean="0"/>
              <a:t> all the mass stands</a:t>
            </a:r>
            <a:endParaRPr lang="fr-FR" dirty="0"/>
          </a:p>
        </p:txBody>
      </p:sp>
      <p:sp>
        <p:nvSpPr>
          <p:cNvPr id="81" name="ZoneTexte 80"/>
          <p:cNvSpPr txBox="1"/>
          <p:nvPr/>
        </p:nvSpPr>
        <p:spPr>
          <a:xfrm>
            <a:off x="2357422" y="1285860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Usually</a:t>
            </a:r>
            <a:r>
              <a:rPr lang="fr-FR" dirty="0" smtClean="0"/>
              <a:t> </a:t>
            </a:r>
            <a:r>
              <a:rPr lang="fr-FR" dirty="0" err="1" smtClean="0"/>
              <a:t>done</a:t>
            </a:r>
            <a:r>
              <a:rPr lang="fr-FR" dirty="0" smtClean="0"/>
              <a:t> in </a:t>
            </a:r>
            <a:r>
              <a:rPr lang="fr-FR" dirty="0" err="1" smtClean="0"/>
              <a:t>mechanics</a:t>
            </a:r>
            <a:endParaRPr lang="fr-FR" dirty="0"/>
          </a:p>
        </p:txBody>
      </p:sp>
      <p:sp>
        <p:nvSpPr>
          <p:cNvPr id="82" name="ZoneTexte 81"/>
          <p:cNvSpPr txBox="1"/>
          <p:nvPr/>
        </p:nvSpPr>
        <p:spPr>
          <a:xfrm>
            <a:off x="2285984" y="3143248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Can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done</a:t>
            </a:r>
            <a:r>
              <a:rPr lang="fr-FR" dirty="0" smtClean="0"/>
              <a:t> in </a:t>
            </a:r>
            <a:r>
              <a:rPr lang="fr-FR" dirty="0" err="1" smtClean="0"/>
              <a:t>electrostatics</a:t>
            </a:r>
            <a:r>
              <a:rPr lang="fr-FR" dirty="0" smtClean="0"/>
              <a:t>……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5500694" y="3714752"/>
            <a:ext cx="316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electrostatics</a:t>
            </a:r>
            <a:r>
              <a:rPr lang="fr-FR" dirty="0" smtClean="0"/>
              <a:t> of </a:t>
            </a:r>
            <a:r>
              <a:rPr lang="fr-FR" dirty="0" err="1" smtClean="0"/>
              <a:t>ponctual</a:t>
            </a:r>
            <a:r>
              <a:rPr lang="fr-FR" dirty="0" smtClean="0"/>
              <a:t> charge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5214942" y="5072074"/>
            <a:ext cx="3929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Valid</a:t>
            </a:r>
            <a:r>
              <a:rPr lang="fr-FR" dirty="0" smtClean="0"/>
              <a:t>  if charge distribution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spherical</a:t>
            </a:r>
            <a:r>
              <a:rPr lang="fr-FR" dirty="0" smtClean="0"/>
              <a:t>  </a:t>
            </a:r>
          </a:p>
          <a:p>
            <a:pPr algn="ctr"/>
            <a:r>
              <a:rPr lang="fr-FR" dirty="0" smtClean="0"/>
              <a:t>and size of </a:t>
            </a:r>
            <a:r>
              <a:rPr lang="fr-FR" dirty="0" err="1" smtClean="0"/>
              <a:t>object</a:t>
            </a:r>
            <a:r>
              <a:rPr lang="fr-FR" dirty="0" smtClean="0"/>
              <a:t>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compared</a:t>
            </a:r>
            <a:r>
              <a:rPr lang="fr-FR" dirty="0" smtClean="0"/>
              <a:t> to </a:t>
            </a:r>
          </a:p>
          <a:p>
            <a:pPr algn="ctr"/>
            <a:r>
              <a:rPr lang="fr-FR" dirty="0" smtClean="0"/>
              <a:t>distance  of « observation »</a:t>
            </a:r>
            <a:endParaRPr lang="fr-FR" dirty="0"/>
          </a:p>
        </p:txBody>
      </p:sp>
      <p:cxnSp>
        <p:nvCxnSpPr>
          <p:cNvPr id="85" name="Connecteur droit avec flèche 84"/>
          <p:cNvCxnSpPr/>
          <p:nvPr/>
        </p:nvCxnSpPr>
        <p:spPr>
          <a:xfrm>
            <a:off x="2714612" y="5572140"/>
            <a:ext cx="150019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e 85"/>
          <p:cNvGrpSpPr/>
          <p:nvPr/>
        </p:nvGrpSpPr>
        <p:grpSpPr>
          <a:xfrm>
            <a:off x="4357686" y="5429264"/>
            <a:ext cx="285752" cy="284958"/>
            <a:chOff x="4857752" y="1929596"/>
            <a:chExt cx="285752" cy="284958"/>
          </a:xfrm>
        </p:grpSpPr>
        <p:cxnSp>
          <p:nvCxnSpPr>
            <p:cNvPr id="87" name="Connecteur droit 86"/>
            <p:cNvCxnSpPr/>
            <p:nvPr/>
          </p:nvCxnSpPr>
          <p:spPr>
            <a:xfrm rot="5400000">
              <a:off x="4858546" y="2071678"/>
              <a:ext cx="284958" cy="79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>
              <a:off x="4857752" y="207167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6" y="5286388"/>
            <a:ext cx="4572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205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8" name="Titre 1"/>
          <p:cNvSpPr txBox="1">
            <a:spLocks/>
          </p:cNvSpPr>
          <p:nvPr/>
        </p:nvSpPr>
        <p:spPr bwMode="auto">
          <a:xfrm>
            <a:off x="357158" y="92867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fr-FR" sz="3600" b="1" kern="0" dirty="0" err="1" smtClean="0">
                <a:latin typeface="Times New Roman" pitchFamily="18" charset="0"/>
                <a:ea typeface="+mj-ea"/>
                <a:cs typeface="Times New Roman" pitchFamily="18" charset="0"/>
              </a:rPr>
              <a:t>Electrostatics</a:t>
            </a:r>
            <a:r>
              <a:rPr lang="fr-FR" sz="3600" b="1" kern="0" dirty="0" smtClean="0">
                <a:latin typeface="Times New Roman" pitchFamily="18" charset="0"/>
                <a:ea typeface="+mj-ea"/>
                <a:cs typeface="Times New Roman" pitchFamily="18" charset="0"/>
              </a:rPr>
              <a:t>-L2</a:t>
            </a:r>
          </a:p>
          <a:p>
            <a:pPr algn="ctr" eaLnBrk="0" hangingPunct="0">
              <a:defRPr/>
            </a:pPr>
            <a:r>
              <a:rPr lang="fr-FR" sz="3600" b="1" kern="0" dirty="0" smtClean="0">
                <a:latin typeface="Times New Roman" pitchFamily="18" charset="0"/>
                <a:ea typeface="+mj-ea"/>
                <a:cs typeface="Times New Roman" pitchFamily="18" charset="0"/>
              </a:rPr>
              <a:t>Introduction and Basics</a:t>
            </a:r>
            <a:r>
              <a:rPr lang="fr-FR" sz="4400" b="1" kern="0" dirty="0" smtClean="0">
                <a:latin typeface="+mj-lt"/>
                <a:ea typeface="+mj-ea"/>
                <a:cs typeface="+mj-cs"/>
              </a:rPr>
              <a:t> </a:t>
            </a:r>
            <a:endParaRPr lang="fr-FR" sz="4400" b="1" kern="0" dirty="0">
              <a:latin typeface="+mj-lt"/>
              <a:ea typeface="+mj-ea"/>
              <a:cs typeface="+mj-cs"/>
            </a:endParaRPr>
          </a:p>
        </p:txBody>
      </p:sp>
      <p:pic>
        <p:nvPicPr>
          <p:cNvPr id="27650" name="Picture 2" descr="Image associÃ©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2857496"/>
            <a:ext cx="1748036" cy="1319185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3286116" y="2571744"/>
            <a:ext cx="52149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r>
              <a:rPr lang="en-US" b="1" dirty="0" smtClean="0"/>
              <a:t>1) Electrostatics devices</a:t>
            </a:r>
            <a:r>
              <a:rPr lang="en-US" dirty="0" smtClean="0"/>
              <a:t> </a:t>
            </a:r>
            <a:r>
              <a:rPr lang="en-US" b="1" dirty="0" smtClean="0"/>
              <a:t> 2) Electric charges</a:t>
            </a:r>
            <a:r>
              <a:rPr lang="en-US" dirty="0" smtClean="0"/>
              <a:t> -</a:t>
            </a:r>
            <a:r>
              <a:rPr lang="en-US" dirty="0" err="1" smtClean="0"/>
              <a:t>Ponctual</a:t>
            </a:r>
            <a:r>
              <a:rPr lang="en-US" dirty="0" smtClean="0"/>
              <a:t> charges -Continuous charges distributions </a:t>
            </a:r>
            <a:endParaRPr lang="fr-FR" dirty="0" smtClean="0"/>
          </a:p>
          <a:p>
            <a:r>
              <a:rPr lang="en-US" b="1" dirty="0" smtClean="0"/>
              <a:t>3) Electric forces and Electric fields</a:t>
            </a:r>
            <a:r>
              <a:rPr lang="en-US" dirty="0" smtClean="0"/>
              <a:t> - The Coulomb law -The electric field - Field lines  </a:t>
            </a:r>
            <a:r>
              <a:rPr lang="en-US" b="1" dirty="0" smtClean="0"/>
              <a:t>4) Electric potential and energy</a:t>
            </a:r>
            <a:r>
              <a:rPr lang="en-US" dirty="0" smtClean="0"/>
              <a:t>-Work of an electric force- Electric potential -</a:t>
            </a:r>
            <a:r>
              <a:rPr lang="en-US" dirty="0" err="1" smtClean="0"/>
              <a:t>Equipotential</a:t>
            </a:r>
            <a:r>
              <a:rPr lang="en-US" dirty="0" smtClean="0"/>
              <a:t> lines </a:t>
            </a:r>
            <a:r>
              <a:rPr lang="en-US" b="1" dirty="0" smtClean="0"/>
              <a:t>5) Electric field created by superposition of charges </a:t>
            </a:r>
            <a:r>
              <a:rPr lang="en-US" dirty="0" smtClean="0"/>
              <a:t>-Two electric charges: Shape of the field lines-N electric charges-Continuous charges distribution </a:t>
            </a:r>
            <a:r>
              <a:rPr lang="en-US" b="1" dirty="0" smtClean="0"/>
              <a:t>6) Symmetries of the electric field 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I.2) Electric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b)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Continuous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 distribution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357298"/>
            <a:ext cx="3657236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7" y="4357694"/>
            <a:ext cx="5783375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ZoneTexte 24"/>
          <p:cNvSpPr txBox="1"/>
          <p:nvPr/>
        </p:nvSpPr>
        <p:spPr>
          <a:xfrm>
            <a:off x="357158" y="571480"/>
            <a:ext cx="6247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Volume</a:t>
            </a:r>
            <a:r>
              <a:rPr lang="fr-FR" dirty="0" smtClean="0"/>
              <a:t> </a:t>
            </a:r>
          </a:p>
          <a:p>
            <a:r>
              <a:rPr lang="fr-FR" dirty="0" smtClean="0"/>
              <a:t>Is made of </a:t>
            </a:r>
            <a:r>
              <a:rPr lang="fr-FR" dirty="0" err="1" smtClean="0"/>
              <a:t>infinitesimal</a:t>
            </a:r>
            <a:r>
              <a:rPr lang="fr-FR" dirty="0" smtClean="0"/>
              <a:t> volume </a:t>
            </a:r>
            <a:r>
              <a:rPr lang="fr-FR" i="1" dirty="0" err="1" smtClean="0"/>
              <a:t>dV</a:t>
            </a:r>
            <a:r>
              <a:rPr lang="fr-FR" i="1" dirty="0" smtClean="0"/>
              <a:t>=</a:t>
            </a:r>
            <a:r>
              <a:rPr lang="fr-FR" i="1" dirty="0" err="1" smtClean="0"/>
              <a:t>dxdydz</a:t>
            </a:r>
            <a:r>
              <a:rPr lang="fr-FR" i="1" dirty="0" smtClean="0"/>
              <a:t> </a:t>
            </a:r>
            <a:r>
              <a:rPr lang="fr-FR" dirty="0" smtClean="0"/>
              <a:t>of </a:t>
            </a:r>
            <a:r>
              <a:rPr lang="fr-FR" dirty="0" err="1" smtClean="0"/>
              <a:t>electric</a:t>
            </a:r>
            <a:r>
              <a:rPr lang="fr-FR" dirty="0" smtClean="0"/>
              <a:t> charge </a:t>
            </a:r>
            <a:r>
              <a:rPr lang="fr-FR" i="1" dirty="0" err="1" smtClean="0"/>
              <a:t>dq</a:t>
            </a:r>
            <a:r>
              <a:rPr lang="fr-FR" dirty="0" smtClean="0"/>
              <a:t>.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857620" y="2857496"/>
            <a:ext cx="516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el-GR" dirty="0" smtClean="0"/>
              <a:t>ρ</a:t>
            </a:r>
            <a:r>
              <a:rPr lang="fr-FR" dirty="0" smtClean="0"/>
              <a:t> the </a:t>
            </a:r>
            <a:r>
              <a:rPr lang="fr-FR" b="1" dirty="0" smtClean="0"/>
              <a:t>(</a:t>
            </a:r>
            <a:r>
              <a:rPr lang="fr-FR" b="1" dirty="0" err="1" smtClean="0"/>
              <a:t>volumic</a:t>
            </a:r>
            <a:r>
              <a:rPr lang="fr-FR" b="1" dirty="0" smtClean="0"/>
              <a:t>) </a:t>
            </a:r>
            <a:r>
              <a:rPr lang="fr-FR" dirty="0" err="1" smtClean="0"/>
              <a:t>electric</a:t>
            </a:r>
            <a:r>
              <a:rPr lang="fr-FR" dirty="0" smtClean="0"/>
              <a:t> charge </a:t>
            </a:r>
            <a:r>
              <a:rPr lang="fr-FR" dirty="0" err="1" smtClean="0"/>
              <a:t>density</a:t>
            </a:r>
            <a:r>
              <a:rPr lang="fr-FR" dirty="0" smtClean="0"/>
              <a:t> in C/m</a:t>
            </a:r>
            <a:r>
              <a:rPr lang="fr-FR" baseline="30000" dirty="0" smtClean="0"/>
              <a:t>3</a:t>
            </a:r>
            <a:r>
              <a:rPr lang="fr-FR" dirty="0" smtClean="0"/>
              <a:t>: 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4572794" y="542847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If </a:t>
            </a:r>
            <a:r>
              <a:rPr lang="el-GR" dirty="0" smtClean="0"/>
              <a:t>ρ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uniform</a:t>
            </a:r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rot="5400000" flipH="1" flipV="1">
            <a:off x="4751389" y="5249875"/>
            <a:ext cx="35719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993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2" y="1643050"/>
            <a:ext cx="1143008" cy="824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Rectangle 21"/>
          <p:cNvSpPr/>
          <p:nvPr/>
        </p:nvSpPr>
        <p:spPr>
          <a:xfrm>
            <a:off x="500034" y="3786190"/>
            <a:ext cx="2960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Total charge  Q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obtained</a:t>
            </a:r>
            <a:r>
              <a:rPr lang="fr-FR" dirty="0" smtClean="0"/>
              <a:t> by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I.2) Electric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b)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Continuous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 distribution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785926"/>
            <a:ext cx="2542352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ZoneTexte 18"/>
          <p:cNvSpPr txBox="1"/>
          <p:nvPr/>
        </p:nvSpPr>
        <p:spPr>
          <a:xfrm>
            <a:off x="214282" y="714356"/>
            <a:ext cx="5991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Surface</a:t>
            </a:r>
            <a:endParaRPr lang="fr-FR" dirty="0" smtClean="0"/>
          </a:p>
          <a:p>
            <a:r>
              <a:rPr lang="fr-FR" dirty="0" smtClean="0"/>
              <a:t>Is made of </a:t>
            </a:r>
            <a:r>
              <a:rPr lang="fr-FR" dirty="0" err="1" smtClean="0"/>
              <a:t>infinitesimal</a:t>
            </a:r>
            <a:r>
              <a:rPr lang="fr-FR" dirty="0" smtClean="0"/>
              <a:t> surface </a:t>
            </a:r>
            <a:r>
              <a:rPr lang="fr-FR" i="1" dirty="0" err="1" smtClean="0"/>
              <a:t>dS</a:t>
            </a:r>
            <a:r>
              <a:rPr lang="fr-FR" i="1" dirty="0" smtClean="0"/>
              <a:t>=</a:t>
            </a:r>
            <a:r>
              <a:rPr lang="fr-FR" i="1" dirty="0" err="1" smtClean="0"/>
              <a:t>dxdy</a:t>
            </a:r>
            <a:r>
              <a:rPr lang="fr-FR" dirty="0" err="1" smtClean="0"/>
              <a:t>of</a:t>
            </a:r>
            <a:r>
              <a:rPr lang="fr-FR" dirty="0" smtClean="0"/>
              <a:t>  </a:t>
            </a:r>
            <a:r>
              <a:rPr lang="fr-FR" dirty="0" err="1" smtClean="0"/>
              <a:t>electric</a:t>
            </a:r>
            <a:r>
              <a:rPr lang="fr-FR" dirty="0" smtClean="0"/>
              <a:t> charge </a:t>
            </a:r>
            <a:r>
              <a:rPr lang="fr-FR" i="1" dirty="0" err="1" smtClean="0"/>
              <a:t>dq</a:t>
            </a:r>
            <a:r>
              <a:rPr lang="fr-FR" dirty="0" smtClean="0"/>
              <a:t>.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786182" y="2643182"/>
            <a:ext cx="511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el-GR" dirty="0" smtClean="0"/>
              <a:t>σ</a:t>
            </a:r>
            <a:r>
              <a:rPr lang="fr-FR" dirty="0" smtClean="0"/>
              <a:t> the </a:t>
            </a:r>
            <a:r>
              <a:rPr lang="fr-FR" b="1" dirty="0" smtClean="0"/>
              <a:t>(surface) </a:t>
            </a:r>
            <a:r>
              <a:rPr lang="fr-FR" dirty="0" err="1" smtClean="0"/>
              <a:t>electric</a:t>
            </a:r>
            <a:r>
              <a:rPr lang="fr-FR" dirty="0" smtClean="0"/>
              <a:t> charge </a:t>
            </a:r>
            <a:r>
              <a:rPr lang="fr-FR" dirty="0" err="1" smtClean="0"/>
              <a:t>density</a:t>
            </a:r>
            <a:r>
              <a:rPr lang="fr-FR" dirty="0" smtClean="0"/>
              <a:t> in C/m</a:t>
            </a:r>
            <a:r>
              <a:rPr lang="fr-FR" baseline="30000" dirty="0" smtClean="0"/>
              <a:t>2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1" y="1643050"/>
            <a:ext cx="1300171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0232" y="4214818"/>
            <a:ext cx="4643470" cy="899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Rectangle 21"/>
          <p:cNvSpPr/>
          <p:nvPr/>
        </p:nvSpPr>
        <p:spPr>
          <a:xfrm>
            <a:off x="500034" y="3786190"/>
            <a:ext cx="2960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Total charge  Q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obtained</a:t>
            </a:r>
            <a:r>
              <a:rPr lang="fr-FR" dirty="0" smtClean="0"/>
              <a:t> by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4215604" y="5285594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If </a:t>
            </a:r>
            <a:r>
              <a:rPr lang="el-GR" dirty="0" smtClean="0"/>
              <a:t>σ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uniform</a:t>
            </a:r>
            <a:endParaRPr lang="fr-FR" dirty="0"/>
          </a:p>
        </p:txBody>
      </p:sp>
      <p:cxnSp>
        <p:nvCxnSpPr>
          <p:cNvPr id="26" name="Connecteur droit avec flèche 25"/>
          <p:cNvCxnSpPr/>
          <p:nvPr/>
        </p:nvCxnSpPr>
        <p:spPr>
          <a:xfrm rot="5400000" flipH="1" flipV="1">
            <a:off x="4394199" y="5106999"/>
            <a:ext cx="35719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I.2) Electric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b)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Continuous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 distribution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00034" y="785794"/>
            <a:ext cx="5104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Lenght</a:t>
            </a:r>
            <a:endParaRPr lang="fr-FR" b="1" dirty="0" smtClean="0"/>
          </a:p>
          <a:p>
            <a:r>
              <a:rPr lang="fr-FR" dirty="0" smtClean="0"/>
              <a:t>Is  made of </a:t>
            </a:r>
            <a:r>
              <a:rPr lang="fr-FR" dirty="0" err="1" smtClean="0"/>
              <a:t>infinitesimal</a:t>
            </a:r>
            <a:r>
              <a:rPr lang="fr-FR" dirty="0" smtClean="0"/>
              <a:t> </a:t>
            </a:r>
            <a:r>
              <a:rPr lang="fr-FR" dirty="0" err="1" smtClean="0"/>
              <a:t>length</a:t>
            </a:r>
            <a:r>
              <a:rPr lang="fr-FR" dirty="0" smtClean="0"/>
              <a:t> </a:t>
            </a:r>
            <a:r>
              <a:rPr lang="fr-FR" i="1" dirty="0" err="1" smtClean="0"/>
              <a:t>dx</a:t>
            </a:r>
            <a:r>
              <a:rPr lang="fr-FR" dirty="0" smtClean="0"/>
              <a:t> </a:t>
            </a:r>
            <a:r>
              <a:rPr lang="fr-FR" dirty="0" err="1" smtClean="0"/>
              <a:t>electric</a:t>
            </a:r>
            <a:r>
              <a:rPr lang="fr-FR" dirty="0" smtClean="0"/>
              <a:t> charge </a:t>
            </a:r>
            <a:r>
              <a:rPr lang="fr-FR" i="1" dirty="0" err="1" smtClean="0"/>
              <a:t>dq</a:t>
            </a:r>
            <a:r>
              <a:rPr lang="fr-FR" dirty="0" smtClean="0"/>
              <a:t>.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786182" y="2714620"/>
            <a:ext cx="339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With</a:t>
            </a:r>
            <a:r>
              <a:rPr lang="fr-FR" dirty="0" smtClean="0"/>
              <a:t>  </a:t>
            </a:r>
            <a:r>
              <a:rPr lang="el-GR" dirty="0" smtClean="0"/>
              <a:t>λ</a:t>
            </a:r>
            <a:r>
              <a:rPr lang="fr-FR" dirty="0" smtClean="0"/>
              <a:t> the </a:t>
            </a:r>
            <a:r>
              <a:rPr lang="fr-FR" dirty="0" err="1" smtClean="0"/>
              <a:t>electric</a:t>
            </a:r>
            <a:r>
              <a:rPr lang="fr-FR" dirty="0" smtClean="0"/>
              <a:t> charge </a:t>
            </a:r>
            <a:r>
              <a:rPr lang="fr-FR" dirty="0" err="1" smtClean="0"/>
              <a:t>density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357158" y="3786190"/>
            <a:ext cx="296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Total charge Q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obtained</a:t>
            </a:r>
            <a:r>
              <a:rPr lang="fr-FR" dirty="0" smtClean="0"/>
              <a:t> by</a:t>
            </a:r>
            <a:endParaRPr lang="fr-FR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571612"/>
            <a:ext cx="1500198" cy="1945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4429132"/>
            <a:ext cx="3929090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ZoneTexte 16"/>
          <p:cNvSpPr txBox="1"/>
          <p:nvPr/>
        </p:nvSpPr>
        <p:spPr>
          <a:xfrm>
            <a:off x="4000496" y="5357826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If </a:t>
            </a:r>
            <a:r>
              <a:rPr lang="el-GR" dirty="0" smtClean="0"/>
              <a:t>λ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uniform</a:t>
            </a:r>
            <a:endParaRPr lang="fr-FR" dirty="0"/>
          </a:p>
        </p:txBody>
      </p:sp>
      <p:cxnSp>
        <p:nvCxnSpPr>
          <p:cNvPr id="19" name="Connecteur droit avec flèche 18"/>
          <p:cNvCxnSpPr/>
          <p:nvPr/>
        </p:nvCxnSpPr>
        <p:spPr>
          <a:xfrm rot="5400000" flipH="1" flipV="1">
            <a:off x="4179091" y="5179231"/>
            <a:ext cx="35719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57356" y="2786058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err="1" smtClean="0"/>
              <a:t>dq</a:t>
            </a:r>
            <a:r>
              <a:rPr lang="fr-FR" i="1" dirty="0" smtClean="0"/>
              <a:t>=</a:t>
            </a:r>
            <a:r>
              <a:rPr lang="el-GR" i="1" dirty="0" smtClean="0"/>
              <a:t>λ</a:t>
            </a:r>
            <a:r>
              <a:rPr lang="fr-FR" i="1" dirty="0" err="1" smtClean="0"/>
              <a:t>dx</a:t>
            </a:r>
            <a:r>
              <a:rPr lang="fr-FR" dirty="0" smtClean="0"/>
              <a:t>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57224" y="1857364"/>
            <a:ext cx="40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err="1" smtClean="0"/>
              <a:t>dx</a:t>
            </a:r>
            <a:endParaRPr lang="fr-FR" dirty="0" smtClean="0"/>
          </a:p>
        </p:txBody>
      </p:sp>
      <p:pic>
        <p:nvPicPr>
          <p:cNvPr id="83969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48" y="1714488"/>
            <a:ext cx="881063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I.2) Electric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b)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Continuous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 distribution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0" y="357166"/>
            <a:ext cx="900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Infinitesimal</a:t>
            </a:r>
            <a:r>
              <a:rPr lang="fr-FR" sz="2400" b="1" dirty="0" smtClean="0"/>
              <a:t> volumes and surfaces </a:t>
            </a:r>
            <a:r>
              <a:rPr lang="fr-FR" sz="2400" b="1" dirty="0" err="1" smtClean="0"/>
              <a:t>cylindric</a:t>
            </a:r>
            <a:r>
              <a:rPr lang="fr-FR" sz="2400" b="1" dirty="0" smtClean="0"/>
              <a:t> and polar </a:t>
            </a:r>
            <a:r>
              <a:rPr lang="fr-FR" sz="2400" b="1" dirty="0" err="1" smtClean="0"/>
              <a:t>coordinates</a:t>
            </a:r>
            <a:r>
              <a:rPr lang="fr-FR" sz="2400" b="1" dirty="0" smtClean="0"/>
              <a:t> </a:t>
            </a:r>
            <a:endParaRPr lang="fr-FR" sz="2400" b="1" dirty="0"/>
          </a:p>
        </p:txBody>
      </p:sp>
      <p:pic>
        <p:nvPicPr>
          <p:cNvPr id="14340" name="Picture 4" descr="Image associÃ©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6" y="714356"/>
            <a:ext cx="3714732" cy="3557138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4857752" y="5143512"/>
            <a:ext cx="4051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Advices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b="1" dirty="0" err="1" smtClean="0">
                <a:solidFill>
                  <a:srgbClr val="FF0000"/>
                </a:solidFill>
              </a:rPr>
              <a:t>Review</a:t>
            </a:r>
            <a:r>
              <a:rPr lang="fr-FR" b="1" dirty="0" smtClean="0">
                <a:solidFill>
                  <a:srgbClr val="FF0000"/>
                </a:solidFill>
              </a:rPr>
              <a:t> L0: Tutorial of second </a:t>
            </a:r>
            <a:r>
              <a:rPr lang="fr-FR" b="1" dirty="0" err="1" smtClean="0">
                <a:solidFill>
                  <a:srgbClr val="FF0000"/>
                </a:solidFill>
              </a:rPr>
              <a:t>semester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b="1" dirty="0" err="1" smtClean="0">
                <a:solidFill>
                  <a:srgbClr val="FF0000"/>
                </a:solidFill>
              </a:rPr>
              <a:t>Mathematical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tools</a:t>
            </a:r>
            <a:r>
              <a:rPr lang="fr-FR" b="1" dirty="0" smtClean="0">
                <a:solidFill>
                  <a:srgbClr val="FF0000"/>
                </a:solidFill>
              </a:rPr>
              <a:t> for </a:t>
            </a:r>
            <a:r>
              <a:rPr lang="fr-FR" b="1" dirty="0" err="1" smtClean="0">
                <a:solidFill>
                  <a:srgbClr val="FF0000"/>
                </a:solidFill>
              </a:rPr>
              <a:t>Physics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15" name="Picture 2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571876"/>
            <a:ext cx="2571768" cy="2608773"/>
          </a:xfrm>
          <a:prstGeom prst="rect">
            <a:avLst/>
          </a:prstGeom>
          <a:noFill/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857232"/>
            <a:ext cx="2681874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8" y="857232"/>
            <a:ext cx="18383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ZoneTexte 18"/>
          <p:cNvSpPr txBox="1"/>
          <p:nvPr/>
        </p:nvSpPr>
        <p:spPr>
          <a:xfrm>
            <a:off x="7072330" y="1000108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tx2"/>
                </a:solidFill>
              </a:rPr>
              <a:t>dS</a:t>
            </a:r>
            <a:r>
              <a:rPr lang="fr-FR" b="1" dirty="0" smtClean="0">
                <a:solidFill>
                  <a:schemeClr val="tx2"/>
                </a:solidFill>
              </a:rPr>
              <a:t>=rd</a:t>
            </a:r>
            <a:r>
              <a:rPr lang="el-GR" b="1" dirty="0" smtClean="0">
                <a:solidFill>
                  <a:schemeClr val="tx2"/>
                </a:solidFill>
              </a:rPr>
              <a:t>θ</a:t>
            </a:r>
            <a:r>
              <a:rPr lang="fr-FR" b="1" dirty="0" smtClean="0">
                <a:solidFill>
                  <a:schemeClr val="tx2"/>
                </a:solidFill>
              </a:rPr>
              <a:t>dz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7000892" y="3571876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dS</a:t>
            </a:r>
            <a:r>
              <a:rPr lang="fr-FR" b="1" dirty="0" smtClean="0">
                <a:solidFill>
                  <a:srgbClr val="FF0000"/>
                </a:solidFill>
              </a:rPr>
              <a:t>=rd</a:t>
            </a:r>
            <a:r>
              <a:rPr lang="el-GR" b="1" dirty="0" smtClean="0">
                <a:solidFill>
                  <a:srgbClr val="FF0000"/>
                </a:solidFill>
              </a:rPr>
              <a:t>θ</a:t>
            </a:r>
            <a:r>
              <a:rPr lang="fr-FR" b="1" dirty="0" err="1" smtClean="0">
                <a:solidFill>
                  <a:srgbClr val="FF0000"/>
                </a:solidFill>
              </a:rPr>
              <a:t>dr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7500958" y="1785926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dV</a:t>
            </a:r>
            <a:r>
              <a:rPr lang="fr-FR" dirty="0" smtClean="0"/>
              <a:t>=</a:t>
            </a:r>
            <a:r>
              <a:rPr lang="fr-FR" dirty="0" err="1" smtClean="0"/>
              <a:t>rdrd</a:t>
            </a:r>
            <a:r>
              <a:rPr lang="el-GR" dirty="0" smtClean="0"/>
              <a:t>θ</a:t>
            </a:r>
            <a:r>
              <a:rPr lang="fr-FR" dirty="0" smtClean="0"/>
              <a:t>dz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43174" y="3643314"/>
            <a:ext cx="176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dS</a:t>
            </a:r>
            <a:r>
              <a:rPr lang="fr-FR" dirty="0" smtClean="0"/>
              <a:t>=rd</a:t>
            </a:r>
            <a:r>
              <a:rPr lang="el-GR" dirty="0" smtClean="0"/>
              <a:t>θ</a:t>
            </a:r>
            <a:r>
              <a:rPr lang="fr-FR" dirty="0" smtClean="0"/>
              <a:t> </a:t>
            </a:r>
            <a:r>
              <a:rPr lang="fr-FR" dirty="0" err="1" smtClean="0"/>
              <a:t>rsin</a:t>
            </a:r>
            <a:r>
              <a:rPr lang="el-GR" dirty="0" smtClean="0"/>
              <a:t>θ</a:t>
            </a:r>
            <a:r>
              <a:rPr lang="fr-FR" dirty="0" smtClean="0"/>
              <a:t>d</a:t>
            </a:r>
            <a:r>
              <a:rPr lang="el-GR" dirty="0" smtClean="0"/>
              <a:t>φ</a:t>
            </a:r>
            <a:endParaRPr lang="fr-FR" dirty="0" smtClean="0"/>
          </a:p>
          <a:p>
            <a:r>
              <a:rPr lang="fr-FR" dirty="0" smtClean="0"/>
              <a:t>     = r</a:t>
            </a:r>
            <a:r>
              <a:rPr lang="fr-FR" baseline="30000" dirty="0" smtClean="0"/>
              <a:t>2</a:t>
            </a:r>
            <a:r>
              <a:rPr lang="fr-FR" dirty="0" smtClean="0"/>
              <a:t>sin</a:t>
            </a:r>
            <a:r>
              <a:rPr lang="el-GR" dirty="0" smtClean="0"/>
              <a:t>θ</a:t>
            </a:r>
            <a:r>
              <a:rPr lang="fr-FR" dirty="0" smtClean="0"/>
              <a:t>d</a:t>
            </a:r>
            <a:r>
              <a:rPr lang="el-GR" dirty="0" smtClean="0"/>
              <a:t>θ </a:t>
            </a:r>
            <a:r>
              <a:rPr lang="fr-FR" dirty="0" smtClean="0"/>
              <a:t>d</a:t>
            </a:r>
            <a:r>
              <a:rPr lang="el-GR" dirty="0" smtClean="0"/>
              <a:t>φ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2928926" y="2500306"/>
            <a:ext cx="20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dV</a:t>
            </a:r>
            <a:r>
              <a:rPr lang="fr-FR" dirty="0" smtClean="0"/>
              <a:t>=</a:t>
            </a:r>
            <a:r>
              <a:rPr lang="fr-FR" dirty="0" err="1" smtClean="0"/>
              <a:t>drdS</a:t>
            </a:r>
            <a:endParaRPr lang="fr-FR" dirty="0" smtClean="0"/>
          </a:p>
          <a:p>
            <a:r>
              <a:rPr lang="fr-FR" dirty="0" smtClean="0"/>
              <a:t>     =r</a:t>
            </a:r>
            <a:r>
              <a:rPr lang="fr-FR" baseline="30000" dirty="0" smtClean="0"/>
              <a:t>2</a:t>
            </a:r>
            <a:r>
              <a:rPr lang="fr-FR" dirty="0" smtClean="0"/>
              <a:t>dr sin</a:t>
            </a:r>
            <a:r>
              <a:rPr lang="el-GR" dirty="0" smtClean="0"/>
              <a:t>θ</a:t>
            </a:r>
            <a:r>
              <a:rPr lang="fr-FR" dirty="0" smtClean="0"/>
              <a:t>d</a:t>
            </a:r>
            <a:r>
              <a:rPr lang="el-GR" dirty="0" smtClean="0"/>
              <a:t>θ </a:t>
            </a:r>
            <a:r>
              <a:rPr lang="fr-FR" dirty="0" smtClean="0"/>
              <a:t>d</a:t>
            </a:r>
            <a:r>
              <a:rPr lang="el-GR" dirty="0" smtClean="0"/>
              <a:t>φ</a:t>
            </a: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205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8" name="Titre 1"/>
          <p:cNvSpPr txBox="1">
            <a:spLocks/>
          </p:cNvSpPr>
          <p:nvPr/>
        </p:nvSpPr>
        <p:spPr bwMode="auto">
          <a:xfrm>
            <a:off x="285720" y="57148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fr-FR" sz="3600" b="1" kern="0" dirty="0" err="1" smtClean="0">
                <a:latin typeface="Times New Roman" pitchFamily="18" charset="0"/>
                <a:ea typeface="+mj-ea"/>
                <a:cs typeface="Times New Roman" pitchFamily="18" charset="0"/>
              </a:rPr>
              <a:t>Electrostatics</a:t>
            </a:r>
            <a:r>
              <a:rPr lang="fr-FR" sz="3600" b="1" kern="0" dirty="0" smtClean="0">
                <a:latin typeface="Times New Roman" pitchFamily="18" charset="0"/>
                <a:ea typeface="+mj-ea"/>
                <a:cs typeface="Times New Roman" pitchFamily="18" charset="0"/>
              </a:rPr>
              <a:t>-L2</a:t>
            </a:r>
            <a:r>
              <a:rPr lang="fr-FR" sz="4400" b="1" kern="0" dirty="0" smtClean="0">
                <a:latin typeface="+mj-lt"/>
                <a:ea typeface="+mj-ea"/>
                <a:cs typeface="+mj-cs"/>
              </a:rPr>
              <a:t> </a:t>
            </a:r>
            <a:endParaRPr lang="fr-FR" sz="4400" b="1" kern="0" dirty="0">
              <a:latin typeface="+mj-lt"/>
              <a:ea typeface="+mj-ea"/>
              <a:cs typeface="+mj-cs"/>
            </a:endParaRPr>
          </a:p>
        </p:txBody>
      </p:sp>
      <p:pic>
        <p:nvPicPr>
          <p:cNvPr id="27650" name="Picture 2" descr="Image associÃ©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857232"/>
            <a:ext cx="1748036" cy="1319185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500034" y="2357430"/>
            <a:ext cx="757242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r>
              <a:rPr lang="en-US" b="1" dirty="0" smtClean="0"/>
              <a:t>1) Electrostatics devices</a:t>
            </a:r>
            <a:r>
              <a:rPr lang="en-US" dirty="0" smtClean="0"/>
              <a:t> </a:t>
            </a:r>
            <a:r>
              <a:rPr lang="en-US" b="1" dirty="0" smtClean="0"/>
              <a:t> 2) Electric charges</a:t>
            </a:r>
            <a:r>
              <a:rPr lang="en-US" dirty="0" smtClean="0"/>
              <a:t> -</a:t>
            </a:r>
            <a:r>
              <a:rPr lang="en-US" dirty="0" err="1" smtClean="0"/>
              <a:t>Ponctual</a:t>
            </a:r>
            <a:r>
              <a:rPr lang="en-US" dirty="0" smtClean="0"/>
              <a:t> charges -Continuous charges distributions </a:t>
            </a:r>
            <a:endParaRPr lang="fr-FR" dirty="0" smtClean="0"/>
          </a:p>
          <a:p>
            <a:r>
              <a:rPr lang="en-US" sz="3200" b="1" dirty="0" smtClean="0"/>
              <a:t>3) Electric forces and Electric fields</a:t>
            </a:r>
          </a:p>
          <a:p>
            <a:r>
              <a:rPr lang="en-US" sz="3200" dirty="0" smtClean="0"/>
              <a:t> </a:t>
            </a:r>
            <a:r>
              <a:rPr lang="en-US" dirty="0" smtClean="0"/>
              <a:t>- The Coulomb law -The electric field - Field lines  </a:t>
            </a:r>
            <a:r>
              <a:rPr lang="en-US" b="1" dirty="0" smtClean="0"/>
              <a:t>4) Electric potential and energy</a:t>
            </a:r>
            <a:r>
              <a:rPr lang="en-US" dirty="0" smtClean="0"/>
              <a:t>-Work of an electric force- Electric potential -</a:t>
            </a:r>
            <a:r>
              <a:rPr lang="en-US" dirty="0" err="1" smtClean="0"/>
              <a:t>Equipotential</a:t>
            </a:r>
            <a:r>
              <a:rPr lang="en-US" dirty="0" smtClean="0"/>
              <a:t> lines </a:t>
            </a:r>
            <a:r>
              <a:rPr lang="en-US" b="1" dirty="0" smtClean="0"/>
              <a:t>5) Electric field created by superposition of charges </a:t>
            </a:r>
            <a:r>
              <a:rPr lang="en-US" dirty="0" smtClean="0"/>
              <a:t>-Two electric charges: Shape of the field lines-N electric charges-Continuous charges distribution </a:t>
            </a:r>
            <a:r>
              <a:rPr lang="en-US" b="1" dirty="0" smtClean="0"/>
              <a:t>6) Symmetries of the electric field 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I.3) Electric Forces and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 The Coulomb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law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8" name="Picture 6" descr="Description de cette image, également commentée ci-aprè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785794"/>
            <a:ext cx="1400687" cy="1902599"/>
          </a:xfrm>
          <a:prstGeom prst="rect">
            <a:avLst/>
          </a:prstGeom>
          <a:noFill/>
        </p:spPr>
      </p:pic>
      <p:sp>
        <p:nvSpPr>
          <p:cNvPr id="10" name="ZoneTexte 5"/>
          <p:cNvSpPr txBox="1">
            <a:spLocks noChangeArrowheads="1"/>
          </p:cNvSpPr>
          <p:nvPr/>
        </p:nvSpPr>
        <p:spPr bwMode="auto">
          <a:xfrm>
            <a:off x="285720" y="2714620"/>
            <a:ext cx="18573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smtClean="0"/>
              <a:t>Charles Coulomb  </a:t>
            </a:r>
            <a:endParaRPr lang="fr-FR" b="1" i="1" dirty="0"/>
          </a:p>
          <a:p>
            <a:pPr algn="ctr"/>
            <a:r>
              <a:rPr lang="fr-FR" b="1" i="1" dirty="0" smtClean="0"/>
              <a:t>1736-1806</a:t>
            </a:r>
            <a:endParaRPr lang="fr-FR" b="1" i="1" dirty="0"/>
          </a:p>
        </p:txBody>
      </p:sp>
      <p:pic>
        <p:nvPicPr>
          <p:cNvPr id="11" name="Picture 2" descr="Résultat de recherche d'images pour &quot;balance de coulomb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643174" y="1785926"/>
            <a:ext cx="1571636" cy="2027115"/>
          </a:xfrm>
          <a:prstGeom prst="rect">
            <a:avLst/>
          </a:prstGeom>
          <a:noFill/>
        </p:spPr>
      </p:pic>
      <p:sp>
        <p:nvSpPr>
          <p:cNvPr id="12" name="ZoneTexte 11"/>
          <p:cNvSpPr txBox="1"/>
          <p:nvPr/>
        </p:nvSpPr>
        <p:spPr>
          <a:xfrm>
            <a:off x="4071934" y="4643446"/>
            <a:ext cx="4399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Repulsion</a:t>
            </a:r>
            <a:r>
              <a:rPr lang="fr-FR" b="1" dirty="0" smtClean="0"/>
              <a:t> of </a:t>
            </a:r>
            <a:r>
              <a:rPr lang="fr-FR" b="1" dirty="0" err="1" smtClean="0"/>
              <a:t>two</a:t>
            </a:r>
            <a:r>
              <a:rPr lang="fr-FR" b="1" dirty="0" smtClean="0"/>
              <a:t> </a:t>
            </a:r>
            <a:r>
              <a:rPr lang="fr-FR" b="1" dirty="0" err="1" smtClean="0"/>
              <a:t>spheres</a:t>
            </a:r>
            <a:r>
              <a:rPr lang="fr-FR" b="1" dirty="0" smtClean="0"/>
              <a:t>  </a:t>
            </a:r>
            <a:r>
              <a:rPr lang="fr-FR" b="1" dirty="0" err="1" smtClean="0"/>
              <a:t>after</a:t>
            </a:r>
            <a:r>
              <a:rPr lang="fr-FR" b="1" dirty="0" smtClean="0"/>
              <a:t> </a:t>
            </a:r>
            <a:r>
              <a:rPr lang="fr-FR" b="1" dirty="0" err="1" smtClean="0"/>
              <a:t>electrisation</a:t>
            </a:r>
            <a:endParaRPr lang="fr-FR" b="1" dirty="0" smtClean="0"/>
          </a:p>
          <a:p>
            <a:r>
              <a:rPr lang="fr-FR" b="1" dirty="0" smtClean="0"/>
              <a:t>of </a:t>
            </a:r>
            <a:r>
              <a:rPr lang="fr-FR" b="1" dirty="0" err="1" smtClean="0"/>
              <a:t>neutral</a:t>
            </a:r>
            <a:r>
              <a:rPr lang="fr-FR" b="1" dirty="0" smtClean="0"/>
              <a:t> </a:t>
            </a:r>
            <a:r>
              <a:rPr lang="fr-FR" b="1" dirty="0" err="1" smtClean="0"/>
              <a:t>sphere</a:t>
            </a:r>
            <a:r>
              <a:rPr lang="fr-FR" b="1" dirty="0" smtClean="0"/>
              <a:t> A by </a:t>
            </a:r>
            <a:r>
              <a:rPr lang="fr-FR" b="1" dirty="0" err="1" smtClean="0"/>
              <a:t>charged</a:t>
            </a:r>
            <a:r>
              <a:rPr lang="fr-FR" b="1" dirty="0" smtClean="0"/>
              <a:t> </a:t>
            </a:r>
            <a:r>
              <a:rPr lang="fr-FR" b="1" dirty="0" err="1" smtClean="0"/>
              <a:t>sphere</a:t>
            </a:r>
            <a:r>
              <a:rPr lang="fr-FR" b="1" dirty="0" smtClean="0"/>
              <a:t> B.</a:t>
            </a:r>
            <a:endParaRPr lang="fr-FR" b="1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6572264" y="4286256"/>
            <a:ext cx="1000132" cy="2143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214546" y="714356"/>
            <a:ext cx="5773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Parameters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that</a:t>
            </a:r>
            <a:r>
              <a:rPr lang="fr-FR" sz="2400" b="1" dirty="0" smtClean="0"/>
              <a:t> influence the </a:t>
            </a:r>
            <a:r>
              <a:rPr lang="fr-FR" sz="2400" b="1" dirty="0" err="1" smtClean="0"/>
              <a:t>electric</a:t>
            </a:r>
            <a:r>
              <a:rPr lang="fr-FR" sz="2400" b="1" dirty="0" smtClean="0"/>
              <a:t> force </a:t>
            </a:r>
            <a:endParaRPr lang="fr-FR" sz="2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571736" y="1357298"/>
            <a:ext cx="6305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Coulomb balance:   </a:t>
            </a:r>
            <a:r>
              <a:rPr lang="fr-FR" dirty="0" err="1" smtClean="0"/>
              <a:t>device</a:t>
            </a:r>
            <a:r>
              <a:rPr lang="fr-FR" dirty="0" smtClean="0"/>
              <a:t> </a:t>
            </a:r>
            <a:r>
              <a:rPr lang="fr-FR" dirty="0" err="1" smtClean="0"/>
              <a:t>composed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 torsion balance able </a:t>
            </a:r>
          </a:p>
          <a:p>
            <a:r>
              <a:rPr lang="fr-FR" dirty="0" smtClean="0"/>
              <a:t>                                    to </a:t>
            </a:r>
            <a:r>
              <a:rPr lang="fr-FR" dirty="0" err="1" smtClean="0"/>
              <a:t>measure</a:t>
            </a:r>
            <a:r>
              <a:rPr lang="fr-FR" dirty="0" smtClean="0"/>
              <a:t> </a:t>
            </a:r>
            <a:r>
              <a:rPr lang="fr-FR" dirty="0" err="1" smtClean="0"/>
              <a:t>weak</a:t>
            </a:r>
            <a:r>
              <a:rPr lang="fr-FR" dirty="0" smtClean="0"/>
              <a:t> </a:t>
            </a:r>
            <a:r>
              <a:rPr lang="fr-FR" dirty="0" err="1" smtClean="0"/>
              <a:t>electric</a:t>
            </a:r>
            <a:r>
              <a:rPr lang="fr-FR" dirty="0" smtClean="0"/>
              <a:t>  forces.</a:t>
            </a:r>
          </a:p>
          <a:p>
            <a:r>
              <a:rPr lang="fr-FR" dirty="0" smtClean="0"/>
              <a:t>                                       </a:t>
            </a:r>
            <a:endParaRPr lang="fr-FR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4143380"/>
            <a:ext cx="2733675" cy="13620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19" name="ZoneTexte 18"/>
          <p:cNvSpPr txBox="1"/>
          <p:nvPr/>
        </p:nvSpPr>
        <p:spPr>
          <a:xfrm>
            <a:off x="4214810" y="5429264"/>
            <a:ext cx="323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Coulomb: unit of </a:t>
            </a:r>
            <a:r>
              <a:rPr lang="fr-FR" b="1" dirty="0" err="1" smtClean="0"/>
              <a:t>electric</a:t>
            </a:r>
            <a:r>
              <a:rPr lang="fr-FR" b="1" dirty="0" smtClean="0"/>
              <a:t> charge</a:t>
            </a:r>
            <a:endParaRPr lang="fr-FR" b="1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10250" y="2214554"/>
            <a:ext cx="33337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I.3) Electric Forces and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 The Coulomb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law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1" name="Picture 4" descr="http://seaus.free.fr/local/cache-vignettes/L235xH300/balence_coulomb-f596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000108"/>
            <a:ext cx="3581425" cy="4572032"/>
          </a:xfrm>
          <a:prstGeom prst="rect">
            <a:avLst/>
          </a:prstGeom>
          <a:noFill/>
        </p:spPr>
      </p:pic>
      <p:pic>
        <p:nvPicPr>
          <p:cNvPr id="38914" name="Picture 2" descr="https://upload.wikimedia.org/wikipedia/commons/0/04/Bcoulom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785794"/>
            <a:ext cx="3776338" cy="48577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oneTexte 99"/>
          <p:cNvSpPr txBox="1">
            <a:spLocks noChangeArrowheads="1"/>
          </p:cNvSpPr>
          <p:nvPr/>
        </p:nvSpPr>
        <p:spPr bwMode="auto">
          <a:xfrm>
            <a:off x="0" y="2143116"/>
            <a:ext cx="69294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 smtClean="0">
                <a:solidFill>
                  <a:srgbClr val="002060"/>
                </a:solidFill>
              </a:rPr>
              <a:t>Repulsion</a:t>
            </a:r>
            <a:r>
              <a:rPr lang="fr-FR" sz="2000" b="1" dirty="0" smtClean="0">
                <a:solidFill>
                  <a:srgbClr val="002060"/>
                </a:solidFill>
              </a:rPr>
              <a:t> </a:t>
            </a:r>
            <a:r>
              <a:rPr lang="fr-FR" sz="2000" b="1" dirty="0">
                <a:solidFill>
                  <a:srgbClr val="002060"/>
                </a:solidFill>
              </a:rPr>
              <a:t>of </a:t>
            </a:r>
            <a:r>
              <a:rPr lang="fr-FR" sz="2000" b="1" dirty="0" err="1" smtClean="0">
                <a:solidFill>
                  <a:srgbClr val="002060"/>
                </a:solidFill>
              </a:rPr>
              <a:t>electric</a:t>
            </a:r>
            <a:r>
              <a:rPr lang="fr-FR" sz="2000" b="1" dirty="0" smtClean="0">
                <a:solidFill>
                  <a:srgbClr val="002060"/>
                </a:solidFill>
              </a:rPr>
              <a:t> charges: (q1,q2)&gt;0 or (q1,q2)&lt;0</a:t>
            </a:r>
            <a:endParaRPr lang="fr-FR" sz="2000" b="1" dirty="0">
              <a:solidFill>
                <a:srgbClr val="002060"/>
              </a:solidFill>
            </a:endParaRPr>
          </a:p>
        </p:txBody>
      </p:sp>
      <p:sp>
        <p:nvSpPr>
          <p:cNvPr id="26" name="ZoneTexte 100"/>
          <p:cNvSpPr txBox="1">
            <a:spLocks noChangeArrowheads="1"/>
          </p:cNvSpPr>
          <p:nvPr/>
        </p:nvSpPr>
        <p:spPr bwMode="auto">
          <a:xfrm>
            <a:off x="285720" y="1428736"/>
            <a:ext cx="20937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Coulomb Force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9312" y="1643050"/>
            <a:ext cx="3214688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e 84"/>
          <p:cNvGrpSpPr>
            <a:grpSpLocks/>
          </p:cNvGrpSpPr>
          <p:nvPr/>
        </p:nvGrpSpPr>
        <p:grpSpPr bwMode="auto">
          <a:xfrm>
            <a:off x="1571604" y="2928937"/>
            <a:ext cx="4572032" cy="484270"/>
            <a:chOff x="442553" y="4663131"/>
            <a:chExt cx="4088497" cy="408942"/>
          </a:xfrm>
        </p:grpSpPr>
        <p:sp>
          <p:nvSpPr>
            <p:cNvPr id="30" name="Ellipse 29"/>
            <p:cNvSpPr/>
            <p:nvPr/>
          </p:nvSpPr>
          <p:spPr>
            <a:xfrm>
              <a:off x="1209146" y="4663131"/>
              <a:ext cx="275404" cy="26945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31" name="Connecteur droit 30"/>
            <p:cNvCxnSpPr>
              <a:endCxn id="37" idx="6"/>
            </p:cNvCxnSpPr>
            <p:nvPr/>
          </p:nvCxnSpPr>
          <p:spPr>
            <a:xfrm>
              <a:off x="1319876" y="4770377"/>
              <a:ext cx="2421849" cy="2681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45"/>
            <p:cNvSpPr txBox="1">
              <a:spLocks noChangeArrowheads="1"/>
            </p:cNvSpPr>
            <p:nvPr/>
          </p:nvSpPr>
          <p:spPr bwMode="auto">
            <a:xfrm>
              <a:off x="2145580" y="4770641"/>
              <a:ext cx="218879" cy="301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000" b="1"/>
                <a:t>r</a:t>
              </a:r>
            </a:p>
          </p:txBody>
        </p:sp>
        <p:cxnSp>
          <p:nvCxnSpPr>
            <p:cNvPr id="36" name="Connecteur droit avec flèche 35"/>
            <p:cNvCxnSpPr/>
            <p:nvPr/>
          </p:nvCxnSpPr>
          <p:spPr>
            <a:xfrm rot="10800000" flipV="1">
              <a:off x="442553" y="4770376"/>
              <a:ext cx="877323" cy="13406"/>
            </a:xfrm>
            <a:prstGeom prst="straightConnector1">
              <a:avLst/>
            </a:prstGeom>
            <a:ln w="50800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/>
            <p:cNvSpPr/>
            <p:nvPr/>
          </p:nvSpPr>
          <p:spPr>
            <a:xfrm>
              <a:off x="3466321" y="4663131"/>
              <a:ext cx="275404" cy="26945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632414" y="4771718"/>
              <a:ext cx="898636" cy="12065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/>
            <p:nvPr/>
          </p:nvCxnSpPr>
          <p:spPr>
            <a:xfrm>
              <a:off x="1319876" y="4770375"/>
              <a:ext cx="464215" cy="1340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ZoneTexte 99"/>
          <p:cNvSpPr txBox="1">
            <a:spLocks noChangeArrowheads="1"/>
          </p:cNvSpPr>
          <p:nvPr/>
        </p:nvSpPr>
        <p:spPr bwMode="auto">
          <a:xfrm>
            <a:off x="214282" y="714356"/>
            <a:ext cx="22431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800" b="1" dirty="0" smtClean="0"/>
              <a:t>Electric Force </a:t>
            </a:r>
            <a:endParaRPr lang="fr-FR" sz="2800" b="1" dirty="0"/>
          </a:p>
        </p:txBody>
      </p:sp>
      <p:sp>
        <p:nvSpPr>
          <p:cNvPr id="29" name="Rectangle 28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44" name="Rectangle 43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I.3) Electric Forces and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 The Coulomb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law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49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45" name="ZoneTexte 99"/>
          <p:cNvSpPr txBox="1">
            <a:spLocks noChangeArrowheads="1"/>
          </p:cNvSpPr>
          <p:nvPr/>
        </p:nvSpPr>
        <p:spPr bwMode="auto">
          <a:xfrm>
            <a:off x="285720" y="4500570"/>
            <a:ext cx="78581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2060"/>
                </a:solidFill>
              </a:rPr>
              <a:t>Attraction </a:t>
            </a:r>
            <a:r>
              <a:rPr lang="fr-FR" sz="2000" b="1" dirty="0" smtClean="0">
                <a:solidFill>
                  <a:srgbClr val="002060"/>
                </a:solidFill>
              </a:rPr>
              <a:t>of </a:t>
            </a:r>
            <a:r>
              <a:rPr lang="fr-FR" sz="2000" b="1" dirty="0">
                <a:solidFill>
                  <a:srgbClr val="002060"/>
                </a:solidFill>
              </a:rPr>
              <a:t> </a:t>
            </a:r>
            <a:r>
              <a:rPr lang="fr-FR" sz="2000" b="1" dirty="0" err="1" smtClean="0">
                <a:solidFill>
                  <a:srgbClr val="002060"/>
                </a:solidFill>
              </a:rPr>
              <a:t>electric</a:t>
            </a:r>
            <a:r>
              <a:rPr lang="fr-FR" sz="2000" b="1" dirty="0" smtClean="0">
                <a:solidFill>
                  <a:srgbClr val="002060"/>
                </a:solidFill>
              </a:rPr>
              <a:t> charges (q1&lt;0, q2&gt;0) or (q1&gt;0 and q2&lt;0)</a:t>
            </a:r>
            <a:endParaRPr lang="fr-FR" sz="2000" b="1" dirty="0">
              <a:solidFill>
                <a:srgbClr val="002060"/>
              </a:solidFill>
            </a:endParaRPr>
          </a:p>
        </p:txBody>
      </p:sp>
      <p:grpSp>
        <p:nvGrpSpPr>
          <p:cNvPr id="47" name="Groupe 84"/>
          <p:cNvGrpSpPr>
            <a:grpSpLocks/>
          </p:cNvGrpSpPr>
          <p:nvPr/>
        </p:nvGrpSpPr>
        <p:grpSpPr bwMode="auto">
          <a:xfrm>
            <a:off x="1571604" y="5072075"/>
            <a:ext cx="4185767" cy="755731"/>
            <a:chOff x="368739" y="4433895"/>
            <a:chExt cx="3743082" cy="638178"/>
          </a:xfrm>
        </p:grpSpPr>
        <p:sp>
          <p:nvSpPr>
            <p:cNvPr id="50" name="Ellipse 49"/>
            <p:cNvSpPr/>
            <p:nvPr/>
          </p:nvSpPr>
          <p:spPr>
            <a:xfrm>
              <a:off x="1209146" y="4663131"/>
              <a:ext cx="275404" cy="26945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51" name="Connecteur droit 50"/>
            <p:cNvCxnSpPr>
              <a:endCxn id="57" idx="6"/>
            </p:cNvCxnSpPr>
            <p:nvPr/>
          </p:nvCxnSpPr>
          <p:spPr>
            <a:xfrm>
              <a:off x="1319876" y="4770377"/>
              <a:ext cx="2421849" cy="2681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43"/>
            <p:cNvSpPr txBox="1">
              <a:spLocks noChangeArrowheads="1"/>
            </p:cNvSpPr>
            <p:nvPr/>
          </p:nvSpPr>
          <p:spPr bwMode="auto">
            <a:xfrm>
              <a:off x="368739" y="4433895"/>
              <a:ext cx="165194" cy="3898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fr-FR" sz="2400" b="1" dirty="0"/>
            </a:p>
          </p:txBody>
        </p:sp>
        <p:sp>
          <p:nvSpPr>
            <p:cNvPr id="53" name="ZoneTexte 44"/>
            <p:cNvSpPr txBox="1">
              <a:spLocks noChangeArrowheads="1"/>
            </p:cNvSpPr>
            <p:nvPr/>
          </p:nvSpPr>
          <p:spPr bwMode="auto">
            <a:xfrm>
              <a:off x="3946627" y="4494221"/>
              <a:ext cx="165194" cy="285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fr-FR" sz="2400" b="1" baseline="-25000" dirty="0"/>
            </a:p>
          </p:txBody>
        </p:sp>
        <p:sp>
          <p:nvSpPr>
            <p:cNvPr id="54" name="ZoneTexte 45"/>
            <p:cNvSpPr txBox="1">
              <a:spLocks noChangeArrowheads="1"/>
            </p:cNvSpPr>
            <p:nvPr/>
          </p:nvSpPr>
          <p:spPr bwMode="auto">
            <a:xfrm>
              <a:off x="2145580" y="4770641"/>
              <a:ext cx="218879" cy="301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000" b="1"/>
                <a:t>r</a:t>
              </a:r>
            </a:p>
          </p:txBody>
        </p:sp>
        <p:cxnSp>
          <p:nvCxnSpPr>
            <p:cNvPr id="56" name="Connecteur droit avec flèche 55"/>
            <p:cNvCxnSpPr/>
            <p:nvPr/>
          </p:nvCxnSpPr>
          <p:spPr>
            <a:xfrm>
              <a:off x="1319876" y="4770377"/>
              <a:ext cx="770846" cy="1341"/>
            </a:xfrm>
            <a:prstGeom prst="straightConnector1">
              <a:avLst/>
            </a:prstGeom>
            <a:ln w="50800">
              <a:solidFill>
                <a:schemeClr val="bg2">
                  <a:lumMod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lipse 56"/>
            <p:cNvSpPr/>
            <p:nvPr/>
          </p:nvSpPr>
          <p:spPr>
            <a:xfrm>
              <a:off x="3466321" y="4663131"/>
              <a:ext cx="275404" cy="26945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58" name="Connecteur droit avec flèche 57"/>
            <p:cNvCxnSpPr/>
            <p:nvPr/>
          </p:nvCxnSpPr>
          <p:spPr>
            <a:xfrm rot="10800000">
              <a:off x="2861568" y="4770377"/>
              <a:ext cx="770846" cy="1341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/>
            <p:nvPr/>
          </p:nvCxnSpPr>
          <p:spPr>
            <a:xfrm>
              <a:off x="1319876" y="4770377"/>
              <a:ext cx="384713" cy="13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571480"/>
            <a:ext cx="502113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" name="ZoneTexte 43"/>
          <p:cNvSpPr txBox="1">
            <a:spLocks noChangeArrowheads="1"/>
          </p:cNvSpPr>
          <p:nvPr/>
        </p:nvSpPr>
        <p:spPr bwMode="auto">
          <a:xfrm>
            <a:off x="2071670" y="3214686"/>
            <a:ext cx="4587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 smtClean="0"/>
              <a:t>q</a:t>
            </a:r>
            <a:r>
              <a:rPr lang="fr-FR" sz="2400" b="1" baseline="-25000" dirty="0" smtClean="0"/>
              <a:t>1</a:t>
            </a:r>
            <a:endParaRPr lang="fr-FR" sz="2400" b="1" dirty="0"/>
          </a:p>
        </p:txBody>
      </p:sp>
      <p:sp>
        <p:nvSpPr>
          <p:cNvPr id="63" name="ZoneTexte 43"/>
          <p:cNvSpPr txBox="1">
            <a:spLocks noChangeArrowheads="1"/>
          </p:cNvSpPr>
          <p:nvPr/>
        </p:nvSpPr>
        <p:spPr bwMode="auto">
          <a:xfrm>
            <a:off x="2071670" y="5643578"/>
            <a:ext cx="4587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 smtClean="0"/>
              <a:t>q</a:t>
            </a:r>
            <a:r>
              <a:rPr lang="fr-FR" sz="2400" b="1" baseline="-25000" dirty="0" smtClean="0"/>
              <a:t>1</a:t>
            </a:r>
            <a:endParaRPr lang="fr-FR" sz="2400" b="1" dirty="0"/>
          </a:p>
        </p:txBody>
      </p:sp>
      <p:sp>
        <p:nvSpPr>
          <p:cNvPr id="64" name="ZoneTexte 43"/>
          <p:cNvSpPr txBox="1">
            <a:spLocks noChangeArrowheads="1"/>
          </p:cNvSpPr>
          <p:nvPr/>
        </p:nvSpPr>
        <p:spPr bwMode="auto">
          <a:xfrm>
            <a:off x="4929190" y="3286124"/>
            <a:ext cx="4587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 smtClean="0"/>
              <a:t>q</a:t>
            </a:r>
            <a:r>
              <a:rPr lang="fr-FR" sz="2400" b="1" baseline="-25000" dirty="0" smtClean="0"/>
              <a:t>2</a:t>
            </a:r>
            <a:endParaRPr lang="fr-FR" sz="2400" b="1" dirty="0"/>
          </a:p>
        </p:txBody>
      </p:sp>
      <p:sp>
        <p:nvSpPr>
          <p:cNvPr id="65" name="ZoneTexte 43"/>
          <p:cNvSpPr txBox="1">
            <a:spLocks noChangeArrowheads="1"/>
          </p:cNvSpPr>
          <p:nvPr/>
        </p:nvSpPr>
        <p:spPr bwMode="auto">
          <a:xfrm>
            <a:off x="5072066" y="5715016"/>
            <a:ext cx="4587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 smtClean="0"/>
              <a:t>q</a:t>
            </a:r>
            <a:r>
              <a:rPr lang="fr-FR" sz="2400" b="1" baseline="-25000" dirty="0" smtClean="0"/>
              <a:t>2</a:t>
            </a:r>
            <a:endParaRPr lang="fr-FR" sz="2400" b="1" dirty="0"/>
          </a:p>
        </p:txBody>
      </p:sp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2857496"/>
            <a:ext cx="1210093" cy="757236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2186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3214686"/>
            <a:ext cx="958011" cy="619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2186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14612" y="3214686"/>
            <a:ext cx="542925" cy="3714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2186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86050" y="5715016"/>
            <a:ext cx="542925" cy="3714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5357826"/>
            <a:ext cx="1095932" cy="685798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7224" y="5429264"/>
            <a:ext cx="958011" cy="619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24" y="714356"/>
            <a:ext cx="3214688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ZoneTexte 99"/>
          <p:cNvSpPr txBox="1">
            <a:spLocks noChangeArrowheads="1"/>
          </p:cNvSpPr>
          <p:nvPr/>
        </p:nvSpPr>
        <p:spPr bwMode="auto">
          <a:xfrm>
            <a:off x="214282" y="714356"/>
            <a:ext cx="378821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b="1" dirty="0" err="1" smtClean="0"/>
              <a:t>Dielectric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permittivity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vaccum</a:t>
            </a:r>
            <a:endParaRPr lang="fr-FR" sz="2000" b="1" dirty="0"/>
          </a:p>
        </p:txBody>
      </p:sp>
      <p:sp>
        <p:nvSpPr>
          <p:cNvPr id="29" name="Rectangle 28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44" name="Rectangle 43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I.3) Electric Forces and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 The Coulomb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law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49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285720" y="1357298"/>
            <a:ext cx="5121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If medium </a:t>
            </a:r>
            <a:r>
              <a:rPr lang="fr-FR" dirty="0" err="1" smtClean="0"/>
              <a:t>is</a:t>
            </a:r>
            <a:r>
              <a:rPr lang="fr-FR" dirty="0" smtClean="0"/>
              <a:t> not the </a:t>
            </a:r>
            <a:r>
              <a:rPr lang="fr-FR" dirty="0" err="1" smtClean="0"/>
              <a:t>vaccum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use the substitution: </a:t>
            </a:r>
          </a:p>
          <a:p>
            <a:pPr lvl="2"/>
            <a:r>
              <a:rPr lang="fr-FR" dirty="0" err="1" smtClean="0"/>
              <a:t>ε</a:t>
            </a:r>
            <a:r>
              <a:rPr lang="fr-FR" baseline="-25000" dirty="0" err="1" smtClean="0"/>
              <a:t>r</a:t>
            </a:r>
            <a:r>
              <a:rPr lang="fr-FR" dirty="0" smtClean="0"/>
              <a:t> (</a:t>
            </a:r>
            <a:r>
              <a:rPr lang="fr-FR" dirty="0" err="1" smtClean="0"/>
              <a:t>vaccum</a:t>
            </a:r>
            <a:r>
              <a:rPr lang="fr-FR" dirty="0" smtClean="0"/>
              <a:t>) =1</a:t>
            </a:r>
          </a:p>
          <a:p>
            <a:pPr lvl="2"/>
            <a:r>
              <a:rPr lang="fr-FR" dirty="0" err="1" smtClean="0"/>
              <a:t>ε</a:t>
            </a:r>
            <a:r>
              <a:rPr lang="fr-FR" baseline="-25000" dirty="0" err="1" smtClean="0"/>
              <a:t>r</a:t>
            </a:r>
            <a:r>
              <a:rPr lang="fr-FR" dirty="0" smtClean="0"/>
              <a:t> (air)=1.0001</a:t>
            </a:r>
          </a:p>
          <a:p>
            <a:pPr lvl="2"/>
            <a:r>
              <a:rPr lang="el-GR" dirty="0" smtClean="0"/>
              <a:t>ε</a:t>
            </a:r>
            <a:r>
              <a:rPr lang="fr-FR" baseline="-25000" dirty="0" smtClean="0"/>
              <a:t>r</a:t>
            </a:r>
            <a:r>
              <a:rPr lang="fr-FR" dirty="0" smtClean="0"/>
              <a:t> (water)=80 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1214422"/>
            <a:ext cx="2643206" cy="56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24" y="714356"/>
            <a:ext cx="3214688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ZoneTexte 99"/>
          <p:cNvSpPr txBox="1">
            <a:spLocks noChangeArrowheads="1"/>
          </p:cNvSpPr>
          <p:nvPr/>
        </p:nvSpPr>
        <p:spPr bwMode="auto">
          <a:xfrm>
            <a:off x="214282" y="714356"/>
            <a:ext cx="378821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b="1" dirty="0" err="1" smtClean="0"/>
              <a:t>Dielectric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permittivity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vaccum</a:t>
            </a:r>
            <a:endParaRPr lang="fr-FR" sz="2000" b="1" dirty="0"/>
          </a:p>
        </p:txBody>
      </p:sp>
      <p:sp>
        <p:nvSpPr>
          <p:cNvPr id="29" name="Rectangle 28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44" name="Rectangle 43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I.3) Electric Forces and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 The Coulomb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law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49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285720" y="1357298"/>
            <a:ext cx="5121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If medium </a:t>
            </a:r>
            <a:r>
              <a:rPr lang="fr-FR" dirty="0" err="1" smtClean="0"/>
              <a:t>is</a:t>
            </a:r>
            <a:r>
              <a:rPr lang="fr-FR" dirty="0" smtClean="0"/>
              <a:t> not the </a:t>
            </a:r>
            <a:r>
              <a:rPr lang="fr-FR" dirty="0" err="1" smtClean="0"/>
              <a:t>vaccum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use the substitution: </a:t>
            </a:r>
          </a:p>
          <a:p>
            <a:pPr lvl="2"/>
            <a:r>
              <a:rPr lang="fr-FR" dirty="0" err="1" smtClean="0"/>
              <a:t>ε</a:t>
            </a:r>
            <a:r>
              <a:rPr lang="fr-FR" baseline="-25000" dirty="0" err="1" smtClean="0"/>
              <a:t>r</a:t>
            </a:r>
            <a:r>
              <a:rPr lang="fr-FR" dirty="0" smtClean="0"/>
              <a:t> (</a:t>
            </a:r>
            <a:r>
              <a:rPr lang="fr-FR" dirty="0" err="1" smtClean="0"/>
              <a:t>vaccum</a:t>
            </a:r>
            <a:r>
              <a:rPr lang="fr-FR" dirty="0" smtClean="0"/>
              <a:t>) =1</a:t>
            </a:r>
          </a:p>
          <a:p>
            <a:pPr lvl="2"/>
            <a:r>
              <a:rPr lang="fr-FR" dirty="0" err="1" smtClean="0"/>
              <a:t>ε</a:t>
            </a:r>
            <a:r>
              <a:rPr lang="fr-FR" baseline="-25000" dirty="0" err="1" smtClean="0"/>
              <a:t>r</a:t>
            </a:r>
            <a:r>
              <a:rPr lang="fr-FR" dirty="0" smtClean="0"/>
              <a:t> (air)=1.0001</a:t>
            </a:r>
          </a:p>
          <a:p>
            <a:pPr lvl="2"/>
            <a:r>
              <a:rPr lang="el-GR" dirty="0" smtClean="0"/>
              <a:t>ε</a:t>
            </a:r>
            <a:r>
              <a:rPr lang="fr-FR" baseline="-25000" dirty="0" smtClean="0"/>
              <a:t>r</a:t>
            </a:r>
            <a:r>
              <a:rPr lang="fr-FR" dirty="0" smtClean="0"/>
              <a:t> (water)=80 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1214422"/>
            <a:ext cx="2643206" cy="56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6" name="ZoneTexte 65"/>
          <p:cNvSpPr txBox="1"/>
          <p:nvPr/>
        </p:nvSpPr>
        <p:spPr>
          <a:xfrm>
            <a:off x="357158" y="2643182"/>
            <a:ext cx="735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Due to the </a:t>
            </a:r>
            <a:r>
              <a:rPr lang="fr-FR" b="1" dirty="0" err="1" smtClean="0"/>
              <a:t>polarisability</a:t>
            </a:r>
            <a:r>
              <a:rPr lang="fr-FR" b="1" dirty="0" smtClean="0"/>
              <a:t> of the medium (local </a:t>
            </a:r>
            <a:r>
              <a:rPr lang="fr-FR" b="1" dirty="0" err="1" smtClean="0"/>
              <a:t>presence</a:t>
            </a:r>
            <a:r>
              <a:rPr lang="fr-FR" b="1" dirty="0" smtClean="0"/>
              <a:t> of </a:t>
            </a:r>
            <a:r>
              <a:rPr lang="fr-FR" b="1" dirty="0" err="1" smtClean="0"/>
              <a:t>electric</a:t>
            </a:r>
            <a:r>
              <a:rPr lang="fr-FR" b="1" dirty="0" smtClean="0"/>
              <a:t> </a:t>
            </a:r>
            <a:r>
              <a:rPr lang="fr-FR" b="1" dirty="0" err="1" smtClean="0"/>
              <a:t>dipoles</a:t>
            </a:r>
            <a:r>
              <a:rPr lang="fr-FR" b="1" dirty="0" smtClean="0"/>
              <a:t>)</a:t>
            </a:r>
            <a:endParaRPr lang="fr-FR" b="1" dirty="0"/>
          </a:p>
        </p:txBody>
      </p:sp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3643314"/>
            <a:ext cx="1908523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776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8992" y="4214818"/>
            <a:ext cx="2295528" cy="70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4" name="Rectangle 73"/>
          <p:cNvSpPr/>
          <p:nvPr/>
        </p:nvSpPr>
        <p:spPr>
          <a:xfrm>
            <a:off x="3357554" y="3286124"/>
            <a:ext cx="2428892" cy="1928826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7766" name="Picture 6" descr="RÃ©sultat de recherche d'images pour &quot;lewis O2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1868" y="3714752"/>
            <a:ext cx="761922" cy="380961"/>
          </a:xfrm>
          <a:prstGeom prst="rect">
            <a:avLst/>
          </a:prstGeom>
          <a:noFill/>
        </p:spPr>
      </p:pic>
      <p:pic>
        <p:nvPicPr>
          <p:cNvPr id="117769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14876" y="3714752"/>
            <a:ext cx="925131" cy="399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5" name="Rectangle 74"/>
          <p:cNvSpPr/>
          <p:nvPr/>
        </p:nvSpPr>
        <p:spPr>
          <a:xfrm>
            <a:off x="6286512" y="3286124"/>
            <a:ext cx="2428892" cy="1928826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/>
          <p:cNvSpPr/>
          <p:nvPr/>
        </p:nvSpPr>
        <p:spPr>
          <a:xfrm>
            <a:off x="357158" y="3286124"/>
            <a:ext cx="2428892" cy="1928826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1500166" y="5500702"/>
            <a:ext cx="5826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 smtClean="0"/>
              <a:t>ε</a:t>
            </a:r>
            <a:r>
              <a:rPr lang="fr-FR" b="1" baseline="-25000" dirty="0" err="1" smtClean="0"/>
              <a:t>r</a:t>
            </a:r>
            <a:r>
              <a:rPr lang="fr-FR" b="1" baseline="-25000" dirty="0" smtClean="0"/>
              <a:t> </a:t>
            </a:r>
            <a:r>
              <a:rPr lang="fr-FR" b="1" dirty="0" err="1" smtClean="0"/>
              <a:t>indicates</a:t>
            </a:r>
            <a:r>
              <a:rPr lang="fr-FR" b="1" dirty="0" smtClean="0"/>
              <a:t> the </a:t>
            </a:r>
            <a:r>
              <a:rPr lang="fr-FR" b="1" dirty="0" err="1" smtClean="0"/>
              <a:t>sensibility</a:t>
            </a:r>
            <a:r>
              <a:rPr lang="fr-FR" b="1" dirty="0" smtClean="0"/>
              <a:t> to the action of an </a:t>
            </a:r>
            <a:r>
              <a:rPr lang="fr-FR" b="1" dirty="0" err="1" smtClean="0"/>
              <a:t>electric</a:t>
            </a:r>
            <a:r>
              <a:rPr lang="fr-FR" b="1" dirty="0" smtClean="0"/>
              <a:t> </a:t>
            </a:r>
            <a:r>
              <a:rPr lang="fr-FR" b="1" dirty="0" err="1" smtClean="0"/>
              <a:t>field</a:t>
            </a:r>
            <a:r>
              <a:rPr lang="fr-FR" b="1" dirty="0" smtClean="0"/>
              <a:t> 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I.1)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Electrostatic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pic>
        <p:nvPicPr>
          <p:cNvPr id="27" name="Picture 4" descr="Résultat de recherche d'images pour &quot;static electricity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2330" y="3429000"/>
            <a:ext cx="1469993" cy="1327448"/>
          </a:xfrm>
          <a:prstGeom prst="rect">
            <a:avLst/>
          </a:prstGeom>
          <a:noFill/>
        </p:spPr>
      </p:pic>
      <p:pic>
        <p:nvPicPr>
          <p:cNvPr id="28" name="Picture 2" descr="https://upload.wikimedia.org/wikipedia/commons/thumb/2/2c/An_ant_in_amber.jpg/800px-An_ant_in_amb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1670" y="2000240"/>
            <a:ext cx="2214578" cy="1558510"/>
          </a:xfrm>
          <a:prstGeom prst="rect">
            <a:avLst/>
          </a:prstGeom>
          <a:noFill/>
        </p:spPr>
      </p:pic>
      <p:sp>
        <p:nvSpPr>
          <p:cNvPr id="33" name="ZoneTexte 32"/>
          <p:cNvSpPr txBox="1"/>
          <p:nvPr/>
        </p:nvSpPr>
        <p:spPr>
          <a:xfrm>
            <a:off x="2143108" y="1142984"/>
            <a:ext cx="2107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Amber</a:t>
            </a:r>
          </a:p>
          <a:p>
            <a:r>
              <a:rPr lang="fr-FR" b="1" dirty="0" err="1" smtClean="0"/>
              <a:t>From</a:t>
            </a:r>
            <a:r>
              <a:rPr lang="fr-FR" b="1" dirty="0" smtClean="0"/>
              <a:t> </a:t>
            </a:r>
            <a:r>
              <a:rPr lang="fr-FR" b="1" dirty="0" err="1" smtClean="0"/>
              <a:t>ancient</a:t>
            </a:r>
            <a:r>
              <a:rPr lang="fr-FR" b="1" dirty="0" smtClean="0"/>
              <a:t> </a:t>
            </a:r>
            <a:r>
              <a:rPr lang="fr-FR" b="1" dirty="0" err="1" smtClean="0"/>
              <a:t>greek</a:t>
            </a:r>
            <a:r>
              <a:rPr lang="fr-FR" b="1" dirty="0" smtClean="0"/>
              <a:t>:</a:t>
            </a:r>
          </a:p>
          <a:p>
            <a:r>
              <a:rPr lang="fr-FR" b="1" dirty="0" smtClean="0"/>
              <a:t> </a:t>
            </a:r>
            <a:r>
              <a:rPr lang="el-GR" b="1" dirty="0" smtClean="0">
                <a:hlinkClick r:id="rId4" tooltip="wikt:ἤλεκτρον"/>
              </a:rPr>
              <a:t>ἤλεκτρον </a:t>
            </a:r>
            <a:r>
              <a:rPr lang="fr-FR" b="1" dirty="0" smtClean="0"/>
              <a:t> </a:t>
            </a:r>
            <a:r>
              <a:rPr lang="fr-FR" b="1" dirty="0" err="1" smtClean="0"/>
              <a:t>elektron</a:t>
            </a:r>
            <a:r>
              <a:rPr lang="fr-FR" b="1" dirty="0" smtClean="0"/>
              <a:t>:</a:t>
            </a:r>
            <a:endParaRPr lang="fr-FR" b="1" dirty="0"/>
          </a:p>
        </p:txBody>
      </p:sp>
      <p:pic>
        <p:nvPicPr>
          <p:cNvPr id="35" name="Picture 4" descr="Image associé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29322" y="1285860"/>
            <a:ext cx="1309685" cy="1436912"/>
          </a:xfrm>
          <a:prstGeom prst="rect">
            <a:avLst/>
          </a:prstGeom>
          <a:noFill/>
        </p:spPr>
      </p:pic>
      <p:pic>
        <p:nvPicPr>
          <p:cNvPr id="40" name="Picture 6" descr="Résultat de recherche d'images pour &quot;amber electrostatic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4876" y="1357298"/>
            <a:ext cx="1246113" cy="1357322"/>
          </a:xfrm>
          <a:prstGeom prst="rect">
            <a:avLst/>
          </a:prstGeom>
          <a:noFill/>
        </p:spPr>
      </p:pic>
      <p:pic>
        <p:nvPicPr>
          <p:cNvPr id="41" name="Picture 8" descr="Résultat de recherche d'images pour &quot;amber electrostatic&quot;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1472" y="4071942"/>
            <a:ext cx="5553075" cy="1800225"/>
          </a:xfrm>
          <a:prstGeom prst="rect">
            <a:avLst/>
          </a:prstGeom>
          <a:noFill/>
        </p:spPr>
      </p:pic>
      <p:pic>
        <p:nvPicPr>
          <p:cNvPr id="42" name="Picture 6" descr="Résultat de recherche d'images pour &quot;Thales&quot;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4348" y="1285860"/>
            <a:ext cx="796925" cy="121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ZoneTexte 5"/>
          <p:cNvSpPr txBox="1">
            <a:spLocks noChangeArrowheads="1"/>
          </p:cNvSpPr>
          <p:nvPr/>
        </p:nvSpPr>
        <p:spPr bwMode="auto">
          <a:xfrm>
            <a:off x="285720" y="2500306"/>
            <a:ext cx="15716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b="1" i="1" dirty="0"/>
              <a:t>Thales  </a:t>
            </a:r>
          </a:p>
          <a:p>
            <a:pPr algn="ctr"/>
            <a:r>
              <a:rPr lang="fr-FR" b="1" i="1" dirty="0"/>
              <a:t>625-547 BC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3857620" y="2786058"/>
            <a:ext cx="514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After</a:t>
            </a:r>
            <a:r>
              <a:rPr lang="fr-FR" b="1" dirty="0" smtClean="0"/>
              <a:t>  </a:t>
            </a:r>
            <a:r>
              <a:rPr lang="fr-FR" b="1" dirty="0" err="1" smtClean="0"/>
              <a:t>rubing</a:t>
            </a:r>
            <a:r>
              <a:rPr lang="fr-FR" b="1" dirty="0" smtClean="0"/>
              <a:t> </a:t>
            </a:r>
            <a:r>
              <a:rPr lang="fr-FR" b="1" dirty="0" err="1" smtClean="0"/>
              <a:t>amber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, </a:t>
            </a:r>
            <a:r>
              <a:rPr lang="fr-FR" b="1" dirty="0" err="1" smtClean="0"/>
              <a:t>it</a:t>
            </a:r>
            <a:r>
              <a:rPr lang="fr-FR" b="1" dirty="0" smtClean="0"/>
              <a:t> </a:t>
            </a:r>
            <a:r>
              <a:rPr lang="fr-FR" b="1" dirty="0" err="1" smtClean="0"/>
              <a:t>can</a:t>
            </a:r>
            <a:r>
              <a:rPr lang="fr-FR" b="1" dirty="0" smtClean="0"/>
              <a:t> </a:t>
            </a:r>
            <a:r>
              <a:rPr lang="fr-FR" b="1" dirty="0" err="1" smtClean="0"/>
              <a:t>attract</a:t>
            </a:r>
            <a:r>
              <a:rPr lang="fr-FR" b="1" dirty="0" smtClean="0"/>
              <a:t> light </a:t>
            </a:r>
            <a:r>
              <a:rPr lang="fr-FR" b="1" dirty="0" err="1" smtClean="0"/>
              <a:t>objects</a:t>
            </a:r>
            <a:r>
              <a:rPr lang="fr-FR" b="1" dirty="0" smtClean="0"/>
              <a:t> </a:t>
            </a:r>
            <a:endParaRPr lang="fr-FR" b="1" dirty="0"/>
          </a:p>
        </p:txBody>
      </p:sp>
      <p:sp>
        <p:nvSpPr>
          <p:cNvPr id="45" name="Ellipse 44"/>
          <p:cNvSpPr/>
          <p:nvPr/>
        </p:nvSpPr>
        <p:spPr>
          <a:xfrm>
            <a:off x="0" y="3643314"/>
            <a:ext cx="6786578" cy="25003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500034" y="571480"/>
            <a:ext cx="2566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Static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sp>
        <p:nvSpPr>
          <p:cNvPr id="47" name="ZoneTexte 46"/>
          <p:cNvSpPr txBox="1"/>
          <p:nvPr/>
        </p:nvSpPr>
        <p:spPr>
          <a:xfrm>
            <a:off x="4857752" y="857232"/>
            <a:ext cx="239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Electrisation by friction</a:t>
            </a:r>
            <a:endParaRPr lang="fr-FR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2428860" y="3786190"/>
            <a:ext cx="2136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Modern </a:t>
            </a:r>
            <a:r>
              <a:rPr lang="fr-FR" b="1" dirty="0" err="1" smtClean="0">
                <a:solidFill>
                  <a:srgbClr val="FF0000"/>
                </a:solidFill>
              </a:rPr>
              <a:t>explanation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49" name="Connecteur droit avec flèche 48"/>
          <p:cNvCxnSpPr/>
          <p:nvPr/>
        </p:nvCxnSpPr>
        <p:spPr>
          <a:xfrm rot="10800000">
            <a:off x="6929454" y="1571612"/>
            <a:ext cx="642942" cy="714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7572396" y="1571612"/>
            <a:ext cx="1085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Old</a:t>
            </a:r>
            <a:r>
              <a:rPr lang="fr-FR" dirty="0" smtClean="0"/>
              <a:t> </a:t>
            </a:r>
            <a:r>
              <a:rPr lang="fr-FR" dirty="0" err="1" smtClean="0"/>
              <a:t>greek</a:t>
            </a:r>
            <a:endParaRPr lang="fr-FR" dirty="0" smtClean="0"/>
          </a:p>
          <a:p>
            <a:pPr algn="ctr"/>
            <a:r>
              <a:rPr lang="fr-FR" dirty="0" smtClean="0"/>
              <a:t>hand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44" name="Rectangle 43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I.3) Electric Forces and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 The Coulomb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law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49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00034" y="7143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Exercises</a:t>
            </a:r>
            <a:r>
              <a:rPr lang="fr-FR" dirty="0" smtClean="0"/>
              <a:t> for </a:t>
            </a:r>
            <a:r>
              <a:rPr lang="fr-FR" dirty="0" err="1" smtClean="0"/>
              <a:t>tutorials</a:t>
            </a:r>
            <a:endParaRPr lang="fr-FR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0" y="1104900"/>
            <a:ext cx="8509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44" name="Rectangle 43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I.3) Electric Forces and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 The Electric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field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49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500166" y="1000108"/>
            <a:ext cx="429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consider</a:t>
            </a:r>
            <a:r>
              <a:rPr lang="fr-FR" dirty="0" smtClean="0"/>
              <a:t> an </a:t>
            </a:r>
            <a:r>
              <a:rPr lang="fr-FR" dirty="0" err="1" smtClean="0"/>
              <a:t>electric</a:t>
            </a:r>
            <a:r>
              <a:rPr lang="fr-FR" dirty="0" smtClean="0"/>
              <a:t>  charge q0 </a:t>
            </a:r>
            <a:r>
              <a:rPr lang="fr-FR" dirty="0" err="1" smtClean="0"/>
              <a:t>at</a:t>
            </a:r>
            <a:r>
              <a:rPr lang="fr-FR" dirty="0" smtClean="0"/>
              <a:t> point P</a:t>
            </a:r>
            <a:endParaRPr lang="fr-FR" dirty="0"/>
          </a:p>
        </p:txBody>
      </p:sp>
      <p:cxnSp>
        <p:nvCxnSpPr>
          <p:cNvPr id="60" name="Connecteur droit 59"/>
          <p:cNvCxnSpPr/>
          <p:nvPr/>
        </p:nvCxnSpPr>
        <p:spPr>
          <a:xfrm>
            <a:off x="928662" y="1500174"/>
            <a:ext cx="2643206" cy="1357322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928662" y="1500174"/>
            <a:ext cx="500066" cy="28575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428596" y="1000108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q</a:t>
            </a:r>
            <a:r>
              <a:rPr lang="fr-FR" sz="2800" baseline="-25000" dirty="0" smtClean="0"/>
              <a:t>0</a:t>
            </a:r>
            <a:endParaRPr lang="fr-FR" sz="2800" baseline="-25000" dirty="0"/>
          </a:p>
        </p:txBody>
      </p:sp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857364"/>
            <a:ext cx="449263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2714620"/>
            <a:ext cx="2095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" name="ZoneTexte 78"/>
          <p:cNvSpPr txBox="1"/>
          <p:nvPr/>
        </p:nvSpPr>
        <p:spPr>
          <a:xfrm>
            <a:off x="1000100" y="10001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357158" y="428604"/>
            <a:ext cx="5068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WHAT IS THE ELECTRIC FIELD ???</a:t>
            </a:r>
            <a:endParaRPr lang="fr-FR" sz="2400" dirty="0"/>
          </a:p>
        </p:txBody>
      </p:sp>
      <p:sp>
        <p:nvSpPr>
          <p:cNvPr id="16" name="Ellipse 15"/>
          <p:cNvSpPr/>
          <p:nvPr/>
        </p:nvSpPr>
        <p:spPr>
          <a:xfrm>
            <a:off x="857224" y="1428736"/>
            <a:ext cx="142876" cy="1428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44" name="Rectangle 43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I.3) Electric Forces and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 The Electric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field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49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500166" y="1000108"/>
            <a:ext cx="429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consider</a:t>
            </a:r>
            <a:r>
              <a:rPr lang="fr-FR" dirty="0" smtClean="0"/>
              <a:t> an </a:t>
            </a:r>
            <a:r>
              <a:rPr lang="fr-FR" dirty="0" err="1" smtClean="0"/>
              <a:t>electric</a:t>
            </a:r>
            <a:r>
              <a:rPr lang="fr-FR" dirty="0" smtClean="0"/>
              <a:t>  charge q0 </a:t>
            </a:r>
            <a:r>
              <a:rPr lang="fr-FR" dirty="0" err="1" smtClean="0"/>
              <a:t>at</a:t>
            </a:r>
            <a:r>
              <a:rPr lang="fr-FR" dirty="0" smtClean="0"/>
              <a:t> point P</a:t>
            </a:r>
            <a:endParaRPr lang="fr-FR" dirty="0"/>
          </a:p>
        </p:txBody>
      </p:sp>
      <p:cxnSp>
        <p:nvCxnSpPr>
          <p:cNvPr id="60" name="Connecteur droit 59"/>
          <p:cNvCxnSpPr/>
          <p:nvPr/>
        </p:nvCxnSpPr>
        <p:spPr>
          <a:xfrm>
            <a:off x="928662" y="1500174"/>
            <a:ext cx="2643206" cy="1357322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4500570"/>
            <a:ext cx="2643206" cy="969618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ffectLst/>
        </p:spPr>
      </p:pic>
      <p:cxnSp>
        <p:nvCxnSpPr>
          <p:cNvPr id="68" name="Connecteur droit avec flèche 67"/>
          <p:cNvCxnSpPr/>
          <p:nvPr/>
        </p:nvCxnSpPr>
        <p:spPr>
          <a:xfrm>
            <a:off x="928662" y="1500174"/>
            <a:ext cx="500066" cy="28575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428596" y="1000108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q</a:t>
            </a:r>
            <a:r>
              <a:rPr lang="fr-FR" sz="2800" baseline="-25000" dirty="0" smtClean="0"/>
              <a:t>0</a:t>
            </a:r>
            <a:endParaRPr lang="fr-FR" sz="2800" baseline="-25000" dirty="0"/>
          </a:p>
        </p:txBody>
      </p:sp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857364"/>
            <a:ext cx="449263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" name="ZoneTexte 72"/>
          <p:cNvSpPr txBox="1"/>
          <p:nvPr/>
        </p:nvSpPr>
        <p:spPr>
          <a:xfrm>
            <a:off x="357158" y="3714753"/>
            <a:ext cx="878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put a charge q1 </a:t>
            </a:r>
            <a:r>
              <a:rPr lang="fr-FR" dirty="0" err="1" smtClean="0"/>
              <a:t>at</a:t>
            </a:r>
            <a:r>
              <a:rPr lang="fr-FR" dirty="0" smtClean="0"/>
              <a:t> M </a:t>
            </a:r>
            <a:r>
              <a:rPr lang="fr-FR" dirty="0" err="1" smtClean="0"/>
              <a:t>at</a:t>
            </a:r>
            <a:r>
              <a:rPr lang="fr-FR" dirty="0" smtClean="0"/>
              <a:t> a distance r </a:t>
            </a:r>
            <a:r>
              <a:rPr lang="fr-FR" dirty="0" err="1" smtClean="0"/>
              <a:t>from</a:t>
            </a:r>
            <a:r>
              <a:rPr lang="fr-FR" dirty="0" smtClean="0"/>
              <a:t> P, the force </a:t>
            </a:r>
            <a:r>
              <a:rPr lang="fr-FR" dirty="0" err="1" smtClean="0"/>
              <a:t>felt</a:t>
            </a:r>
            <a:r>
              <a:rPr lang="fr-FR" dirty="0" smtClean="0"/>
              <a:t> by q1 due to q0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7422" y="2714620"/>
            <a:ext cx="2095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5" name="Connecteur droit avec flèche 74"/>
          <p:cNvCxnSpPr/>
          <p:nvPr/>
        </p:nvCxnSpPr>
        <p:spPr>
          <a:xfrm>
            <a:off x="3428992" y="2786058"/>
            <a:ext cx="714380" cy="357190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3357554" y="2214554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</a:rPr>
              <a:t>q</a:t>
            </a:r>
            <a:r>
              <a:rPr lang="fr-FR" sz="2800" baseline="-25000" dirty="0" smtClean="0">
                <a:solidFill>
                  <a:srgbClr val="FF0000"/>
                </a:solidFill>
              </a:rPr>
              <a:t>1</a:t>
            </a:r>
            <a:endParaRPr lang="fr-FR" sz="2800" baseline="-25000" dirty="0">
              <a:solidFill>
                <a:srgbClr val="FF0000"/>
              </a:solidFill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1000100" y="10001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</a:t>
            </a:r>
            <a:endParaRPr lang="fr-FR" dirty="0"/>
          </a:p>
        </p:txBody>
      </p:sp>
      <p:sp>
        <p:nvSpPr>
          <p:cNvPr id="80" name="ZoneTexte 79"/>
          <p:cNvSpPr txBox="1"/>
          <p:nvPr/>
        </p:nvSpPr>
        <p:spPr>
          <a:xfrm>
            <a:off x="3071802" y="285749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357158" y="428604"/>
            <a:ext cx="5068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WHAT IS THE ELECTRIC FIELD ???</a:t>
            </a:r>
            <a:endParaRPr lang="fr-FR" sz="2400" dirty="0"/>
          </a:p>
        </p:txBody>
      </p:sp>
      <p:sp>
        <p:nvSpPr>
          <p:cNvPr id="21" name="Ellipse 20"/>
          <p:cNvSpPr/>
          <p:nvPr/>
        </p:nvSpPr>
        <p:spPr>
          <a:xfrm>
            <a:off x="857224" y="1428736"/>
            <a:ext cx="142876" cy="1428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57554" y="2714620"/>
            <a:ext cx="142876" cy="1428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44" name="Rectangle 43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I.3) Electric Forces and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 The Electric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field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49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500166" y="1000108"/>
            <a:ext cx="429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consider</a:t>
            </a:r>
            <a:r>
              <a:rPr lang="fr-FR" dirty="0" smtClean="0"/>
              <a:t> an </a:t>
            </a:r>
            <a:r>
              <a:rPr lang="fr-FR" dirty="0" err="1" smtClean="0"/>
              <a:t>electric</a:t>
            </a:r>
            <a:r>
              <a:rPr lang="fr-FR" dirty="0" smtClean="0"/>
              <a:t>  charge q0 </a:t>
            </a:r>
            <a:r>
              <a:rPr lang="fr-FR" dirty="0" err="1" smtClean="0"/>
              <a:t>at</a:t>
            </a:r>
            <a:r>
              <a:rPr lang="fr-FR" dirty="0" smtClean="0"/>
              <a:t> point P</a:t>
            </a:r>
            <a:endParaRPr lang="fr-FR" dirty="0"/>
          </a:p>
        </p:txBody>
      </p:sp>
      <p:cxnSp>
        <p:nvCxnSpPr>
          <p:cNvPr id="60" name="Connecteur droit 59"/>
          <p:cNvCxnSpPr/>
          <p:nvPr/>
        </p:nvCxnSpPr>
        <p:spPr>
          <a:xfrm>
            <a:off x="928662" y="1500174"/>
            <a:ext cx="2643206" cy="1357322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928662" y="1500174"/>
            <a:ext cx="500066" cy="28575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428596" y="1000108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q</a:t>
            </a:r>
            <a:r>
              <a:rPr lang="fr-FR" sz="2800" baseline="-25000" dirty="0" smtClean="0"/>
              <a:t>0</a:t>
            </a:r>
            <a:endParaRPr lang="fr-FR" sz="2800" baseline="-25000" dirty="0"/>
          </a:p>
        </p:txBody>
      </p:sp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857364"/>
            <a:ext cx="449263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" name="ZoneTexte 72"/>
          <p:cNvSpPr txBox="1"/>
          <p:nvPr/>
        </p:nvSpPr>
        <p:spPr>
          <a:xfrm>
            <a:off x="357158" y="3714753"/>
            <a:ext cx="878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remove</a:t>
            </a:r>
            <a:r>
              <a:rPr lang="fr-FR" dirty="0" smtClean="0"/>
              <a:t> charge q1</a:t>
            </a:r>
            <a:endParaRPr lang="fr-FR" dirty="0"/>
          </a:p>
        </p:txBody>
      </p:sp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2714620"/>
            <a:ext cx="2095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" name="ZoneTexte 78"/>
          <p:cNvSpPr txBox="1"/>
          <p:nvPr/>
        </p:nvSpPr>
        <p:spPr>
          <a:xfrm>
            <a:off x="1000100" y="10001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357158" y="428604"/>
            <a:ext cx="5068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WHAT IS THE ELECTRIC FIELD ???</a:t>
            </a:r>
            <a:endParaRPr lang="fr-FR" sz="2400" dirty="0"/>
          </a:p>
        </p:txBody>
      </p:sp>
      <p:sp>
        <p:nvSpPr>
          <p:cNvPr id="17" name="Ellipse 16"/>
          <p:cNvSpPr/>
          <p:nvPr/>
        </p:nvSpPr>
        <p:spPr>
          <a:xfrm>
            <a:off x="857224" y="1428736"/>
            <a:ext cx="142876" cy="1428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44" name="Rectangle 43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I.3) Electric Forces and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 The Electric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field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49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500166" y="1000108"/>
            <a:ext cx="429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consider</a:t>
            </a:r>
            <a:r>
              <a:rPr lang="fr-FR" dirty="0" smtClean="0"/>
              <a:t> an </a:t>
            </a:r>
            <a:r>
              <a:rPr lang="fr-FR" dirty="0" err="1" smtClean="0"/>
              <a:t>electric</a:t>
            </a:r>
            <a:r>
              <a:rPr lang="fr-FR" dirty="0" smtClean="0"/>
              <a:t>  charge q0 </a:t>
            </a:r>
            <a:r>
              <a:rPr lang="fr-FR" dirty="0" err="1" smtClean="0"/>
              <a:t>at</a:t>
            </a:r>
            <a:r>
              <a:rPr lang="fr-FR" dirty="0" smtClean="0"/>
              <a:t> point P</a:t>
            </a:r>
            <a:endParaRPr lang="fr-FR" dirty="0"/>
          </a:p>
        </p:txBody>
      </p:sp>
      <p:cxnSp>
        <p:nvCxnSpPr>
          <p:cNvPr id="60" name="Connecteur droit 59"/>
          <p:cNvCxnSpPr/>
          <p:nvPr/>
        </p:nvCxnSpPr>
        <p:spPr>
          <a:xfrm>
            <a:off x="928662" y="1500174"/>
            <a:ext cx="2643206" cy="1357322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928662" y="1500174"/>
            <a:ext cx="500066" cy="28575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428596" y="1000108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q</a:t>
            </a:r>
            <a:r>
              <a:rPr lang="fr-FR" sz="2800" baseline="-25000" dirty="0" smtClean="0"/>
              <a:t>0</a:t>
            </a:r>
            <a:endParaRPr lang="fr-FR" sz="2800" baseline="-25000" dirty="0"/>
          </a:p>
        </p:txBody>
      </p:sp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857364"/>
            <a:ext cx="449263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" name="ZoneTexte 72"/>
          <p:cNvSpPr txBox="1"/>
          <p:nvPr/>
        </p:nvSpPr>
        <p:spPr>
          <a:xfrm>
            <a:off x="357158" y="3714753"/>
            <a:ext cx="878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put a charge q2 </a:t>
            </a:r>
            <a:r>
              <a:rPr lang="fr-FR" dirty="0" err="1" smtClean="0"/>
              <a:t>at</a:t>
            </a:r>
            <a:r>
              <a:rPr lang="fr-FR" dirty="0" smtClean="0"/>
              <a:t> M </a:t>
            </a:r>
            <a:r>
              <a:rPr lang="fr-FR" dirty="0" err="1" smtClean="0"/>
              <a:t>at</a:t>
            </a:r>
            <a:r>
              <a:rPr lang="fr-FR" dirty="0" smtClean="0"/>
              <a:t> a distance r </a:t>
            </a:r>
            <a:r>
              <a:rPr lang="fr-FR" dirty="0" err="1" smtClean="0"/>
              <a:t>from</a:t>
            </a:r>
            <a:r>
              <a:rPr lang="fr-FR" dirty="0" smtClean="0"/>
              <a:t> P, the force </a:t>
            </a:r>
            <a:r>
              <a:rPr lang="fr-FR" dirty="0" err="1" smtClean="0"/>
              <a:t>felt</a:t>
            </a:r>
            <a:r>
              <a:rPr lang="fr-FR" dirty="0" smtClean="0"/>
              <a:t> by q2 due to q0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2714620"/>
            <a:ext cx="2095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5" name="Connecteur droit avec flèche 74"/>
          <p:cNvCxnSpPr/>
          <p:nvPr/>
        </p:nvCxnSpPr>
        <p:spPr>
          <a:xfrm>
            <a:off x="3428992" y="2786058"/>
            <a:ext cx="714380" cy="357190"/>
          </a:xfrm>
          <a:prstGeom prst="straightConnector1">
            <a:avLst/>
          </a:prstGeom>
          <a:ln w="444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3357554" y="2214554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00B050"/>
                </a:solidFill>
              </a:rPr>
              <a:t>q</a:t>
            </a:r>
            <a:r>
              <a:rPr lang="fr-FR" sz="2800" baseline="-25000" dirty="0" smtClean="0">
                <a:solidFill>
                  <a:srgbClr val="00B050"/>
                </a:solidFill>
              </a:rPr>
              <a:t>2</a:t>
            </a:r>
            <a:endParaRPr lang="fr-FR" sz="2800" baseline="-25000" dirty="0">
              <a:solidFill>
                <a:srgbClr val="00B050"/>
              </a:solidFill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1000100" y="10001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</a:t>
            </a:r>
            <a:endParaRPr lang="fr-FR" dirty="0"/>
          </a:p>
        </p:txBody>
      </p:sp>
      <p:sp>
        <p:nvSpPr>
          <p:cNvPr id="80" name="ZoneTexte 79"/>
          <p:cNvSpPr txBox="1"/>
          <p:nvPr/>
        </p:nvSpPr>
        <p:spPr>
          <a:xfrm>
            <a:off x="3071802" y="285749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357158" y="428604"/>
            <a:ext cx="5068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WHAT IS THE ELECTRIC FIELD ???</a:t>
            </a:r>
            <a:endParaRPr lang="fr-FR" sz="2400" dirty="0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1802" y="4429132"/>
            <a:ext cx="2670683" cy="857256"/>
          </a:xfrm>
          <a:prstGeom prst="rect">
            <a:avLst/>
          </a:prstGeom>
          <a:noFill/>
          <a:ln w="31750">
            <a:solidFill>
              <a:srgbClr val="00B050"/>
            </a:solidFill>
            <a:miter lim="800000"/>
            <a:headEnd/>
            <a:tailEnd/>
          </a:ln>
          <a:effectLst/>
        </p:spPr>
      </p:pic>
      <p:sp>
        <p:nvSpPr>
          <p:cNvPr id="22" name="Ellipse 21"/>
          <p:cNvSpPr/>
          <p:nvPr/>
        </p:nvSpPr>
        <p:spPr>
          <a:xfrm>
            <a:off x="857224" y="1428736"/>
            <a:ext cx="142876" cy="1428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357554" y="2714620"/>
            <a:ext cx="142876" cy="1428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44" name="Rectangle 43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I.3) Electric Forces and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 The Electric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field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49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500166" y="1000108"/>
            <a:ext cx="429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consider</a:t>
            </a:r>
            <a:r>
              <a:rPr lang="fr-FR" dirty="0" smtClean="0"/>
              <a:t> an </a:t>
            </a:r>
            <a:r>
              <a:rPr lang="fr-FR" dirty="0" err="1" smtClean="0"/>
              <a:t>electric</a:t>
            </a:r>
            <a:r>
              <a:rPr lang="fr-FR" dirty="0" smtClean="0"/>
              <a:t>  charge q0 </a:t>
            </a:r>
            <a:r>
              <a:rPr lang="fr-FR" dirty="0" err="1" smtClean="0"/>
              <a:t>at</a:t>
            </a:r>
            <a:r>
              <a:rPr lang="fr-FR" dirty="0" smtClean="0"/>
              <a:t> point P</a:t>
            </a:r>
            <a:endParaRPr lang="fr-FR" dirty="0"/>
          </a:p>
        </p:txBody>
      </p:sp>
      <p:cxnSp>
        <p:nvCxnSpPr>
          <p:cNvPr id="60" name="Connecteur droit 59"/>
          <p:cNvCxnSpPr/>
          <p:nvPr/>
        </p:nvCxnSpPr>
        <p:spPr>
          <a:xfrm>
            <a:off x="928662" y="1500174"/>
            <a:ext cx="2643206" cy="1357322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928662" y="1500174"/>
            <a:ext cx="500066" cy="28575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428596" y="1000108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q</a:t>
            </a:r>
            <a:r>
              <a:rPr lang="fr-FR" sz="2800" baseline="-25000" dirty="0" smtClean="0"/>
              <a:t>0</a:t>
            </a:r>
            <a:endParaRPr lang="fr-FR" sz="2800" baseline="-25000" dirty="0"/>
          </a:p>
        </p:txBody>
      </p:sp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857364"/>
            <a:ext cx="449263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" name="ZoneTexte 72"/>
          <p:cNvSpPr txBox="1"/>
          <p:nvPr/>
        </p:nvSpPr>
        <p:spPr>
          <a:xfrm>
            <a:off x="357158" y="3714753"/>
            <a:ext cx="878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remove</a:t>
            </a:r>
            <a:r>
              <a:rPr lang="fr-FR" dirty="0" smtClean="0"/>
              <a:t> charge q2</a:t>
            </a:r>
            <a:endParaRPr lang="fr-FR" dirty="0"/>
          </a:p>
        </p:txBody>
      </p:sp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2714620"/>
            <a:ext cx="2095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" name="ZoneTexte 78"/>
          <p:cNvSpPr txBox="1"/>
          <p:nvPr/>
        </p:nvSpPr>
        <p:spPr>
          <a:xfrm>
            <a:off x="1000100" y="10001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357158" y="428604"/>
            <a:ext cx="5068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WHAT IS THE ELECTRIC FIELD ???</a:t>
            </a:r>
            <a:endParaRPr lang="fr-FR" sz="2400" dirty="0"/>
          </a:p>
        </p:txBody>
      </p:sp>
      <p:sp>
        <p:nvSpPr>
          <p:cNvPr id="17" name="Ellipse 16"/>
          <p:cNvSpPr/>
          <p:nvPr/>
        </p:nvSpPr>
        <p:spPr>
          <a:xfrm>
            <a:off x="857224" y="1428736"/>
            <a:ext cx="142876" cy="1428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44" name="Rectangle 43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I.3) Electric Forces and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 The Electric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field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49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500166" y="1000108"/>
            <a:ext cx="429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consider</a:t>
            </a:r>
            <a:r>
              <a:rPr lang="fr-FR" dirty="0" smtClean="0"/>
              <a:t> an </a:t>
            </a:r>
            <a:r>
              <a:rPr lang="fr-FR" dirty="0" err="1" smtClean="0"/>
              <a:t>electric</a:t>
            </a:r>
            <a:r>
              <a:rPr lang="fr-FR" dirty="0" smtClean="0"/>
              <a:t>  charge q0 </a:t>
            </a:r>
            <a:r>
              <a:rPr lang="fr-FR" dirty="0" err="1" smtClean="0"/>
              <a:t>at</a:t>
            </a:r>
            <a:r>
              <a:rPr lang="fr-FR" dirty="0" smtClean="0"/>
              <a:t> point P</a:t>
            </a:r>
            <a:endParaRPr lang="fr-FR" dirty="0"/>
          </a:p>
        </p:txBody>
      </p:sp>
      <p:cxnSp>
        <p:nvCxnSpPr>
          <p:cNvPr id="60" name="Connecteur droit 59"/>
          <p:cNvCxnSpPr/>
          <p:nvPr/>
        </p:nvCxnSpPr>
        <p:spPr>
          <a:xfrm>
            <a:off x="928662" y="1500174"/>
            <a:ext cx="2643206" cy="1357322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928662" y="1500174"/>
            <a:ext cx="500066" cy="28575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428596" y="1000108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q</a:t>
            </a:r>
            <a:r>
              <a:rPr lang="fr-FR" sz="2800" baseline="-25000" dirty="0" smtClean="0"/>
              <a:t>0</a:t>
            </a:r>
            <a:endParaRPr lang="fr-FR" sz="2800" baseline="-25000" dirty="0"/>
          </a:p>
        </p:txBody>
      </p:sp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857364"/>
            <a:ext cx="449263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" name="ZoneTexte 72"/>
          <p:cNvSpPr txBox="1"/>
          <p:nvPr/>
        </p:nvSpPr>
        <p:spPr>
          <a:xfrm>
            <a:off x="357158" y="3714753"/>
            <a:ext cx="878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put a charge q3 </a:t>
            </a:r>
            <a:r>
              <a:rPr lang="fr-FR" dirty="0" err="1" smtClean="0"/>
              <a:t>at</a:t>
            </a:r>
            <a:r>
              <a:rPr lang="fr-FR" dirty="0" smtClean="0"/>
              <a:t> M </a:t>
            </a:r>
            <a:r>
              <a:rPr lang="fr-FR" dirty="0" err="1" smtClean="0"/>
              <a:t>at</a:t>
            </a:r>
            <a:r>
              <a:rPr lang="fr-FR" dirty="0" smtClean="0"/>
              <a:t> a distance r </a:t>
            </a:r>
            <a:r>
              <a:rPr lang="fr-FR" dirty="0" err="1" smtClean="0"/>
              <a:t>from</a:t>
            </a:r>
            <a:r>
              <a:rPr lang="fr-FR" dirty="0" smtClean="0"/>
              <a:t> P, </a:t>
            </a:r>
            <a:r>
              <a:rPr lang="fr-FR" dirty="0" err="1" smtClean="0"/>
              <a:t>we</a:t>
            </a:r>
            <a:r>
              <a:rPr lang="fr-FR" dirty="0" smtClean="0"/>
              <a:t> look the force </a:t>
            </a:r>
            <a:r>
              <a:rPr lang="fr-FR" dirty="0" err="1" smtClean="0"/>
              <a:t>felt</a:t>
            </a:r>
            <a:r>
              <a:rPr lang="fr-FR" dirty="0" smtClean="0"/>
              <a:t> by q3 due to q0. </a:t>
            </a:r>
            <a:endParaRPr lang="fr-FR" dirty="0"/>
          </a:p>
        </p:txBody>
      </p:sp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2714620"/>
            <a:ext cx="2095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5" name="Connecteur droit avec flèche 74"/>
          <p:cNvCxnSpPr/>
          <p:nvPr/>
        </p:nvCxnSpPr>
        <p:spPr>
          <a:xfrm>
            <a:off x="3428992" y="2786058"/>
            <a:ext cx="714380" cy="357190"/>
          </a:xfrm>
          <a:prstGeom prst="straightConnector1">
            <a:avLst/>
          </a:prstGeom>
          <a:ln w="444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3357554" y="2214554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rgbClr val="7030A0"/>
                </a:solidFill>
              </a:rPr>
              <a:t>q</a:t>
            </a:r>
            <a:r>
              <a:rPr lang="fr-FR" sz="2800" baseline="-25000" dirty="0" err="1" smtClean="0">
                <a:solidFill>
                  <a:srgbClr val="7030A0"/>
                </a:solidFill>
              </a:rPr>
              <a:t>N</a:t>
            </a:r>
            <a:endParaRPr lang="fr-FR" sz="2800" baseline="-25000" dirty="0">
              <a:solidFill>
                <a:srgbClr val="7030A0"/>
              </a:solidFill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1000100" y="10001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</a:t>
            </a:r>
            <a:endParaRPr lang="fr-FR" dirty="0"/>
          </a:p>
        </p:txBody>
      </p:sp>
      <p:sp>
        <p:nvSpPr>
          <p:cNvPr id="80" name="ZoneTexte 79"/>
          <p:cNvSpPr txBox="1"/>
          <p:nvPr/>
        </p:nvSpPr>
        <p:spPr>
          <a:xfrm>
            <a:off x="3071802" y="285749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357158" y="428604"/>
            <a:ext cx="5068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WHAT IS THE ELECTRIC FIELD ???</a:t>
            </a:r>
            <a:endParaRPr lang="fr-FR" sz="2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357158" y="4286256"/>
            <a:ext cx="878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remove</a:t>
            </a:r>
            <a:r>
              <a:rPr lang="fr-FR" dirty="0" smtClean="0"/>
              <a:t> charge q3…………….</a:t>
            </a:r>
            <a:r>
              <a:rPr lang="fr-FR" dirty="0" err="1" smtClean="0"/>
              <a:t>until</a:t>
            </a:r>
            <a:r>
              <a:rPr lang="fr-FR" dirty="0" smtClean="0"/>
              <a:t> </a:t>
            </a:r>
            <a:r>
              <a:rPr lang="fr-FR" dirty="0" err="1" smtClean="0"/>
              <a:t>qN</a:t>
            </a:r>
            <a:r>
              <a:rPr lang="fr-FR" dirty="0" smtClean="0"/>
              <a:t>-1 and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remove</a:t>
            </a:r>
            <a:r>
              <a:rPr lang="fr-FR" dirty="0" smtClean="0"/>
              <a:t> </a:t>
            </a:r>
            <a:r>
              <a:rPr lang="fr-FR" dirty="0" err="1" smtClean="0"/>
              <a:t>qN</a:t>
            </a:r>
            <a:r>
              <a:rPr lang="fr-FR" dirty="0" smtClean="0"/>
              <a:t>-1.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357158" y="4857760"/>
            <a:ext cx="878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put a charge </a:t>
            </a:r>
            <a:r>
              <a:rPr lang="fr-FR" dirty="0" err="1" smtClean="0"/>
              <a:t>qN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M </a:t>
            </a:r>
            <a:r>
              <a:rPr lang="fr-FR" dirty="0" err="1" smtClean="0"/>
              <a:t>at</a:t>
            </a:r>
            <a:r>
              <a:rPr lang="fr-FR" dirty="0" smtClean="0"/>
              <a:t> a distance r </a:t>
            </a:r>
            <a:r>
              <a:rPr lang="fr-FR" dirty="0" err="1" smtClean="0"/>
              <a:t>from</a:t>
            </a:r>
            <a:r>
              <a:rPr lang="fr-FR" dirty="0" smtClean="0"/>
              <a:t> P, </a:t>
            </a:r>
            <a:r>
              <a:rPr lang="fr-FR" dirty="0" err="1" smtClean="0"/>
              <a:t>we</a:t>
            </a:r>
            <a:r>
              <a:rPr lang="fr-FR" dirty="0" smtClean="0"/>
              <a:t>  the force </a:t>
            </a:r>
            <a:r>
              <a:rPr lang="fr-FR" dirty="0" err="1" smtClean="0"/>
              <a:t>felt</a:t>
            </a:r>
            <a:r>
              <a:rPr lang="fr-FR" dirty="0" smtClean="0"/>
              <a:t> by </a:t>
            </a:r>
            <a:r>
              <a:rPr lang="fr-FR" dirty="0" err="1" smtClean="0"/>
              <a:t>qN</a:t>
            </a:r>
            <a:r>
              <a:rPr lang="fr-FR" dirty="0" smtClean="0"/>
              <a:t> due to q0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1802" y="5357826"/>
            <a:ext cx="2786082" cy="908358"/>
          </a:xfrm>
          <a:prstGeom prst="rect">
            <a:avLst/>
          </a:prstGeom>
          <a:noFill/>
          <a:ln w="25400">
            <a:solidFill>
              <a:srgbClr val="7030A0"/>
            </a:solidFill>
            <a:miter lim="800000"/>
            <a:headEnd/>
            <a:tailEnd/>
          </a:ln>
          <a:effectLst/>
        </p:spPr>
      </p:pic>
      <p:sp>
        <p:nvSpPr>
          <p:cNvPr id="26" name="Ellipse 25"/>
          <p:cNvSpPr/>
          <p:nvPr/>
        </p:nvSpPr>
        <p:spPr>
          <a:xfrm>
            <a:off x="857224" y="1428736"/>
            <a:ext cx="142876" cy="1428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357554" y="2714620"/>
            <a:ext cx="142876" cy="1428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44" name="Rectangle 43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I.3) Electric Forces and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 The Electric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field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49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500166" y="1000108"/>
            <a:ext cx="429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consider</a:t>
            </a:r>
            <a:r>
              <a:rPr lang="fr-FR" dirty="0" smtClean="0"/>
              <a:t> an </a:t>
            </a:r>
            <a:r>
              <a:rPr lang="fr-FR" dirty="0" err="1" smtClean="0"/>
              <a:t>electric</a:t>
            </a:r>
            <a:r>
              <a:rPr lang="fr-FR" dirty="0" smtClean="0"/>
              <a:t>  charge q0 </a:t>
            </a:r>
            <a:r>
              <a:rPr lang="fr-FR" dirty="0" err="1" smtClean="0"/>
              <a:t>at</a:t>
            </a:r>
            <a:r>
              <a:rPr lang="fr-FR" dirty="0" smtClean="0"/>
              <a:t> point P</a:t>
            </a:r>
            <a:endParaRPr lang="fr-FR" dirty="0"/>
          </a:p>
        </p:txBody>
      </p:sp>
      <p:cxnSp>
        <p:nvCxnSpPr>
          <p:cNvPr id="60" name="Connecteur droit 59"/>
          <p:cNvCxnSpPr/>
          <p:nvPr/>
        </p:nvCxnSpPr>
        <p:spPr>
          <a:xfrm>
            <a:off x="928662" y="1500174"/>
            <a:ext cx="2643206" cy="1357322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928662" y="1500174"/>
            <a:ext cx="500066" cy="28575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428596" y="1000108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q</a:t>
            </a:r>
            <a:r>
              <a:rPr lang="fr-FR" sz="2800" baseline="-25000" dirty="0" smtClean="0"/>
              <a:t>0</a:t>
            </a:r>
            <a:endParaRPr lang="fr-FR" sz="2800" baseline="-25000" dirty="0"/>
          </a:p>
        </p:txBody>
      </p:sp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857364"/>
            <a:ext cx="449263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" name="ZoneTexte 72"/>
          <p:cNvSpPr txBox="1"/>
          <p:nvPr/>
        </p:nvSpPr>
        <p:spPr>
          <a:xfrm>
            <a:off x="3357554" y="1643050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invariant in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stupid</a:t>
            </a:r>
            <a:r>
              <a:rPr lang="fr-FR" dirty="0" smtClean="0"/>
              <a:t> </a:t>
            </a:r>
            <a:r>
              <a:rPr lang="fr-FR" dirty="0" err="1" smtClean="0"/>
              <a:t>experiment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2714620"/>
            <a:ext cx="2095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" name="ZoneTexte 78"/>
          <p:cNvSpPr txBox="1"/>
          <p:nvPr/>
        </p:nvSpPr>
        <p:spPr>
          <a:xfrm>
            <a:off x="1000100" y="10001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</a:t>
            </a:r>
            <a:endParaRPr lang="fr-FR" dirty="0"/>
          </a:p>
        </p:txBody>
      </p:sp>
      <p:sp>
        <p:nvSpPr>
          <p:cNvPr id="80" name="ZoneTexte 79"/>
          <p:cNvSpPr txBox="1"/>
          <p:nvPr/>
        </p:nvSpPr>
        <p:spPr>
          <a:xfrm>
            <a:off x="3071802" y="285749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357158" y="428604"/>
            <a:ext cx="5068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WHAT IS THE ELECTRIC FIELD ???</a:t>
            </a:r>
            <a:endParaRPr lang="fr-FR" sz="2400" dirty="0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3357562"/>
            <a:ext cx="6143668" cy="1167357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27" name="ZoneTexte 26"/>
          <p:cNvSpPr txBox="1"/>
          <p:nvPr/>
        </p:nvSpPr>
        <p:spPr>
          <a:xfrm>
            <a:off x="500034" y="4857760"/>
            <a:ext cx="821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It </a:t>
            </a:r>
            <a:r>
              <a:rPr lang="fr-FR" dirty="0" err="1" smtClean="0"/>
              <a:t>exist</a:t>
            </a:r>
            <a:r>
              <a:rPr lang="fr-FR" dirty="0" smtClean="0"/>
              <a:t> one </a:t>
            </a:r>
            <a:r>
              <a:rPr lang="fr-FR" dirty="0" err="1" smtClean="0"/>
              <a:t>quantity</a:t>
            </a:r>
            <a:r>
              <a:rPr lang="fr-FR" dirty="0" smtClean="0"/>
              <a:t> </a:t>
            </a:r>
            <a:r>
              <a:rPr lang="fr-FR" b="1" dirty="0" err="1" smtClean="0"/>
              <a:t>induced</a:t>
            </a:r>
            <a:r>
              <a:rPr lang="fr-FR" b="1" dirty="0" smtClean="0"/>
              <a:t> by the existence of q0 </a:t>
            </a:r>
            <a:r>
              <a:rPr lang="fr-FR" dirty="0" err="1" smtClean="0"/>
              <a:t>that</a:t>
            </a:r>
            <a:r>
              <a:rPr lang="fr-FR" dirty="0" smtClean="0"/>
              <a:t> modifies the </a:t>
            </a:r>
            <a:r>
              <a:rPr lang="fr-FR" dirty="0" err="1" smtClean="0"/>
              <a:t>space</a:t>
            </a:r>
            <a:r>
              <a:rPr lang="fr-FR" dirty="0" smtClean="0"/>
              <a:t>-</a:t>
            </a:r>
            <a:r>
              <a:rPr lang="fr-FR" dirty="0" err="1" smtClean="0"/>
              <a:t>properties</a:t>
            </a:r>
            <a:endParaRPr lang="fr-FR" dirty="0"/>
          </a:p>
        </p:txBody>
      </p:sp>
      <p:sp>
        <p:nvSpPr>
          <p:cNvPr id="20" name="Ellipse 19"/>
          <p:cNvSpPr/>
          <p:nvPr/>
        </p:nvSpPr>
        <p:spPr>
          <a:xfrm>
            <a:off x="857224" y="1428736"/>
            <a:ext cx="142876" cy="1428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I.3) Electric Forces and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grpSp>
        <p:nvGrpSpPr>
          <p:cNvPr id="21" name="Groupe 84"/>
          <p:cNvGrpSpPr>
            <a:grpSpLocks/>
          </p:cNvGrpSpPr>
          <p:nvPr/>
        </p:nvGrpSpPr>
        <p:grpSpPr bwMode="auto">
          <a:xfrm>
            <a:off x="2071670" y="1571612"/>
            <a:ext cx="4937125" cy="1000125"/>
            <a:chOff x="368739" y="4433895"/>
            <a:chExt cx="4414977" cy="844557"/>
          </a:xfrm>
        </p:grpSpPr>
        <p:sp>
          <p:nvSpPr>
            <p:cNvPr id="22" name="Ellipse 21"/>
            <p:cNvSpPr/>
            <p:nvPr/>
          </p:nvSpPr>
          <p:spPr>
            <a:xfrm>
              <a:off x="1209146" y="4663131"/>
              <a:ext cx="275404" cy="26945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23" name="Connecteur droit 22"/>
            <p:cNvCxnSpPr>
              <a:endCxn id="29" idx="6"/>
            </p:cNvCxnSpPr>
            <p:nvPr/>
          </p:nvCxnSpPr>
          <p:spPr>
            <a:xfrm>
              <a:off x="1319876" y="4770377"/>
              <a:ext cx="2421849" cy="2681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43"/>
            <p:cNvSpPr txBox="1">
              <a:spLocks noChangeArrowheads="1"/>
            </p:cNvSpPr>
            <p:nvPr/>
          </p:nvSpPr>
          <p:spPr bwMode="auto">
            <a:xfrm>
              <a:off x="368739" y="4433895"/>
              <a:ext cx="8370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b="1" dirty="0"/>
                <a:t>q</a:t>
              </a:r>
              <a:r>
                <a:rPr lang="fr-FR" sz="2400" b="1" baseline="-25000" dirty="0"/>
                <a:t>1</a:t>
              </a:r>
              <a:r>
                <a:rPr lang="fr-FR" sz="2400" b="1" dirty="0"/>
                <a:t>&gt;0</a:t>
              </a:r>
            </a:p>
          </p:txBody>
        </p:sp>
        <p:sp>
          <p:nvSpPr>
            <p:cNvPr id="25" name="ZoneTexte 44"/>
            <p:cNvSpPr txBox="1">
              <a:spLocks noChangeArrowheads="1"/>
            </p:cNvSpPr>
            <p:nvPr/>
          </p:nvSpPr>
          <p:spPr bwMode="auto">
            <a:xfrm>
              <a:off x="3946627" y="4494221"/>
              <a:ext cx="8370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b="1" dirty="0"/>
                <a:t>q</a:t>
              </a:r>
              <a:r>
                <a:rPr lang="fr-FR" sz="2400" b="1" baseline="-25000" dirty="0"/>
                <a:t>2</a:t>
              </a:r>
              <a:r>
                <a:rPr lang="fr-FR" sz="2400" b="1" dirty="0"/>
                <a:t>&lt;0</a:t>
              </a:r>
              <a:endParaRPr lang="fr-FR" sz="2400" b="1" baseline="-25000" dirty="0"/>
            </a:p>
          </p:txBody>
        </p:sp>
        <p:sp>
          <p:nvSpPr>
            <p:cNvPr id="26" name="ZoneTexte 45"/>
            <p:cNvSpPr txBox="1">
              <a:spLocks noChangeArrowheads="1"/>
            </p:cNvSpPr>
            <p:nvPr/>
          </p:nvSpPr>
          <p:spPr bwMode="auto">
            <a:xfrm>
              <a:off x="2145580" y="4770641"/>
              <a:ext cx="218879" cy="301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000" b="1"/>
                <a:t>r</a:t>
              </a:r>
            </a:p>
          </p:txBody>
        </p:sp>
        <p:pic>
          <p:nvPicPr>
            <p:cNvPr id="27" name="Picture 1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71604" y="4929198"/>
              <a:ext cx="275237" cy="34925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cxnSp>
          <p:nvCxnSpPr>
            <p:cNvPr id="28" name="Connecteur droit avec flèche 27"/>
            <p:cNvCxnSpPr/>
            <p:nvPr/>
          </p:nvCxnSpPr>
          <p:spPr>
            <a:xfrm>
              <a:off x="1319876" y="4770377"/>
              <a:ext cx="770846" cy="1341"/>
            </a:xfrm>
            <a:prstGeom prst="straightConnector1">
              <a:avLst/>
            </a:prstGeom>
            <a:ln w="50800">
              <a:solidFill>
                <a:schemeClr val="bg2">
                  <a:lumMod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28"/>
            <p:cNvSpPr/>
            <p:nvPr/>
          </p:nvSpPr>
          <p:spPr>
            <a:xfrm>
              <a:off x="3466321" y="4663131"/>
              <a:ext cx="275404" cy="26945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 rot="10800000">
              <a:off x="2861568" y="4770377"/>
              <a:ext cx="770846" cy="1341"/>
            </a:xfrm>
            <a:prstGeom prst="straightConnector1">
              <a:avLst/>
            </a:prstGeom>
            <a:ln w="50800">
              <a:solidFill>
                <a:schemeClr val="bg2">
                  <a:lumMod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>
              <a:off x="1319876" y="4770377"/>
              <a:ext cx="384713" cy="13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642918"/>
            <a:ext cx="2933700" cy="1000125"/>
          </a:xfrm>
          <a:prstGeom prst="rect">
            <a:avLst/>
          </a:prstGeom>
          <a:noFill/>
          <a:ln w="9525">
            <a:solidFill>
              <a:schemeClr val="bg2">
                <a:lumMod val="25000"/>
              </a:schemeClr>
            </a:solidFill>
            <a:miter lim="800000"/>
            <a:headEnd/>
            <a:tailEnd/>
          </a:ln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2198" y="785794"/>
            <a:ext cx="3071802" cy="652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2643182"/>
            <a:ext cx="2571768" cy="90768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37" name="Picture 4" descr="Image associé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57686" y="4000504"/>
            <a:ext cx="2381250" cy="2105026"/>
          </a:xfrm>
          <a:prstGeom prst="rect">
            <a:avLst/>
          </a:prstGeom>
          <a:noFill/>
        </p:spPr>
      </p:pic>
      <p:sp>
        <p:nvSpPr>
          <p:cNvPr id="38" name="ZoneTexte 99"/>
          <p:cNvSpPr txBox="1">
            <a:spLocks noChangeArrowheads="1"/>
          </p:cNvSpPr>
          <p:nvPr/>
        </p:nvSpPr>
        <p:spPr bwMode="auto">
          <a:xfrm>
            <a:off x="214282" y="714356"/>
            <a:ext cx="20986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800" b="1" dirty="0" smtClean="0"/>
              <a:t>Electric </a:t>
            </a:r>
            <a:r>
              <a:rPr lang="fr-FR" sz="2800" b="1" dirty="0" err="1" smtClean="0"/>
              <a:t>field</a:t>
            </a:r>
            <a:r>
              <a:rPr lang="fr-FR" sz="2800" b="1" dirty="0" smtClean="0"/>
              <a:t> </a:t>
            </a:r>
            <a:endParaRPr lang="fr-FR" sz="2800" b="1" dirty="0"/>
          </a:p>
        </p:txBody>
      </p:sp>
      <p:sp>
        <p:nvSpPr>
          <p:cNvPr id="39" name="Bouée 38"/>
          <p:cNvSpPr/>
          <p:nvPr/>
        </p:nvSpPr>
        <p:spPr>
          <a:xfrm>
            <a:off x="4500562" y="4071942"/>
            <a:ext cx="2000264" cy="2000264"/>
          </a:xfrm>
          <a:prstGeom prst="donut">
            <a:avLst>
              <a:gd name="adj" fmla="val 4403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Cadre 39"/>
          <p:cNvSpPr/>
          <p:nvPr/>
        </p:nvSpPr>
        <p:spPr>
          <a:xfrm>
            <a:off x="4357686" y="3857628"/>
            <a:ext cx="2143140" cy="2286016"/>
          </a:xfrm>
          <a:prstGeom prst="frame">
            <a:avLst>
              <a:gd name="adj1" fmla="val 2574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00628" y="3143248"/>
            <a:ext cx="2286016" cy="674292"/>
          </a:xfrm>
          <a:prstGeom prst="rect">
            <a:avLst/>
          </a:prstGeom>
          <a:noFill/>
          <a:ln w="9525">
            <a:solidFill>
              <a:schemeClr val="bg2">
                <a:lumMod val="2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42" name="ZoneTexte 99"/>
          <p:cNvSpPr txBox="1">
            <a:spLocks noChangeArrowheads="1"/>
          </p:cNvSpPr>
          <p:nvPr/>
        </p:nvSpPr>
        <p:spPr bwMode="auto">
          <a:xfrm>
            <a:off x="4016378" y="2500306"/>
            <a:ext cx="49833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b="1" dirty="0" smtClean="0"/>
              <a:t>Force </a:t>
            </a:r>
            <a:r>
              <a:rPr lang="fr-FR" sz="2000" b="1" dirty="0" err="1" smtClean="0"/>
              <a:t>felt</a:t>
            </a:r>
            <a:r>
              <a:rPr lang="fr-FR" sz="2000" b="1" dirty="0" smtClean="0"/>
              <a:t> by particule 2 due to </a:t>
            </a:r>
            <a:r>
              <a:rPr lang="fr-FR" sz="2000" b="1" dirty="0" err="1" smtClean="0"/>
              <a:t>electric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field</a:t>
            </a:r>
            <a:r>
              <a:rPr lang="fr-FR" sz="2000" b="1" dirty="0" smtClean="0"/>
              <a:t> 1</a:t>
            </a:r>
            <a:endParaRPr lang="fr-FR" sz="2000" b="1" dirty="0"/>
          </a:p>
        </p:txBody>
      </p:sp>
      <p:cxnSp>
        <p:nvCxnSpPr>
          <p:cNvPr id="43" name="Connecteur droit 42"/>
          <p:cNvCxnSpPr/>
          <p:nvPr/>
        </p:nvCxnSpPr>
        <p:spPr>
          <a:xfrm>
            <a:off x="2143108" y="5072074"/>
            <a:ext cx="3357586" cy="15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 bwMode="auto">
          <a:xfrm rot="10800000">
            <a:off x="4643438" y="5072074"/>
            <a:ext cx="862012" cy="1588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5" descr="Résultat de recherche d'images pour &quot;lignes de champ electrique  charge ponctuelle&quot;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4348" y="4000504"/>
            <a:ext cx="2381250" cy="2314575"/>
          </a:xfrm>
          <a:prstGeom prst="rect">
            <a:avLst/>
          </a:prstGeom>
          <a:noFill/>
        </p:spPr>
      </p:pic>
      <p:sp>
        <p:nvSpPr>
          <p:cNvPr id="46" name="ZoneTexte 44"/>
          <p:cNvSpPr txBox="1">
            <a:spLocks noChangeArrowheads="1"/>
          </p:cNvSpPr>
          <p:nvPr/>
        </p:nvSpPr>
        <p:spPr bwMode="auto">
          <a:xfrm>
            <a:off x="5357818" y="4214818"/>
            <a:ext cx="936089" cy="54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/>
              <a:t>q</a:t>
            </a:r>
            <a:r>
              <a:rPr lang="fr-FR" sz="2400" b="1" baseline="-25000" dirty="0"/>
              <a:t>2</a:t>
            </a:r>
            <a:r>
              <a:rPr lang="fr-FR" sz="2400" b="1" dirty="0"/>
              <a:t>&lt;0</a:t>
            </a:r>
            <a:endParaRPr lang="fr-FR" sz="2400" b="1" baseline="-25000" dirty="0"/>
          </a:p>
        </p:txBody>
      </p:sp>
      <p:sp>
        <p:nvSpPr>
          <p:cNvPr id="47" name="ZoneTexte 43"/>
          <p:cNvSpPr txBox="1">
            <a:spLocks noChangeArrowheads="1"/>
          </p:cNvSpPr>
          <p:nvPr/>
        </p:nvSpPr>
        <p:spPr bwMode="auto">
          <a:xfrm>
            <a:off x="500034" y="3929066"/>
            <a:ext cx="936089" cy="54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/>
              <a:t>q</a:t>
            </a:r>
            <a:r>
              <a:rPr lang="fr-FR" sz="2400" b="1" baseline="-25000" dirty="0"/>
              <a:t>1</a:t>
            </a:r>
            <a:r>
              <a:rPr lang="fr-FR" sz="2400" b="1" dirty="0"/>
              <a:t>&gt;0</a:t>
            </a:r>
          </a:p>
        </p:txBody>
      </p:sp>
      <p:cxnSp>
        <p:nvCxnSpPr>
          <p:cNvPr id="48" name="Connecteur droit avec flèche 47"/>
          <p:cNvCxnSpPr/>
          <p:nvPr/>
        </p:nvCxnSpPr>
        <p:spPr bwMode="auto">
          <a:xfrm>
            <a:off x="2857488" y="5072074"/>
            <a:ext cx="430212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4357694"/>
            <a:ext cx="307789" cy="4135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I.3) Electric Forces and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grpSp>
        <p:nvGrpSpPr>
          <p:cNvPr id="2" name="Groupe 84"/>
          <p:cNvGrpSpPr>
            <a:grpSpLocks/>
          </p:cNvGrpSpPr>
          <p:nvPr/>
        </p:nvGrpSpPr>
        <p:grpSpPr bwMode="auto">
          <a:xfrm>
            <a:off x="2071670" y="1571612"/>
            <a:ext cx="4937125" cy="1000125"/>
            <a:chOff x="368739" y="4433895"/>
            <a:chExt cx="4414977" cy="844557"/>
          </a:xfrm>
        </p:grpSpPr>
        <p:sp>
          <p:nvSpPr>
            <p:cNvPr id="22" name="Ellipse 21"/>
            <p:cNvSpPr/>
            <p:nvPr/>
          </p:nvSpPr>
          <p:spPr>
            <a:xfrm>
              <a:off x="1209146" y="4663131"/>
              <a:ext cx="275404" cy="26945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23" name="Connecteur droit 22"/>
            <p:cNvCxnSpPr>
              <a:endCxn id="29" idx="6"/>
            </p:cNvCxnSpPr>
            <p:nvPr/>
          </p:nvCxnSpPr>
          <p:spPr>
            <a:xfrm>
              <a:off x="1319876" y="4770377"/>
              <a:ext cx="2421849" cy="2681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43"/>
            <p:cNvSpPr txBox="1">
              <a:spLocks noChangeArrowheads="1"/>
            </p:cNvSpPr>
            <p:nvPr/>
          </p:nvSpPr>
          <p:spPr bwMode="auto">
            <a:xfrm>
              <a:off x="368739" y="4433895"/>
              <a:ext cx="8370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b="1" dirty="0"/>
                <a:t>q</a:t>
              </a:r>
              <a:r>
                <a:rPr lang="fr-FR" sz="2400" b="1" baseline="-25000" dirty="0"/>
                <a:t>1</a:t>
              </a:r>
              <a:r>
                <a:rPr lang="fr-FR" sz="2400" b="1" dirty="0"/>
                <a:t>&gt;0</a:t>
              </a:r>
            </a:p>
          </p:txBody>
        </p:sp>
        <p:sp>
          <p:nvSpPr>
            <p:cNvPr id="25" name="ZoneTexte 44"/>
            <p:cNvSpPr txBox="1">
              <a:spLocks noChangeArrowheads="1"/>
            </p:cNvSpPr>
            <p:nvPr/>
          </p:nvSpPr>
          <p:spPr bwMode="auto">
            <a:xfrm>
              <a:off x="3946627" y="4494221"/>
              <a:ext cx="8370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b="1" dirty="0"/>
                <a:t>q</a:t>
              </a:r>
              <a:r>
                <a:rPr lang="fr-FR" sz="2400" b="1" baseline="-25000" dirty="0"/>
                <a:t>2</a:t>
              </a:r>
              <a:r>
                <a:rPr lang="fr-FR" sz="2400" b="1" dirty="0"/>
                <a:t>&lt;0</a:t>
              </a:r>
              <a:endParaRPr lang="fr-FR" sz="2400" b="1" baseline="-25000" dirty="0"/>
            </a:p>
          </p:txBody>
        </p:sp>
        <p:sp>
          <p:nvSpPr>
            <p:cNvPr id="26" name="ZoneTexte 45"/>
            <p:cNvSpPr txBox="1">
              <a:spLocks noChangeArrowheads="1"/>
            </p:cNvSpPr>
            <p:nvPr/>
          </p:nvSpPr>
          <p:spPr bwMode="auto">
            <a:xfrm>
              <a:off x="2145580" y="4770641"/>
              <a:ext cx="218879" cy="301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000" b="1"/>
                <a:t>r</a:t>
              </a:r>
            </a:p>
          </p:txBody>
        </p:sp>
        <p:pic>
          <p:nvPicPr>
            <p:cNvPr id="27" name="Picture 1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71604" y="4929198"/>
              <a:ext cx="275237" cy="34925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cxnSp>
          <p:nvCxnSpPr>
            <p:cNvPr id="28" name="Connecteur droit avec flèche 27"/>
            <p:cNvCxnSpPr/>
            <p:nvPr/>
          </p:nvCxnSpPr>
          <p:spPr>
            <a:xfrm>
              <a:off x="1319876" y="4770377"/>
              <a:ext cx="770846" cy="1341"/>
            </a:xfrm>
            <a:prstGeom prst="straightConnector1">
              <a:avLst/>
            </a:prstGeom>
            <a:ln w="50800">
              <a:solidFill>
                <a:schemeClr val="bg2">
                  <a:lumMod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28"/>
            <p:cNvSpPr/>
            <p:nvPr/>
          </p:nvSpPr>
          <p:spPr>
            <a:xfrm>
              <a:off x="3466321" y="4663131"/>
              <a:ext cx="275404" cy="26945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 rot="10800000">
              <a:off x="2861568" y="4770377"/>
              <a:ext cx="770846" cy="1341"/>
            </a:xfrm>
            <a:prstGeom prst="straightConnector1">
              <a:avLst/>
            </a:prstGeom>
            <a:ln w="50800">
              <a:solidFill>
                <a:schemeClr val="bg2">
                  <a:lumMod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>
              <a:off x="1319876" y="4770377"/>
              <a:ext cx="384713" cy="13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642918"/>
            <a:ext cx="2933700" cy="1000125"/>
          </a:xfrm>
          <a:prstGeom prst="rect">
            <a:avLst/>
          </a:prstGeom>
          <a:noFill/>
          <a:ln w="9525">
            <a:solidFill>
              <a:schemeClr val="bg2">
                <a:lumMod val="25000"/>
              </a:schemeClr>
            </a:solidFill>
            <a:miter lim="800000"/>
            <a:headEnd/>
            <a:tailEnd/>
          </a:ln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2198" y="785794"/>
            <a:ext cx="3071802" cy="652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ZoneTexte 99"/>
          <p:cNvSpPr txBox="1">
            <a:spLocks noChangeArrowheads="1"/>
          </p:cNvSpPr>
          <p:nvPr/>
        </p:nvSpPr>
        <p:spPr bwMode="auto">
          <a:xfrm>
            <a:off x="214282" y="714356"/>
            <a:ext cx="20986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800" b="1" dirty="0" smtClean="0"/>
              <a:t>Electric </a:t>
            </a:r>
            <a:r>
              <a:rPr lang="fr-FR" sz="2800" b="1" dirty="0" err="1" smtClean="0"/>
              <a:t>field</a:t>
            </a:r>
            <a:r>
              <a:rPr lang="fr-FR" sz="2800" b="1" dirty="0" smtClean="0"/>
              <a:t> </a:t>
            </a:r>
            <a:endParaRPr lang="fr-FR" sz="2800" b="1" dirty="0"/>
          </a:p>
        </p:txBody>
      </p:sp>
      <p:sp>
        <p:nvSpPr>
          <p:cNvPr id="42" name="ZoneTexte 99"/>
          <p:cNvSpPr txBox="1">
            <a:spLocks noChangeArrowheads="1"/>
          </p:cNvSpPr>
          <p:nvPr/>
        </p:nvSpPr>
        <p:spPr bwMode="auto">
          <a:xfrm>
            <a:off x="4016378" y="2500306"/>
            <a:ext cx="49833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b="1" dirty="0" smtClean="0"/>
              <a:t>Force </a:t>
            </a:r>
            <a:r>
              <a:rPr lang="fr-FR" sz="2000" b="1" dirty="0" err="1" smtClean="0"/>
              <a:t>felt</a:t>
            </a:r>
            <a:r>
              <a:rPr lang="fr-FR" sz="2000" b="1" dirty="0" smtClean="0"/>
              <a:t> by particule 2 due to </a:t>
            </a:r>
            <a:r>
              <a:rPr lang="fr-FR" sz="2000" b="1" dirty="0" err="1" smtClean="0"/>
              <a:t>electric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field</a:t>
            </a:r>
            <a:r>
              <a:rPr lang="fr-FR" sz="2000" b="1" dirty="0" smtClean="0"/>
              <a:t> 1</a:t>
            </a:r>
            <a:endParaRPr lang="fr-FR" sz="2000" b="1" dirty="0"/>
          </a:p>
        </p:txBody>
      </p:sp>
      <p:pic>
        <p:nvPicPr>
          <p:cNvPr id="50" name="Picture 5" descr="Résultat de recherche d'images pour &quot;lignes de champ electrique  charge ponctuelle&quot;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48" y="4000504"/>
            <a:ext cx="2381250" cy="2314575"/>
          </a:xfrm>
          <a:prstGeom prst="rect">
            <a:avLst/>
          </a:prstGeom>
          <a:noFill/>
        </p:spPr>
      </p:pic>
      <p:pic>
        <p:nvPicPr>
          <p:cNvPr id="51" name="Picture 4" descr="Image associé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57686" y="4000504"/>
            <a:ext cx="2381250" cy="2105026"/>
          </a:xfrm>
          <a:prstGeom prst="rect">
            <a:avLst/>
          </a:prstGeom>
          <a:noFill/>
        </p:spPr>
      </p:pic>
      <p:pic>
        <p:nvPicPr>
          <p:cNvPr id="52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0034" y="3071810"/>
            <a:ext cx="2571768" cy="697275"/>
          </a:xfrm>
          <a:prstGeom prst="rect">
            <a:avLst/>
          </a:prstGeom>
          <a:noFill/>
          <a:ln w="9525">
            <a:solidFill>
              <a:schemeClr val="bg2">
                <a:lumMod val="2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53" name="Bouée 52"/>
          <p:cNvSpPr/>
          <p:nvPr/>
        </p:nvSpPr>
        <p:spPr>
          <a:xfrm>
            <a:off x="1000100" y="4071942"/>
            <a:ext cx="2000264" cy="2000264"/>
          </a:xfrm>
          <a:prstGeom prst="donut">
            <a:avLst>
              <a:gd name="adj" fmla="val 4140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Cadre 53"/>
          <p:cNvSpPr/>
          <p:nvPr/>
        </p:nvSpPr>
        <p:spPr>
          <a:xfrm>
            <a:off x="785786" y="3857628"/>
            <a:ext cx="2143140" cy="2286016"/>
          </a:xfrm>
          <a:prstGeom prst="frame">
            <a:avLst>
              <a:gd name="adj1" fmla="val 2574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55" name="Connecteur droit 54"/>
          <p:cNvCxnSpPr/>
          <p:nvPr/>
        </p:nvCxnSpPr>
        <p:spPr>
          <a:xfrm>
            <a:off x="2143108" y="5072074"/>
            <a:ext cx="3357586" cy="15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44"/>
          <p:cNvSpPr txBox="1">
            <a:spLocks noChangeArrowheads="1"/>
          </p:cNvSpPr>
          <p:nvPr/>
        </p:nvSpPr>
        <p:spPr bwMode="auto">
          <a:xfrm>
            <a:off x="6786578" y="5143512"/>
            <a:ext cx="936089" cy="54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/>
              <a:t>q</a:t>
            </a:r>
            <a:r>
              <a:rPr lang="fr-FR" sz="2400" b="1" baseline="-25000" dirty="0"/>
              <a:t>2</a:t>
            </a:r>
            <a:r>
              <a:rPr lang="fr-FR" sz="2400" b="1" dirty="0"/>
              <a:t>&lt;0</a:t>
            </a:r>
            <a:endParaRPr lang="fr-FR" sz="2400" b="1" baseline="-25000" dirty="0"/>
          </a:p>
        </p:txBody>
      </p:sp>
      <p:sp>
        <p:nvSpPr>
          <p:cNvPr id="57" name="ZoneTexte 43"/>
          <p:cNvSpPr txBox="1">
            <a:spLocks noChangeArrowheads="1"/>
          </p:cNvSpPr>
          <p:nvPr/>
        </p:nvSpPr>
        <p:spPr bwMode="auto">
          <a:xfrm>
            <a:off x="857224" y="4357694"/>
            <a:ext cx="936089" cy="54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/>
              <a:t>q</a:t>
            </a:r>
            <a:r>
              <a:rPr lang="fr-FR" sz="2400" b="1" baseline="-25000" dirty="0"/>
              <a:t>1</a:t>
            </a:r>
            <a:r>
              <a:rPr lang="fr-FR" sz="2400" b="1" dirty="0"/>
              <a:t>&gt;0</a:t>
            </a:r>
          </a:p>
        </p:txBody>
      </p:sp>
      <p:cxnSp>
        <p:nvCxnSpPr>
          <p:cNvPr id="58" name="Connecteur droit avec flèche 57"/>
          <p:cNvCxnSpPr/>
          <p:nvPr/>
        </p:nvCxnSpPr>
        <p:spPr bwMode="auto">
          <a:xfrm rot="10800000">
            <a:off x="2000232" y="5072074"/>
            <a:ext cx="862012" cy="1588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57818" y="3143248"/>
            <a:ext cx="3200902" cy="97631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cxnSp>
        <p:nvCxnSpPr>
          <p:cNvPr id="60" name="Connecteur droit avec flèche 59"/>
          <p:cNvCxnSpPr/>
          <p:nvPr/>
        </p:nvCxnSpPr>
        <p:spPr bwMode="auto">
          <a:xfrm>
            <a:off x="2857488" y="5072074"/>
            <a:ext cx="430212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5214950"/>
            <a:ext cx="307789" cy="4135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I.1)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Electrostatic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85720" y="571480"/>
            <a:ext cx="314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Two</a:t>
            </a:r>
            <a:r>
              <a:rPr lang="fr-FR" sz="2400" b="1" dirty="0" smtClean="0"/>
              <a:t> types of </a:t>
            </a:r>
            <a:r>
              <a:rPr lang="fr-FR" sz="2400" b="1" dirty="0" err="1" smtClean="0"/>
              <a:t>electricity</a:t>
            </a:r>
            <a:endParaRPr lang="fr-FR" sz="24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2428860" y="2071678"/>
            <a:ext cx="33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Vitreous</a:t>
            </a:r>
            <a:r>
              <a:rPr lang="fr-FR" b="1" dirty="0" smtClean="0"/>
              <a:t> </a:t>
            </a:r>
            <a:r>
              <a:rPr lang="fr-FR" b="1" dirty="0" err="1" smtClean="0"/>
              <a:t>electricity</a:t>
            </a:r>
            <a:r>
              <a:rPr lang="fr-FR" dirty="0" smtClean="0"/>
              <a:t>:</a:t>
            </a:r>
          </a:p>
          <a:p>
            <a:r>
              <a:rPr lang="fr-FR" dirty="0" smtClean="0"/>
              <a:t> </a:t>
            </a:r>
            <a:r>
              <a:rPr lang="fr-FR" dirty="0" err="1" smtClean="0"/>
              <a:t>obtained</a:t>
            </a:r>
            <a:r>
              <a:rPr lang="fr-FR" dirty="0" smtClean="0"/>
              <a:t> </a:t>
            </a:r>
            <a:r>
              <a:rPr lang="fr-FR" dirty="0" err="1" smtClean="0"/>
              <a:t>after</a:t>
            </a:r>
            <a:r>
              <a:rPr lang="fr-FR" dirty="0" smtClean="0"/>
              <a:t>  </a:t>
            </a:r>
            <a:r>
              <a:rPr lang="fr-FR" u="sng" dirty="0" smtClean="0"/>
              <a:t>friction </a:t>
            </a:r>
            <a:r>
              <a:rPr lang="fr-FR" u="sng" dirty="0" err="1" smtClean="0"/>
              <a:t>with</a:t>
            </a:r>
            <a:r>
              <a:rPr lang="fr-FR" u="sng" dirty="0" smtClean="0"/>
              <a:t> </a:t>
            </a:r>
            <a:r>
              <a:rPr lang="fr-FR" b="1" u="sng" dirty="0" smtClean="0"/>
              <a:t>glass</a:t>
            </a:r>
            <a:endParaRPr lang="fr-FR" b="1" u="sng" dirty="0"/>
          </a:p>
        </p:txBody>
      </p:sp>
      <p:sp>
        <p:nvSpPr>
          <p:cNvPr id="10" name="ZoneTexte 9"/>
          <p:cNvSpPr txBox="1"/>
          <p:nvPr/>
        </p:nvSpPr>
        <p:spPr>
          <a:xfrm>
            <a:off x="2357422" y="1214422"/>
            <a:ext cx="3442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Resineous</a:t>
            </a:r>
            <a:r>
              <a:rPr lang="fr-FR" b="1" dirty="0" smtClean="0"/>
              <a:t>  </a:t>
            </a:r>
            <a:r>
              <a:rPr lang="fr-FR" b="1" dirty="0" err="1" smtClean="0"/>
              <a:t>electricity</a:t>
            </a:r>
            <a:r>
              <a:rPr lang="fr-FR" b="1" dirty="0" smtClean="0"/>
              <a:t>:</a:t>
            </a:r>
          </a:p>
          <a:p>
            <a:r>
              <a:rPr lang="fr-FR" dirty="0" smtClean="0"/>
              <a:t> </a:t>
            </a:r>
            <a:r>
              <a:rPr lang="fr-FR" dirty="0" err="1" smtClean="0"/>
              <a:t>obtained</a:t>
            </a:r>
            <a:r>
              <a:rPr lang="fr-FR" dirty="0" smtClean="0"/>
              <a:t> </a:t>
            </a:r>
            <a:r>
              <a:rPr lang="fr-FR" dirty="0" err="1" smtClean="0"/>
              <a:t>after</a:t>
            </a:r>
            <a:r>
              <a:rPr lang="fr-FR" dirty="0" smtClean="0"/>
              <a:t> </a:t>
            </a:r>
            <a:r>
              <a:rPr lang="fr-FR" u="sng" dirty="0" smtClean="0"/>
              <a:t>friction </a:t>
            </a:r>
            <a:r>
              <a:rPr lang="fr-FR" u="sng" dirty="0" err="1" smtClean="0"/>
              <a:t>with</a:t>
            </a:r>
            <a:r>
              <a:rPr lang="fr-FR" u="sng" dirty="0" smtClean="0"/>
              <a:t> </a:t>
            </a:r>
            <a:r>
              <a:rPr lang="fr-FR" b="1" u="sng" dirty="0" err="1" smtClean="0"/>
              <a:t>amber</a:t>
            </a:r>
            <a:endParaRPr lang="fr-FR" b="1" u="sng" dirty="0"/>
          </a:p>
        </p:txBody>
      </p:sp>
      <p:pic>
        <p:nvPicPr>
          <p:cNvPr id="11" name="Picture 4" descr="Charles François de Cisternay du Fa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071546"/>
            <a:ext cx="1143008" cy="1446846"/>
          </a:xfrm>
          <a:prstGeom prst="rect">
            <a:avLst/>
          </a:prstGeom>
          <a:noFill/>
        </p:spPr>
      </p:pic>
      <p:sp>
        <p:nvSpPr>
          <p:cNvPr id="12" name="ZoneTexte 5"/>
          <p:cNvSpPr txBox="1">
            <a:spLocks noChangeArrowheads="1"/>
          </p:cNvSpPr>
          <p:nvPr/>
        </p:nvSpPr>
        <p:spPr bwMode="auto">
          <a:xfrm>
            <a:off x="214282" y="2571744"/>
            <a:ext cx="214314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smtClean="0"/>
              <a:t>Charles Du </a:t>
            </a:r>
            <a:r>
              <a:rPr lang="fr-FR" b="1" i="1" dirty="0" err="1" smtClean="0"/>
              <a:t>Fay</a:t>
            </a:r>
            <a:r>
              <a:rPr lang="fr-FR" b="1" i="1" dirty="0" smtClean="0"/>
              <a:t>  </a:t>
            </a:r>
            <a:endParaRPr lang="fr-FR" b="1" i="1" dirty="0"/>
          </a:p>
          <a:p>
            <a:pPr algn="ctr"/>
            <a:r>
              <a:rPr lang="fr-FR" b="1" i="1" dirty="0" smtClean="0"/>
              <a:t>1698-1739</a:t>
            </a:r>
            <a:endParaRPr lang="fr-FR" b="1" i="1" dirty="0"/>
          </a:p>
        </p:txBody>
      </p:sp>
      <p:pic>
        <p:nvPicPr>
          <p:cNvPr id="13" name="Picture 2" descr="Résultat de recherche d'images pour &quot;ambre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98" y="857232"/>
            <a:ext cx="1546515" cy="1171544"/>
          </a:xfrm>
          <a:prstGeom prst="rect">
            <a:avLst/>
          </a:prstGeom>
          <a:noFill/>
        </p:spPr>
      </p:pic>
      <p:pic>
        <p:nvPicPr>
          <p:cNvPr id="14" name="Picture 4" descr="Résultat de recherche d'images pour &quot;baton de verre&quot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388" y="2000240"/>
            <a:ext cx="928694" cy="928694"/>
          </a:xfrm>
          <a:prstGeom prst="rect">
            <a:avLst/>
          </a:prstGeom>
          <a:noFill/>
        </p:spPr>
      </p:pic>
      <p:sp>
        <p:nvSpPr>
          <p:cNvPr id="15" name="ZoneTexte 14"/>
          <p:cNvSpPr txBox="1"/>
          <p:nvPr/>
        </p:nvSpPr>
        <p:spPr>
          <a:xfrm>
            <a:off x="3571868" y="642918"/>
            <a:ext cx="3134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1" dirty="0" err="1" smtClean="0">
                <a:solidFill>
                  <a:srgbClr val="FF0000"/>
                </a:solidFill>
              </a:rPr>
              <a:t>Electricity</a:t>
            </a:r>
            <a:r>
              <a:rPr lang="fr-FR" sz="2000" b="1" i="1" dirty="0" smtClean="0">
                <a:solidFill>
                  <a:srgbClr val="FF0000"/>
                </a:solidFill>
              </a:rPr>
              <a:t>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is</a:t>
            </a:r>
            <a:r>
              <a:rPr lang="fr-FR" sz="2000" b="1" i="1" dirty="0" smtClean="0">
                <a:solidFill>
                  <a:srgbClr val="FF0000"/>
                </a:solidFill>
              </a:rPr>
              <a:t>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seen</a:t>
            </a:r>
            <a:r>
              <a:rPr lang="fr-FR" sz="2000" b="1" i="1" dirty="0" smtClean="0">
                <a:solidFill>
                  <a:srgbClr val="FF0000"/>
                </a:solidFill>
              </a:rPr>
              <a:t> as a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fluid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428596" y="3214686"/>
            <a:ext cx="2002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2 </a:t>
            </a:r>
            <a:r>
              <a:rPr lang="fr-FR" dirty="0" err="1" smtClean="0"/>
              <a:t>pendulums</a:t>
            </a:r>
            <a:endParaRPr lang="fr-FR" dirty="0" smtClean="0"/>
          </a:p>
          <a:p>
            <a:pPr algn="ctr"/>
            <a:r>
              <a:rPr lang="fr-FR" dirty="0" err="1" smtClean="0"/>
              <a:t>rubbed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amber</a:t>
            </a:r>
            <a:endParaRPr lang="fr-FR" dirty="0" smtClean="0"/>
          </a:p>
          <a:p>
            <a:pPr algn="ctr"/>
            <a:r>
              <a:rPr lang="fr-FR" b="1" dirty="0" smtClean="0"/>
              <a:t>REPULSION</a:t>
            </a:r>
            <a:endParaRPr lang="fr-FR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3286116" y="3214686"/>
            <a:ext cx="1842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2 </a:t>
            </a:r>
            <a:r>
              <a:rPr lang="fr-FR" dirty="0" err="1" smtClean="0"/>
              <a:t>pendulums</a:t>
            </a:r>
            <a:endParaRPr lang="fr-FR" dirty="0" smtClean="0"/>
          </a:p>
          <a:p>
            <a:pPr algn="ctr"/>
            <a:r>
              <a:rPr lang="fr-FR" dirty="0" err="1" smtClean="0"/>
              <a:t>rubbed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glass</a:t>
            </a:r>
          </a:p>
          <a:p>
            <a:pPr algn="ctr"/>
            <a:r>
              <a:rPr lang="fr-FR" b="1" dirty="0" smtClean="0"/>
              <a:t>REPULSION</a:t>
            </a:r>
            <a:endParaRPr lang="fr-FR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5072066" y="3214686"/>
            <a:ext cx="4357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1 </a:t>
            </a:r>
            <a:r>
              <a:rPr lang="fr-FR" dirty="0" err="1" smtClean="0"/>
              <a:t>pendulum</a:t>
            </a:r>
            <a:r>
              <a:rPr lang="fr-FR" dirty="0" smtClean="0"/>
              <a:t> </a:t>
            </a:r>
            <a:r>
              <a:rPr lang="fr-FR" dirty="0" err="1" smtClean="0"/>
              <a:t>rubbed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glass and </a:t>
            </a:r>
          </a:p>
          <a:p>
            <a:pPr algn="ctr"/>
            <a:r>
              <a:rPr lang="fr-FR" dirty="0" smtClean="0"/>
              <a:t>1 </a:t>
            </a:r>
            <a:r>
              <a:rPr lang="fr-FR" dirty="0" err="1" smtClean="0"/>
              <a:t>pendulum</a:t>
            </a:r>
            <a:r>
              <a:rPr lang="fr-FR" dirty="0" smtClean="0"/>
              <a:t> </a:t>
            </a:r>
            <a:r>
              <a:rPr lang="fr-FR" dirty="0" err="1" smtClean="0"/>
              <a:t>rubbed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amber</a:t>
            </a:r>
            <a:endParaRPr lang="fr-FR" dirty="0" smtClean="0"/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ATTRACTION</a:t>
            </a:r>
            <a:endParaRPr lang="fr-FR" b="1" dirty="0">
              <a:solidFill>
                <a:srgbClr val="FF0000"/>
              </a:solidFill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3143240" y="4286256"/>
            <a:ext cx="2428892" cy="1505562"/>
            <a:chOff x="500034" y="4066578"/>
            <a:chExt cx="2428892" cy="1505562"/>
          </a:xfrm>
        </p:grpSpPr>
        <p:sp>
          <p:nvSpPr>
            <p:cNvPr id="22" name="Ellipse 21"/>
            <p:cNvSpPr/>
            <p:nvPr/>
          </p:nvSpPr>
          <p:spPr>
            <a:xfrm>
              <a:off x="857224" y="5072074"/>
              <a:ext cx="50006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2143108" y="5066710"/>
              <a:ext cx="50006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4" name="Connecteur droit avec flèche 23"/>
            <p:cNvCxnSpPr/>
            <p:nvPr/>
          </p:nvCxnSpPr>
          <p:spPr>
            <a:xfrm>
              <a:off x="500034" y="5286388"/>
              <a:ext cx="642942" cy="1588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2357422" y="5281024"/>
              <a:ext cx="571504" cy="1588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 rot="5400000" flipH="1" flipV="1">
              <a:off x="890262" y="4247854"/>
              <a:ext cx="1005496" cy="6429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>
              <a:endCxn id="23" idx="0"/>
            </p:cNvCxnSpPr>
            <p:nvPr/>
          </p:nvCxnSpPr>
          <p:spPr>
            <a:xfrm rot="16200000" flipH="1">
              <a:off x="1553746" y="4227315"/>
              <a:ext cx="1000130" cy="67865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e 27"/>
          <p:cNvGrpSpPr/>
          <p:nvPr/>
        </p:nvGrpSpPr>
        <p:grpSpPr>
          <a:xfrm>
            <a:off x="6572264" y="4214818"/>
            <a:ext cx="1500198" cy="1577000"/>
            <a:chOff x="857224" y="3995140"/>
            <a:chExt cx="1500198" cy="1577000"/>
          </a:xfrm>
        </p:grpSpPr>
        <p:sp>
          <p:nvSpPr>
            <p:cNvPr id="29" name="Ellipse 28"/>
            <p:cNvSpPr/>
            <p:nvPr/>
          </p:nvSpPr>
          <p:spPr>
            <a:xfrm>
              <a:off x="857224" y="5072074"/>
              <a:ext cx="50006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1857356" y="5072074"/>
              <a:ext cx="50006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1" name="Connecteur droit avec flèche 30"/>
            <p:cNvCxnSpPr/>
            <p:nvPr/>
          </p:nvCxnSpPr>
          <p:spPr>
            <a:xfrm rot="10800000" flipV="1">
              <a:off x="1071538" y="5281024"/>
              <a:ext cx="500066" cy="6952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 rot="10800000">
              <a:off x="1714480" y="5281024"/>
              <a:ext cx="428628" cy="5364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>
              <a:stCxn id="29" idx="0"/>
            </p:cNvCxnSpPr>
            <p:nvPr/>
          </p:nvCxnSpPr>
          <p:spPr>
            <a:xfrm rot="5400000" flipH="1" flipV="1">
              <a:off x="837234" y="4265163"/>
              <a:ext cx="1076934" cy="5368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>
              <a:endCxn id="30" idx="0"/>
            </p:cNvCxnSpPr>
            <p:nvPr/>
          </p:nvCxnSpPr>
          <p:spPr>
            <a:xfrm rot="16200000" flipH="1">
              <a:off x="1337300" y="4301985"/>
              <a:ext cx="1076934" cy="4632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6"/>
          <p:cNvGrpSpPr/>
          <p:nvPr/>
        </p:nvGrpSpPr>
        <p:grpSpPr>
          <a:xfrm>
            <a:off x="285720" y="4286256"/>
            <a:ext cx="2428892" cy="1505562"/>
            <a:chOff x="500034" y="4066578"/>
            <a:chExt cx="2428892" cy="1505562"/>
          </a:xfrm>
        </p:grpSpPr>
        <p:sp>
          <p:nvSpPr>
            <p:cNvPr id="38" name="Ellipse 37"/>
            <p:cNvSpPr/>
            <p:nvPr/>
          </p:nvSpPr>
          <p:spPr>
            <a:xfrm>
              <a:off x="857224" y="5072074"/>
              <a:ext cx="50006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/>
            <p:cNvSpPr/>
            <p:nvPr/>
          </p:nvSpPr>
          <p:spPr>
            <a:xfrm>
              <a:off x="2143108" y="5066710"/>
              <a:ext cx="50006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0" name="Connecteur droit avec flèche 39"/>
            <p:cNvCxnSpPr/>
            <p:nvPr/>
          </p:nvCxnSpPr>
          <p:spPr>
            <a:xfrm>
              <a:off x="500034" y="5286388"/>
              <a:ext cx="642942" cy="1588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/>
            <p:cNvCxnSpPr/>
            <p:nvPr/>
          </p:nvCxnSpPr>
          <p:spPr>
            <a:xfrm>
              <a:off x="2357422" y="5281024"/>
              <a:ext cx="571504" cy="1588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/>
            <p:nvPr/>
          </p:nvCxnSpPr>
          <p:spPr>
            <a:xfrm rot="5400000" flipH="1" flipV="1">
              <a:off x="890262" y="4247854"/>
              <a:ext cx="1005496" cy="6429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>
              <a:endCxn id="39" idx="0"/>
            </p:cNvCxnSpPr>
            <p:nvPr/>
          </p:nvCxnSpPr>
          <p:spPr>
            <a:xfrm rot="16200000" flipH="1">
              <a:off x="1553746" y="4227315"/>
              <a:ext cx="1000130" cy="67865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914" name="Picture 2" descr="RÃ©sultat de recherche d'images pour &quot;ambre rÃ©sine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2396" y="857232"/>
            <a:ext cx="715222" cy="1071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I.3) Electric Forces and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c) Fields line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5860"/>
            <a:ext cx="1785950" cy="63033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grpSp>
        <p:nvGrpSpPr>
          <p:cNvPr id="2" name="Groupe 175"/>
          <p:cNvGrpSpPr/>
          <p:nvPr/>
        </p:nvGrpSpPr>
        <p:grpSpPr>
          <a:xfrm>
            <a:off x="1714480" y="1357298"/>
            <a:ext cx="2381250" cy="2314575"/>
            <a:chOff x="785786" y="1214422"/>
            <a:chExt cx="2381250" cy="2314575"/>
          </a:xfrm>
        </p:grpSpPr>
        <p:sp>
          <p:nvSpPr>
            <p:cNvPr id="39" name="Ellipse 38"/>
            <p:cNvSpPr/>
            <p:nvPr/>
          </p:nvSpPr>
          <p:spPr>
            <a:xfrm>
              <a:off x="1071538" y="1214422"/>
              <a:ext cx="2071702" cy="207170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0" name="Picture 5" descr="Résultat de recherche d'images pour &quot;lignes de champ electrique  charge ponctuelle&quot;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5786" y="1214422"/>
              <a:ext cx="2381250" cy="2314575"/>
            </a:xfrm>
            <a:prstGeom prst="rect">
              <a:avLst/>
            </a:prstGeom>
            <a:noFill/>
          </p:spPr>
        </p:pic>
        <p:sp>
          <p:nvSpPr>
            <p:cNvPr id="41" name="Ellipse 40"/>
            <p:cNvSpPr/>
            <p:nvPr/>
          </p:nvSpPr>
          <p:spPr>
            <a:xfrm>
              <a:off x="1714480" y="1214422"/>
              <a:ext cx="714380" cy="2071702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/>
            <p:cNvSpPr/>
            <p:nvPr/>
          </p:nvSpPr>
          <p:spPr>
            <a:xfrm>
              <a:off x="1071538" y="1857364"/>
              <a:ext cx="2071702" cy="785818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" name="Groupe 42"/>
          <p:cNvGrpSpPr/>
          <p:nvPr/>
        </p:nvGrpSpPr>
        <p:grpSpPr>
          <a:xfrm>
            <a:off x="785786" y="3714752"/>
            <a:ext cx="3357586" cy="2358248"/>
            <a:chOff x="-147473" y="1643050"/>
            <a:chExt cx="4612819" cy="3358380"/>
          </a:xfrm>
        </p:grpSpPr>
        <p:cxnSp>
          <p:nvCxnSpPr>
            <p:cNvPr id="45" name="Connecteur droit 44"/>
            <p:cNvCxnSpPr/>
            <p:nvPr/>
          </p:nvCxnSpPr>
          <p:spPr>
            <a:xfrm rot="5400000">
              <a:off x="1107257" y="3250405"/>
              <a:ext cx="307183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>
              <a:off x="1179619" y="1834897"/>
              <a:ext cx="2963754" cy="2879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 flipV="1">
              <a:off x="1214414" y="1643050"/>
              <a:ext cx="3143272" cy="29289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Ellipse 47"/>
            <p:cNvSpPr/>
            <p:nvPr/>
          </p:nvSpPr>
          <p:spPr>
            <a:xfrm>
              <a:off x="1714480" y="2357430"/>
              <a:ext cx="1928826" cy="178595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i="1" dirty="0"/>
            </a:p>
          </p:txBody>
        </p:sp>
        <p:sp>
          <p:nvSpPr>
            <p:cNvPr id="49" name="Ellipse 48"/>
            <p:cNvSpPr/>
            <p:nvPr/>
          </p:nvSpPr>
          <p:spPr>
            <a:xfrm>
              <a:off x="2071670" y="2714620"/>
              <a:ext cx="1143008" cy="107157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61"/>
            <p:cNvSpPr/>
            <p:nvPr/>
          </p:nvSpPr>
          <p:spPr>
            <a:xfrm>
              <a:off x="2357422" y="3000372"/>
              <a:ext cx="571504" cy="57150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3" name="Connecteur droit avec flèche 62"/>
            <p:cNvCxnSpPr/>
            <p:nvPr/>
          </p:nvCxnSpPr>
          <p:spPr bwMode="auto">
            <a:xfrm rot="5400000" flipH="1" flipV="1">
              <a:off x="2001026" y="3214686"/>
              <a:ext cx="1285090" cy="79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/>
            <p:cNvCxnSpPr/>
            <p:nvPr/>
          </p:nvCxnSpPr>
          <p:spPr bwMode="auto">
            <a:xfrm flipV="1">
              <a:off x="2143108" y="2786058"/>
              <a:ext cx="1000132" cy="92869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/>
            <p:cNvCxnSpPr/>
            <p:nvPr/>
          </p:nvCxnSpPr>
          <p:spPr bwMode="auto">
            <a:xfrm rot="10800000">
              <a:off x="2143108" y="2786058"/>
              <a:ext cx="1000132" cy="92869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Ellipse 65"/>
            <p:cNvSpPr/>
            <p:nvPr/>
          </p:nvSpPr>
          <p:spPr>
            <a:xfrm>
              <a:off x="1357290" y="2071678"/>
              <a:ext cx="2571768" cy="235745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7" name="Connecteur droit 66"/>
            <p:cNvCxnSpPr/>
            <p:nvPr/>
          </p:nvCxnSpPr>
          <p:spPr>
            <a:xfrm>
              <a:off x="710229" y="3273745"/>
              <a:ext cx="375511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43"/>
            <p:cNvSpPr txBox="1">
              <a:spLocks noChangeArrowheads="1"/>
            </p:cNvSpPr>
            <p:nvPr/>
          </p:nvSpPr>
          <p:spPr bwMode="auto">
            <a:xfrm>
              <a:off x="-147473" y="1846520"/>
              <a:ext cx="936089" cy="546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b="1" dirty="0"/>
                <a:t>q</a:t>
              </a:r>
              <a:r>
                <a:rPr lang="fr-FR" sz="2400" b="1" baseline="-25000" dirty="0"/>
                <a:t>1</a:t>
              </a:r>
              <a:r>
                <a:rPr lang="fr-FR" sz="2400" b="1" dirty="0"/>
                <a:t>&gt;0</a:t>
              </a:r>
            </a:p>
          </p:txBody>
        </p:sp>
        <p:sp>
          <p:nvSpPr>
            <p:cNvPr id="69" name="ZoneTexte 45"/>
            <p:cNvSpPr txBox="1">
              <a:spLocks noChangeArrowheads="1"/>
            </p:cNvSpPr>
            <p:nvPr/>
          </p:nvSpPr>
          <p:spPr bwMode="auto">
            <a:xfrm>
              <a:off x="3487149" y="3256271"/>
              <a:ext cx="244765" cy="356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000" b="1"/>
                <a:t>r</a:t>
              </a:r>
            </a:p>
          </p:txBody>
        </p:sp>
        <p:cxnSp>
          <p:nvCxnSpPr>
            <p:cNvPr id="70" name="Connecteur droit avec flèche 69"/>
            <p:cNvCxnSpPr/>
            <p:nvPr/>
          </p:nvCxnSpPr>
          <p:spPr bwMode="auto">
            <a:xfrm>
              <a:off x="2000232" y="3286124"/>
              <a:ext cx="1285884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Ellipse 70"/>
            <p:cNvSpPr/>
            <p:nvPr/>
          </p:nvSpPr>
          <p:spPr bwMode="auto">
            <a:xfrm>
              <a:off x="2500298" y="3143248"/>
              <a:ext cx="285753" cy="28575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72" name="Connecteur droit avec flèche 71"/>
            <p:cNvCxnSpPr/>
            <p:nvPr/>
          </p:nvCxnSpPr>
          <p:spPr bwMode="auto">
            <a:xfrm flipV="1">
              <a:off x="3214678" y="2357430"/>
              <a:ext cx="366713" cy="34766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 bwMode="auto">
            <a:xfrm flipV="1">
              <a:off x="3714744" y="2000240"/>
              <a:ext cx="233361" cy="20479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/>
            <p:nvPr/>
          </p:nvCxnSpPr>
          <p:spPr bwMode="auto">
            <a:xfrm rot="10800000">
              <a:off x="1714480" y="2357430"/>
              <a:ext cx="357190" cy="34766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/>
            <p:nvPr/>
          </p:nvCxnSpPr>
          <p:spPr bwMode="auto">
            <a:xfrm rot="5400000" flipH="1" flipV="1">
              <a:off x="2433623" y="2281229"/>
              <a:ext cx="419102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/>
            <p:nvPr/>
          </p:nvCxnSpPr>
          <p:spPr bwMode="auto">
            <a:xfrm rot="16200000" flipH="1">
              <a:off x="3214678" y="3786190"/>
              <a:ext cx="285752" cy="285752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/>
            <p:cNvCxnSpPr/>
            <p:nvPr/>
          </p:nvCxnSpPr>
          <p:spPr bwMode="auto">
            <a:xfrm rot="5400000">
              <a:off x="2424097" y="4210055"/>
              <a:ext cx="438154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/>
            <p:nvPr/>
          </p:nvCxnSpPr>
          <p:spPr bwMode="auto">
            <a:xfrm rot="10800000" flipV="1">
              <a:off x="1357290" y="3276598"/>
              <a:ext cx="500066" cy="9526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 bwMode="auto">
            <a:xfrm rot="10800000" flipV="1">
              <a:off x="1714480" y="3776664"/>
              <a:ext cx="357190" cy="295278"/>
            </a:xfrm>
            <a:prstGeom prst="straightConnector1">
              <a:avLst/>
            </a:prstGeom>
            <a:ln w="41275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avec flèche 79"/>
            <p:cNvCxnSpPr/>
            <p:nvPr/>
          </p:nvCxnSpPr>
          <p:spPr bwMode="auto">
            <a:xfrm flipV="1">
              <a:off x="3428992" y="3286124"/>
              <a:ext cx="500066" cy="1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avec flèche 80"/>
            <p:cNvCxnSpPr/>
            <p:nvPr/>
          </p:nvCxnSpPr>
          <p:spPr bwMode="auto">
            <a:xfrm rot="5400000" flipH="1" flipV="1">
              <a:off x="2505060" y="1781164"/>
              <a:ext cx="276228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avec flèche 81"/>
            <p:cNvCxnSpPr/>
            <p:nvPr/>
          </p:nvCxnSpPr>
          <p:spPr bwMode="auto">
            <a:xfrm rot="10800000">
              <a:off x="1285852" y="1928802"/>
              <a:ext cx="214314" cy="20479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avec flèche 82"/>
            <p:cNvCxnSpPr/>
            <p:nvPr/>
          </p:nvCxnSpPr>
          <p:spPr bwMode="auto">
            <a:xfrm rot="10800000" flipV="1">
              <a:off x="785786" y="3276600"/>
              <a:ext cx="285752" cy="952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avec flèche 83"/>
            <p:cNvCxnSpPr/>
            <p:nvPr/>
          </p:nvCxnSpPr>
          <p:spPr bwMode="auto">
            <a:xfrm flipV="1">
              <a:off x="1285852" y="4286256"/>
              <a:ext cx="233361" cy="20479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avec flèche 84"/>
            <p:cNvCxnSpPr/>
            <p:nvPr/>
          </p:nvCxnSpPr>
          <p:spPr bwMode="auto">
            <a:xfrm rot="5400000">
              <a:off x="2495536" y="4852998"/>
              <a:ext cx="295276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/>
            <p:nvPr/>
          </p:nvCxnSpPr>
          <p:spPr bwMode="auto">
            <a:xfrm>
              <a:off x="4071934" y="3286124"/>
              <a:ext cx="285752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/>
            <p:nvPr/>
          </p:nvCxnSpPr>
          <p:spPr bwMode="auto">
            <a:xfrm rot="16200000" flipH="1">
              <a:off x="3709982" y="4281494"/>
              <a:ext cx="223838" cy="21431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176"/>
          <p:cNvGrpSpPr/>
          <p:nvPr/>
        </p:nvGrpSpPr>
        <p:grpSpPr>
          <a:xfrm>
            <a:off x="4714876" y="1357298"/>
            <a:ext cx="2381250" cy="2105026"/>
            <a:chOff x="5000628" y="1214422"/>
            <a:chExt cx="2381250" cy="2105026"/>
          </a:xfrm>
        </p:grpSpPr>
        <p:pic>
          <p:nvPicPr>
            <p:cNvPr id="89" name="Picture 4" descr="Image associé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00628" y="1214422"/>
              <a:ext cx="2381250" cy="2105026"/>
            </a:xfrm>
            <a:prstGeom prst="rect">
              <a:avLst/>
            </a:prstGeom>
            <a:noFill/>
          </p:spPr>
        </p:pic>
        <p:sp>
          <p:nvSpPr>
            <p:cNvPr id="90" name="Ellipse 89"/>
            <p:cNvSpPr/>
            <p:nvPr/>
          </p:nvSpPr>
          <p:spPr>
            <a:xfrm>
              <a:off x="5072066" y="1214422"/>
              <a:ext cx="2071702" cy="207170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Ellipse 90"/>
            <p:cNvSpPr/>
            <p:nvPr/>
          </p:nvSpPr>
          <p:spPr>
            <a:xfrm>
              <a:off x="5715008" y="1214422"/>
              <a:ext cx="714380" cy="2071702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Ellipse 91"/>
            <p:cNvSpPr/>
            <p:nvPr/>
          </p:nvSpPr>
          <p:spPr>
            <a:xfrm>
              <a:off x="5072066" y="1857364"/>
              <a:ext cx="2071702" cy="785818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4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85"/>
          <p:cNvGrpSpPr/>
          <p:nvPr/>
        </p:nvGrpSpPr>
        <p:grpSpPr>
          <a:xfrm>
            <a:off x="4572000" y="3643314"/>
            <a:ext cx="3000396" cy="2501124"/>
            <a:chOff x="522474" y="1643050"/>
            <a:chExt cx="3942872" cy="3358380"/>
          </a:xfrm>
        </p:grpSpPr>
        <p:cxnSp>
          <p:nvCxnSpPr>
            <p:cNvPr id="94" name="Connecteur droit 93"/>
            <p:cNvCxnSpPr/>
            <p:nvPr/>
          </p:nvCxnSpPr>
          <p:spPr>
            <a:xfrm rot="5400000">
              <a:off x="1107257" y="3250405"/>
              <a:ext cx="307183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/>
            <p:nvPr/>
          </p:nvCxnSpPr>
          <p:spPr>
            <a:xfrm>
              <a:off x="1179619" y="1834897"/>
              <a:ext cx="2963754" cy="2879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95"/>
            <p:cNvCxnSpPr/>
            <p:nvPr/>
          </p:nvCxnSpPr>
          <p:spPr>
            <a:xfrm flipV="1">
              <a:off x="1214414" y="1643050"/>
              <a:ext cx="3143272" cy="29289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Ellipse 96"/>
            <p:cNvSpPr/>
            <p:nvPr/>
          </p:nvSpPr>
          <p:spPr>
            <a:xfrm>
              <a:off x="1714480" y="2357430"/>
              <a:ext cx="1928826" cy="178595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i="1" dirty="0"/>
            </a:p>
          </p:txBody>
        </p:sp>
        <p:sp>
          <p:nvSpPr>
            <p:cNvPr id="98" name="Ellipse 97"/>
            <p:cNvSpPr/>
            <p:nvPr/>
          </p:nvSpPr>
          <p:spPr>
            <a:xfrm>
              <a:off x="2071670" y="2714620"/>
              <a:ext cx="1143008" cy="107157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Ellipse 98"/>
            <p:cNvSpPr/>
            <p:nvPr/>
          </p:nvSpPr>
          <p:spPr>
            <a:xfrm>
              <a:off x="2357422" y="3000372"/>
              <a:ext cx="571504" cy="57150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0" name="Connecteur droit avec flèche 99"/>
            <p:cNvCxnSpPr>
              <a:stCxn id="107" idx="0"/>
            </p:cNvCxnSpPr>
            <p:nvPr/>
          </p:nvCxnSpPr>
          <p:spPr bwMode="auto">
            <a:xfrm rot="5400000" flipH="1" flipV="1">
              <a:off x="2358217" y="2857498"/>
              <a:ext cx="570708" cy="792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/>
            <p:cNvCxnSpPr>
              <a:stCxn id="107" idx="7"/>
            </p:cNvCxnSpPr>
            <p:nvPr/>
          </p:nvCxnSpPr>
          <p:spPr bwMode="auto">
            <a:xfrm rot="5400000" flipH="1" flipV="1">
              <a:off x="2744203" y="2786060"/>
              <a:ext cx="399035" cy="399036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/>
            <p:cNvCxnSpPr>
              <a:endCxn id="107" idx="5"/>
            </p:cNvCxnSpPr>
            <p:nvPr/>
          </p:nvCxnSpPr>
          <p:spPr bwMode="auto">
            <a:xfrm rot="10800000">
              <a:off x="2744203" y="3387152"/>
              <a:ext cx="399037" cy="327601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Ellipse 102"/>
            <p:cNvSpPr/>
            <p:nvPr/>
          </p:nvSpPr>
          <p:spPr>
            <a:xfrm>
              <a:off x="1357290" y="2071678"/>
              <a:ext cx="2571768" cy="235745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4" name="Connecteur droit 103"/>
            <p:cNvCxnSpPr/>
            <p:nvPr/>
          </p:nvCxnSpPr>
          <p:spPr>
            <a:xfrm>
              <a:off x="522474" y="3273745"/>
              <a:ext cx="394287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ZoneTexte 45"/>
            <p:cNvSpPr txBox="1">
              <a:spLocks noChangeArrowheads="1"/>
            </p:cNvSpPr>
            <p:nvPr/>
          </p:nvSpPr>
          <p:spPr bwMode="auto">
            <a:xfrm>
              <a:off x="3487149" y="3256271"/>
              <a:ext cx="244765" cy="356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000" b="1"/>
                <a:t>r</a:t>
              </a:r>
            </a:p>
          </p:txBody>
        </p:sp>
        <p:cxnSp>
          <p:nvCxnSpPr>
            <p:cNvPr id="106" name="Connecteur droit avec flèche 105"/>
            <p:cNvCxnSpPr>
              <a:endCxn id="107" idx="2"/>
            </p:cNvCxnSpPr>
            <p:nvPr/>
          </p:nvCxnSpPr>
          <p:spPr bwMode="auto">
            <a:xfrm>
              <a:off x="2000232" y="3286124"/>
              <a:ext cx="500066" cy="2132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Ellipse 106"/>
            <p:cNvSpPr/>
            <p:nvPr/>
          </p:nvSpPr>
          <p:spPr bwMode="auto">
            <a:xfrm>
              <a:off x="2500298" y="3143248"/>
              <a:ext cx="285753" cy="285752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108" name="Connecteur droit avec flèche 107"/>
            <p:cNvCxnSpPr/>
            <p:nvPr/>
          </p:nvCxnSpPr>
          <p:spPr bwMode="auto">
            <a:xfrm flipV="1">
              <a:off x="3214678" y="2357430"/>
              <a:ext cx="366713" cy="34766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avec flèche 108"/>
            <p:cNvCxnSpPr/>
            <p:nvPr/>
          </p:nvCxnSpPr>
          <p:spPr bwMode="auto">
            <a:xfrm flipV="1">
              <a:off x="3714744" y="2000240"/>
              <a:ext cx="233361" cy="204790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/>
            <p:cNvCxnSpPr/>
            <p:nvPr/>
          </p:nvCxnSpPr>
          <p:spPr bwMode="auto">
            <a:xfrm rot="10800000">
              <a:off x="1714480" y="2357430"/>
              <a:ext cx="357190" cy="34766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avec flèche 110"/>
            <p:cNvCxnSpPr/>
            <p:nvPr/>
          </p:nvCxnSpPr>
          <p:spPr bwMode="auto">
            <a:xfrm rot="5400000" flipH="1" flipV="1">
              <a:off x="2433623" y="2281229"/>
              <a:ext cx="419102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/>
            <p:cNvCxnSpPr/>
            <p:nvPr/>
          </p:nvCxnSpPr>
          <p:spPr bwMode="auto">
            <a:xfrm rot="16200000" flipH="1">
              <a:off x="3214678" y="3786190"/>
              <a:ext cx="285752" cy="285752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/>
            <p:cNvCxnSpPr/>
            <p:nvPr/>
          </p:nvCxnSpPr>
          <p:spPr bwMode="auto">
            <a:xfrm rot="5400000">
              <a:off x="2424097" y="4210055"/>
              <a:ext cx="438154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/>
            <p:cNvCxnSpPr/>
            <p:nvPr/>
          </p:nvCxnSpPr>
          <p:spPr bwMode="auto">
            <a:xfrm rot="10800000" flipV="1">
              <a:off x="1357290" y="3276598"/>
              <a:ext cx="500066" cy="9526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/>
            <p:cNvCxnSpPr/>
            <p:nvPr/>
          </p:nvCxnSpPr>
          <p:spPr bwMode="auto">
            <a:xfrm rot="10800000" flipV="1">
              <a:off x="1714480" y="3776664"/>
              <a:ext cx="357190" cy="295278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/>
            <p:cNvCxnSpPr/>
            <p:nvPr/>
          </p:nvCxnSpPr>
          <p:spPr bwMode="auto">
            <a:xfrm flipV="1">
              <a:off x="3428992" y="3286124"/>
              <a:ext cx="500066" cy="1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/>
            <p:cNvCxnSpPr/>
            <p:nvPr/>
          </p:nvCxnSpPr>
          <p:spPr bwMode="auto">
            <a:xfrm rot="5400000" flipH="1" flipV="1">
              <a:off x="2505060" y="1781164"/>
              <a:ext cx="276228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/>
            <p:cNvCxnSpPr/>
            <p:nvPr/>
          </p:nvCxnSpPr>
          <p:spPr bwMode="auto">
            <a:xfrm rot="10800000">
              <a:off x="1285852" y="1928802"/>
              <a:ext cx="214314" cy="204790"/>
            </a:xfrm>
            <a:prstGeom prst="straightConnector1">
              <a:avLst/>
            </a:prstGeom>
            <a:ln w="44450">
              <a:solidFill>
                <a:schemeClr val="tx2">
                  <a:lumMod val="75000"/>
                </a:schemeClr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avec flèche 118"/>
            <p:cNvCxnSpPr/>
            <p:nvPr/>
          </p:nvCxnSpPr>
          <p:spPr bwMode="auto">
            <a:xfrm rot="10800000" flipV="1">
              <a:off x="785786" y="3276600"/>
              <a:ext cx="285752" cy="952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avec flèche 119"/>
            <p:cNvCxnSpPr/>
            <p:nvPr/>
          </p:nvCxnSpPr>
          <p:spPr bwMode="auto">
            <a:xfrm flipV="1">
              <a:off x="1285852" y="4286256"/>
              <a:ext cx="233361" cy="204790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eur droit avec flèche 120"/>
            <p:cNvCxnSpPr/>
            <p:nvPr/>
          </p:nvCxnSpPr>
          <p:spPr bwMode="auto">
            <a:xfrm rot="5400000">
              <a:off x="2495536" y="4852998"/>
              <a:ext cx="295276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avec flèche 121"/>
            <p:cNvCxnSpPr/>
            <p:nvPr/>
          </p:nvCxnSpPr>
          <p:spPr bwMode="auto">
            <a:xfrm>
              <a:off x="4071934" y="3286124"/>
              <a:ext cx="285752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avec flèche 122"/>
            <p:cNvCxnSpPr/>
            <p:nvPr/>
          </p:nvCxnSpPr>
          <p:spPr bwMode="auto">
            <a:xfrm rot="16200000" flipH="1">
              <a:off x="3709982" y="4281494"/>
              <a:ext cx="223838" cy="21431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29454" y="1428736"/>
            <a:ext cx="1932857" cy="584730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</p:pic>
      <p:cxnSp>
        <p:nvCxnSpPr>
          <p:cNvPr id="125" name="Connecteur droit avec flèche 124"/>
          <p:cNvCxnSpPr>
            <a:endCxn id="98" idx="1"/>
          </p:cNvCxnSpPr>
          <p:nvPr/>
        </p:nvCxnSpPr>
        <p:spPr bwMode="auto">
          <a:xfrm rot="10800000">
            <a:off x="5878266" y="4558226"/>
            <a:ext cx="265371" cy="224502"/>
          </a:xfrm>
          <a:prstGeom prst="straightConnector1">
            <a:avLst/>
          </a:prstGeom>
          <a:ln w="41275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/>
          <p:cNvCxnSpPr>
            <a:stCxn id="98" idx="3"/>
            <a:endCxn id="107" idx="3"/>
          </p:cNvCxnSpPr>
          <p:nvPr/>
        </p:nvCxnSpPr>
        <p:spPr bwMode="auto">
          <a:xfrm rot="5400000" flipH="1" flipV="1">
            <a:off x="5903429" y="4917054"/>
            <a:ext cx="180309" cy="230639"/>
          </a:xfrm>
          <a:prstGeom prst="straightConnector1">
            <a:avLst/>
          </a:prstGeom>
          <a:ln w="41275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avec flèche 126"/>
          <p:cNvCxnSpPr>
            <a:stCxn id="98" idx="4"/>
            <a:endCxn id="107" idx="4"/>
          </p:cNvCxnSpPr>
          <p:nvPr/>
        </p:nvCxnSpPr>
        <p:spPr>
          <a:xfrm rot="5400000" flipH="1" flipV="1">
            <a:off x="6052776" y="5106390"/>
            <a:ext cx="266014" cy="1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ZoneTexte 43"/>
          <p:cNvSpPr txBox="1">
            <a:spLocks noChangeArrowheads="1"/>
          </p:cNvSpPr>
          <p:nvPr/>
        </p:nvSpPr>
        <p:spPr bwMode="auto">
          <a:xfrm>
            <a:off x="7643834" y="3786190"/>
            <a:ext cx="7633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 smtClean="0"/>
              <a:t>q</a:t>
            </a:r>
            <a:r>
              <a:rPr lang="fr-FR" sz="2400" b="1" baseline="-25000" dirty="0" smtClean="0"/>
              <a:t>2</a:t>
            </a:r>
            <a:r>
              <a:rPr lang="fr-FR" sz="2400" b="1" dirty="0" smtClean="0"/>
              <a:t>&lt;0</a:t>
            </a:r>
            <a:endParaRPr lang="fr-FR" sz="2400" b="1" dirty="0"/>
          </a:p>
        </p:txBody>
      </p:sp>
      <p:sp>
        <p:nvSpPr>
          <p:cNvPr id="129" name="ZoneTexte 128"/>
          <p:cNvSpPr txBox="1"/>
          <p:nvPr/>
        </p:nvSpPr>
        <p:spPr>
          <a:xfrm>
            <a:off x="2928926" y="571480"/>
            <a:ext cx="2590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/>
              <a:t>Electric </a:t>
            </a:r>
            <a:r>
              <a:rPr lang="fr-FR" sz="2400" b="1" i="1" dirty="0" err="1" smtClean="0"/>
              <a:t>field</a:t>
            </a:r>
            <a:r>
              <a:rPr lang="fr-FR" sz="2400" b="1" i="1" dirty="0" smtClean="0"/>
              <a:t> </a:t>
            </a:r>
            <a:r>
              <a:rPr lang="fr-FR" sz="2400" b="1" i="1" dirty="0" err="1" smtClean="0"/>
              <a:t>Lines</a:t>
            </a:r>
            <a:endParaRPr lang="fr-FR" sz="2400" b="1" i="1" dirty="0"/>
          </a:p>
        </p:txBody>
      </p:sp>
      <p:sp>
        <p:nvSpPr>
          <p:cNvPr id="130" name="ZoneTexte 129"/>
          <p:cNvSpPr txBox="1"/>
          <p:nvPr/>
        </p:nvSpPr>
        <p:spPr>
          <a:xfrm>
            <a:off x="214282" y="34290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smtClean="0"/>
              <a:t>In the planes…</a:t>
            </a:r>
            <a:endParaRPr lang="fr-FR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205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8" name="Titre 1"/>
          <p:cNvSpPr txBox="1">
            <a:spLocks/>
          </p:cNvSpPr>
          <p:nvPr/>
        </p:nvSpPr>
        <p:spPr bwMode="auto">
          <a:xfrm>
            <a:off x="285720" y="57148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fr-FR" sz="3600" b="1" kern="0" dirty="0" err="1" smtClean="0">
                <a:latin typeface="Times New Roman" pitchFamily="18" charset="0"/>
                <a:ea typeface="+mj-ea"/>
                <a:cs typeface="Times New Roman" pitchFamily="18" charset="0"/>
              </a:rPr>
              <a:t>Electrostatics</a:t>
            </a:r>
            <a:r>
              <a:rPr lang="fr-FR" sz="3600" b="1" kern="0" dirty="0" smtClean="0">
                <a:latin typeface="Times New Roman" pitchFamily="18" charset="0"/>
                <a:ea typeface="+mj-ea"/>
                <a:cs typeface="Times New Roman" pitchFamily="18" charset="0"/>
              </a:rPr>
              <a:t>-L2</a:t>
            </a:r>
            <a:r>
              <a:rPr lang="fr-FR" sz="4400" b="1" kern="0" dirty="0" smtClean="0">
                <a:latin typeface="+mj-lt"/>
                <a:ea typeface="+mj-ea"/>
                <a:cs typeface="+mj-cs"/>
              </a:rPr>
              <a:t> </a:t>
            </a:r>
            <a:endParaRPr lang="fr-FR" sz="4400" b="1" kern="0" dirty="0">
              <a:latin typeface="+mj-lt"/>
              <a:ea typeface="+mj-ea"/>
              <a:cs typeface="+mj-cs"/>
            </a:endParaRPr>
          </a:p>
        </p:txBody>
      </p:sp>
      <p:pic>
        <p:nvPicPr>
          <p:cNvPr id="27650" name="Picture 2" descr="Image associÃ©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857232"/>
            <a:ext cx="1748036" cy="1319185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500034" y="2357430"/>
            <a:ext cx="757242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r>
              <a:rPr lang="en-US" b="1" dirty="0" smtClean="0"/>
              <a:t>1) Electrostatics devices</a:t>
            </a:r>
            <a:r>
              <a:rPr lang="en-US" dirty="0" smtClean="0"/>
              <a:t> </a:t>
            </a:r>
            <a:r>
              <a:rPr lang="en-US" b="1" dirty="0" smtClean="0"/>
              <a:t> 2) Electric charges</a:t>
            </a:r>
            <a:r>
              <a:rPr lang="en-US" dirty="0" smtClean="0"/>
              <a:t> -</a:t>
            </a:r>
            <a:r>
              <a:rPr lang="en-US" dirty="0" err="1" smtClean="0"/>
              <a:t>Ponctual</a:t>
            </a:r>
            <a:r>
              <a:rPr lang="en-US" dirty="0" smtClean="0"/>
              <a:t> charges -Continuous charges distributions </a:t>
            </a:r>
            <a:endParaRPr lang="fr-FR" dirty="0" smtClean="0"/>
          </a:p>
          <a:p>
            <a:r>
              <a:rPr lang="en-US" b="1" dirty="0" smtClean="0"/>
              <a:t>3) Electric forces and Electric fields </a:t>
            </a:r>
            <a:r>
              <a:rPr lang="en-US" dirty="0" smtClean="0"/>
              <a:t>- The Coulomb law -The electric field - Field lines </a:t>
            </a:r>
          </a:p>
          <a:p>
            <a:r>
              <a:rPr lang="en-US" sz="3200" dirty="0" smtClean="0"/>
              <a:t> </a:t>
            </a:r>
            <a:r>
              <a:rPr lang="en-US" sz="3200" b="1" dirty="0" smtClean="0"/>
              <a:t>4) Electric potential and energy</a:t>
            </a:r>
            <a:r>
              <a:rPr lang="en-US" sz="3200" dirty="0" smtClean="0"/>
              <a:t>-</a:t>
            </a:r>
          </a:p>
          <a:p>
            <a:r>
              <a:rPr lang="en-US" dirty="0" smtClean="0"/>
              <a:t>Work of an electric force- Electric potential -</a:t>
            </a:r>
            <a:r>
              <a:rPr lang="en-US" dirty="0" err="1" smtClean="0"/>
              <a:t>Equipotential</a:t>
            </a:r>
            <a:r>
              <a:rPr lang="en-US" dirty="0" smtClean="0"/>
              <a:t> lines </a:t>
            </a:r>
            <a:r>
              <a:rPr lang="en-US" b="1" dirty="0" smtClean="0"/>
              <a:t>5) Electric field created by superposition of charges </a:t>
            </a:r>
            <a:r>
              <a:rPr lang="en-US" dirty="0" smtClean="0"/>
              <a:t>-Two electric charges: Shape of the field lines-N electric charges-Continuous charges distribution </a:t>
            </a:r>
            <a:r>
              <a:rPr lang="en-US" b="1" dirty="0" smtClean="0"/>
              <a:t>6) Symmetries of the electric field 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I.4)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energy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85720" y="500042"/>
            <a:ext cx="3025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Work</a:t>
            </a:r>
            <a:r>
              <a:rPr lang="fr-FR" sz="2000" b="1" dirty="0" smtClean="0"/>
              <a:t> of an </a:t>
            </a:r>
            <a:r>
              <a:rPr lang="fr-FR" sz="2000" b="1" dirty="0" err="1" smtClean="0"/>
              <a:t>electric</a:t>
            </a:r>
            <a:r>
              <a:rPr lang="fr-FR" sz="2000" b="1" dirty="0" smtClean="0"/>
              <a:t> force  </a:t>
            </a:r>
            <a:endParaRPr lang="fr-FR" sz="2000" b="1" dirty="0"/>
          </a:p>
        </p:txBody>
      </p:sp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44" y="1142984"/>
            <a:ext cx="357190" cy="43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e 39"/>
          <p:cNvGrpSpPr/>
          <p:nvPr/>
        </p:nvGrpSpPr>
        <p:grpSpPr>
          <a:xfrm>
            <a:off x="5286380" y="1571612"/>
            <a:ext cx="2803648" cy="405707"/>
            <a:chOff x="3143240" y="2857496"/>
            <a:chExt cx="2803648" cy="405707"/>
          </a:xfrm>
        </p:grpSpPr>
        <p:pic>
          <p:nvPicPr>
            <p:cNvPr id="72710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43240" y="2857496"/>
              <a:ext cx="1285884" cy="4057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2711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00429" y="2857496"/>
              <a:ext cx="2446459" cy="3916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" name="Groupe 37"/>
          <p:cNvGrpSpPr/>
          <p:nvPr/>
        </p:nvGrpSpPr>
        <p:grpSpPr>
          <a:xfrm>
            <a:off x="1000100" y="1071546"/>
            <a:ext cx="3862225" cy="1833573"/>
            <a:chOff x="2067097" y="1000108"/>
            <a:chExt cx="4576605" cy="2190763"/>
          </a:xfrm>
        </p:grpSpPr>
        <p:sp>
          <p:nvSpPr>
            <p:cNvPr id="10" name="Forme libre 9"/>
            <p:cNvSpPr/>
            <p:nvPr/>
          </p:nvSpPr>
          <p:spPr>
            <a:xfrm>
              <a:off x="2067097" y="1351001"/>
              <a:ext cx="4234551" cy="1337115"/>
            </a:xfrm>
            <a:custGeom>
              <a:avLst/>
              <a:gdLst>
                <a:gd name="connsiteX0" fmla="*/ 37125 w 4234551"/>
                <a:gd name="connsiteY0" fmla="*/ 48141 h 1337115"/>
                <a:gd name="connsiteX1" fmla="*/ 158310 w 4234551"/>
                <a:gd name="connsiteY1" fmla="*/ 158310 h 1337115"/>
                <a:gd name="connsiteX2" fmla="*/ 279496 w 4234551"/>
                <a:gd name="connsiteY2" fmla="*/ 257462 h 1337115"/>
                <a:gd name="connsiteX3" fmla="*/ 356614 w 4234551"/>
                <a:gd name="connsiteY3" fmla="*/ 301529 h 1337115"/>
                <a:gd name="connsiteX4" fmla="*/ 422715 w 4234551"/>
                <a:gd name="connsiteY4" fmla="*/ 312546 h 1337115"/>
                <a:gd name="connsiteX5" fmla="*/ 510850 w 4234551"/>
                <a:gd name="connsiteY5" fmla="*/ 334580 h 1337115"/>
                <a:gd name="connsiteX6" fmla="*/ 554917 w 4234551"/>
                <a:gd name="connsiteY6" fmla="*/ 345597 h 1337115"/>
                <a:gd name="connsiteX7" fmla="*/ 610002 w 4234551"/>
                <a:gd name="connsiteY7" fmla="*/ 356613 h 1337115"/>
                <a:gd name="connsiteX8" fmla="*/ 1138811 w 4234551"/>
                <a:gd name="connsiteY8" fmla="*/ 334580 h 1337115"/>
                <a:gd name="connsiteX9" fmla="*/ 1282031 w 4234551"/>
                <a:gd name="connsiteY9" fmla="*/ 312546 h 1337115"/>
                <a:gd name="connsiteX10" fmla="*/ 1337115 w 4234551"/>
                <a:gd name="connsiteY10" fmla="*/ 290512 h 1337115"/>
                <a:gd name="connsiteX11" fmla="*/ 1403216 w 4234551"/>
                <a:gd name="connsiteY11" fmla="*/ 268479 h 1337115"/>
                <a:gd name="connsiteX12" fmla="*/ 1436267 w 4234551"/>
                <a:gd name="connsiteY12" fmla="*/ 246445 h 1337115"/>
                <a:gd name="connsiteX13" fmla="*/ 1546436 w 4234551"/>
                <a:gd name="connsiteY13" fmla="*/ 213394 h 1337115"/>
                <a:gd name="connsiteX14" fmla="*/ 1601520 w 4234551"/>
                <a:gd name="connsiteY14" fmla="*/ 191360 h 1337115"/>
                <a:gd name="connsiteX15" fmla="*/ 1667621 w 4234551"/>
                <a:gd name="connsiteY15" fmla="*/ 169327 h 1337115"/>
                <a:gd name="connsiteX16" fmla="*/ 1777790 w 4234551"/>
                <a:gd name="connsiteY16" fmla="*/ 125259 h 1337115"/>
                <a:gd name="connsiteX17" fmla="*/ 1887958 w 4234551"/>
                <a:gd name="connsiteY17" fmla="*/ 92209 h 1337115"/>
                <a:gd name="connsiteX18" fmla="*/ 2020161 w 4234551"/>
                <a:gd name="connsiteY18" fmla="*/ 81192 h 1337115"/>
                <a:gd name="connsiteX19" fmla="*/ 2207448 w 4234551"/>
                <a:gd name="connsiteY19" fmla="*/ 92209 h 1337115"/>
                <a:gd name="connsiteX20" fmla="*/ 2251515 w 4234551"/>
                <a:gd name="connsiteY20" fmla="*/ 103226 h 1337115"/>
                <a:gd name="connsiteX21" fmla="*/ 2306599 w 4234551"/>
                <a:gd name="connsiteY21" fmla="*/ 114242 h 1337115"/>
                <a:gd name="connsiteX22" fmla="*/ 2383717 w 4234551"/>
                <a:gd name="connsiteY22" fmla="*/ 147293 h 1337115"/>
                <a:gd name="connsiteX23" fmla="*/ 2416768 w 4234551"/>
                <a:gd name="connsiteY23" fmla="*/ 169327 h 1337115"/>
                <a:gd name="connsiteX24" fmla="*/ 2460836 w 4234551"/>
                <a:gd name="connsiteY24" fmla="*/ 180344 h 1337115"/>
                <a:gd name="connsiteX25" fmla="*/ 2493886 w 4234551"/>
                <a:gd name="connsiteY25" fmla="*/ 202377 h 1337115"/>
                <a:gd name="connsiteX26" fmla="*/ 2526937 w 4234551"/>
                <a:gd name="connsiteY26" fmla="*/ 235428 h 1337115"/>
                <a:gd name="connsiteX27" fmla="*/ 2559987 w 4234551"/>
                <a:gd name="connsiteY27" fmla="*/ 246445 h 1337115"/>
                <a:gd name="connsiteX28" fmla="*/ 2681173 w 4234551"/>
                <a:gd name="connsiteY28" fmla="*/ 312546 h 1337115"/>
                <a:gd name="connsiteX29" fmla="*/ 2758291 w 4234551"/>
                <a:gd name="connsiteY29" fmla="*/ 389664 h 1337115"/>
                <a:gd name="connsiteX30" fmla="*/ 2802358 w 4234551"/>
                <a:gd name="connsiteY30" fmla="*/ 433732 h 1337115"/>
                <a:gd name="connsiteX31" fmla="*/ 2879476 w 4234551"/>
                <a:gd name="connsiteY31" fmla="*/ 499833 h 1337115"/>
                <a:gd name="connsiteX32" fmla="*/ 2978628 w 4234551"/>
                <a:gd name="connsiteY32" fmla="*/ 576951 h 1337115"/>
                <a:gd name="connsiteX33" fmla="*/ 3022696 w 4234551"/>
                <a:gd name="connsiteY33" fmla="*/ 610001 h 1337115"/>
                <a:gd name="connsiteX34" fmla="*/ 3055746 w 4234551"/>
                <a:gd name="connsiteY34" fmla="*/ 643052 h 1337115"/>
                <a:gd name="connsiteX35" fmla="*/ 3099814 w 4234551"/>
                <a:gd name="connsiteY35" fmla="*/ 665086 h 1337115"/>
                <a:gd name="connsiteX36" fmla="*/ 3132864 w 4234551"/>
                <a:gd name="connsiteY36" fmla="*/ 698136 h 1337115"/>
                <a:gd name="connsiteX37" fmla="*/ 3220999 w 4234551"/>
                <a:gd name="connsiteY37" fmla="*/ 753221 h 1337115"/>
                <a:gd name="connsiteX38" fmla="*/ 3254050 w 4234551"/>
                <a:gd name="connsiteY38" fmla="*/ 764238 h 1337115"/>
                <a:gd name="connsiteX39" fmla="*/ 3320151 w 4234551"/>
                <a:gd name="connsiteY39" fmla="*/ 808305 h 1337115"/>
                <a:gd name="connsiteX40" fmla="*/ 3408286 w 4234551"/>
                <a:gd name="connsiteY40" fmla="*/ 874406 h 1337115"/>
                <a:gd name="connsiteX41" fmla="*/ 3496421 w 4234551"/>
                <a:gd name="connsiteY41" fmla="*/ 918474 h 1337115"/>
                <a:gd name="connsiteX42" fmla="*/ 3529472 w 4234551"/>
                <a:gd name="connsiteY42" fmla="*/ 940507 h 1337115"/>
                <a:gd name="connsiteX43" fmla="*/ 3584556 w 4234551"/>
                <a:gd name="connsiteY43" fmla="*/ 951524 h 1337115"/>
                <a:gd name="connsiteX44" fmla="*/ 3617607 w 4234551"/>
                <a:gd name="connsiteY44" fmla="*/ 962541 h 1337115"/>
                <a:gd name="connsiteX45" fmla="*/ 3705742 w 4234551"/>
                <a:gd name="connsiteY45" fmla="*/ 984575 h 1337115"/>
                <a:gd name="connsiteX46" fmla="*/ 3782860 w 4234551"/>
                <a:gd name="connsiteY46" fmla="*/ 1039659 h 1337115"/>
                <a:gd name="connsiteX47" fmla="*/ 3859978 w 4234551"/>
                <a:gd name="connsiteY47" fmla="*/ 1094744 h 1337115"/>
                <a:gd name="connsiteX48" fmla="*/ 3926079 w 4234551"/>
                <a:gd name="connsiteY48" fmla="*/ 1116777 h 1337115"/>
                <a:gd name="connsiteX49" fmla="*/ 3959130 w 4234551"/>
                <a:gd name="connsiteY49" fmla="*/ 1127794 h 1337115"/>
                <a:gd name="connsiteX50" fmla="*/ 4025231 w 4234551"/>
                <a:gd name="connsiteY50" fmla="*/ 1171862 h 1337115"/>
                <a:gd name="connsiteX51" fmla="*/ 4080315 w 4234551"/>
                <a:gd name="connsiteY51" fmla="*/ 1215929 h 1337115"/>
                <a:gd name="connsiteX52" fmla="*/ 4124383 w 4234551"/>
                <a:gd name="connsiteY52" fmla="*/ 1248980 h 1337115"/>
                <a:gd name="connsiteX53" fmla="*/ 4190484 w 4234551"/>
                <a:gd name="connsiteY53" fmla="*/ 1293047 h 1337115"/>
                <a:gd name="connsiteX54" fmla="*/ 4201501 w 4234551"/>
                <a:gd name="connsiteY54" fmla="*/ 1326098 h 1337115"/>
                <a:gd name="connsiteX55" fmla="*/ 4234551 w 4234551"/>
                <a:gd name="connsiteY55" fmla="*/ 1337115 h 133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234551" h="1337115">
                  <a:moveTo>
                    <a:pt x="37125" y="48141"/>
                  </a:moveTo>
                  <a:cubicBezTo>
                    <a:pt x="97785" y="139135"/>
                    <a:pt x="0" y="0"/>
                    <a:pt x="158310" y="158310"/>
                  </a:cubicBezTo>
                  <a:cubicBezTo>
                    <a:pt x="275292" y="275292"/>
                    <a:pt x="190149" y="206407"/>
                    <a:pt x="279496" y="257462"/>
                  </a:cubicBezTo>
                  <a:cubicBezTo>
                    <a:pt x="309388" y="274543"/>
                    <a:pt x="321570" y="291016"/>
                    <a:pt x="356614" y="301529"/>
                  </a:cubicBezTo>
                  <a:cubicBezTo>
                    <a:pt x="378010" y="307948"/>
                    <a:pt x="400873" y="307866"/>
                    <a:pt x="422715" y="312546"/>
                  </a:cubicBezTo>
                  <a:cubicBezTo>
                    <a:pt x="452325" y="318891"/>
                    <a:pt x="481472" y="327235"/>
                    <a:pt x="510850" y="334580"/>
                  </a:cubicBezTo>
                  <a:cubicBezTo>
                    <a:pt x="525539" y="338252"/>
                    <a:pt x="540070" y="342628"/>
                    <a:pt x="554917" y="345597"/>
                  </a:cubicBezTo>
                  <a:lnTo>
                    <a:pt x="610002" y="356613"/>
                  </a:lnTo>
                  <a:lnTo>
                    <a:pt x="1138811" y="334580"/>
                  </a:lnTo>
                  <a:cubicBezTo>
                    <a:pt x="1159885" y="333431"/>
                    <a:pt x="1257549" y="316626"/>
                    <a:pt x="1282031" y="312546"/>
                  </a:cubicBezTo>
                  <a:cubicBezTo>
                    <a:pt x="1300392" y="305201"/>
                    <a:pt x="1318530" y="297270"/>
                    <a:pt x="1337115" y="290512"/>
                  </a:cubicBezTo>
                  <a:cubicBezTo>
                    <a:pt x="1358942" y="282575"/>
                    <a:pt x="1403216" y="268479"/>
                    <a:pt x="1403216" y="268479"/>
                  </a:cubicBezTo>
                  <a:cubicBezTo>
                    <a:pt x="1414233" y="261134"/>
                    <a:pt x="1424167" y="251823"/>
                    <a:pt x="1436267" y="246445"/>
                  </a:cubicBezTo>
                  <a:cubicBezTo>
                    <a:pt x="1512889" y="212390"/>
                    <a:pt x="1482341" y="234759"/>
                    <a:pt x="1546436" y="213394"/>
                  </a:cubicBezTo>
                  <a:cubicBezTo>
                    <a:pt x="1565197" y="207140"/>
                    <a:pt x="1582935" y="198118"/>
                    <a:pt x="1601520" y="191360"/>
                  </a:cubicBezTo>
                  <a:cubicBezTo>
                    <a:pt x="1623347" y="183423"/>
                    <a:pt x="1646848" y="179714"/>
                    <a:pt x="1667621" y="169327"/>
                  </a:cubicBezTo>
                  <a:cubicBezTo>
                    <a:pt x="1732460" y="136908"/>
                    <a:pt x="1696112" y="152485"/>
                    <a:pt x="1777790" y="125259"/>
                  </a:cubicBezTo>
                  <a:cubicBezTo>
                    <a:pt x="1796954" y="118871"/>
                    <a:pt x="1861322" y="95538"/>
                    <a:pt x="1887958" y="92209"/>
                  </a:cubicBezTo>
                  <a:cubicBezTo>
                    <a:pt x="1931837" y="86724"/>
                    <a:pt x="1976093" y="84864"/>
                    <a:pt x="2020161" y="81192"/>
                  </a:cubicBezTo>
                  <a:cubicBezTo>
                    <a:pt x="2082590" y="84864"/>
                    <a:pt x="2145193" y="86280"/>
                    <a:pt x="2207448" y="92209"/>
                  </a:cubicBezTo>
                  <a:cubicBezTo>
                    <a:pt x="2222521" y="93645"/>
                    <a:pt x="2236734" y="99942"/>
                    <a:pt x="2251515" y="103226"/>
                  </a:cubicBezTo>
                  <a:cubicBezTo>
                    <a:pt x="2269794" y="107288"/>
                    <a:pt x="2288433" y="109701"/>
                    <a:pt x="2306599" y="114242"/>
                  </a:cubicBezTo>
                  <a:cubicBezTo>
                    <a:pt x="2334066" y="121108"/>
                    <a:pt x="2359194" y="133280"/>
                    <a:pt x="2383717" y="147293"/>
                  </a:cubicBezTo>
                  <a:cubicBezTo>
                    <a:pt x="2395213" y="153862"/>
                    <a:pt x="2404598" y="164111"/>
                    <a:pt x="2416768" y="169327"/>
                  </a:cubicBezTo>
                  <a:cubicBezTo>
                    <a:pt x="2430685" y="175291"/>
                    <a:pt x="2446147" y="176672"/>
                    <a:pt x="2460836" y="180344"/>
                  </a:cubicBezTo>
                  <a:cubicBezTo>
                    <a:pt x="2471853" y="187688"/>
                    <a:pt x="2483714" y="193901"/>
                    <a:pt x="2493886" y="202377"/>
                  </a:cubicBezTo>
                  <a:cubicBezTo>
                    <a:pt x="2505855" y="212351"/>
                    <a:pt x="2513973" y="226785"/>
                    <a:pt x="2526937" y="235428"/>
                  </a:cubicBezTo>
                  <a:cubicBezTo>
                    <a:pt x="2536599" y="241870"/>
                    <a:pt x="2549415" y="241640"/>
                    <a:pt x="2559987" y="246445"/>
                  </a:cubicBezTo>
                  <a:cubicBezTo>
                    <a:pt x="2571307" y="251590"/>
                    <a:pt x="2656532" y="290369"/>
                    <a:pt x="2681173" y="312546"/>
                  </a:cubicBezTo>
                  <a:cubicBezTo>
                    <a:pt x="2708195" y="336865"/>
                    <a:pt x="2732585" y="363958"/>
                    <a:pt x="2758291" y="389664"/>
                  </a:cubicBezTo>
                  <a:cubicBezTo>
                    <a:pt x="2772980" y="404353"/>
                    <a:pt x="2785739" y="421268"/>
                    <a:pt x="2802358" y="433732"/>
                  </a:cubicBezTo>
                  <a:cubicBezTo>
                    <a:pt x="2967373" y="557489"/>
                    <a:pt x="2741393" y="384763"/>
                    <a:pt x="2879476" y="499833"/>
                  </a:cubicBezTo>
                  <a:cubicBezTo>
                    <a:pt x="2911642" y="526638"/>
                    <a:pt x="2945440" y="551422"/>
                    <a:pt x="2978628" y="576951"/>
                  </a:cubicBezTo>
                  <a:cubicBezTo>
                    <a:pt x="2993182" y="588146"/>
                    <a:pt x="3009713" y="597017"/>
                    <a:pt x="3022696" y="610001"/>
                  </a:cubicBezTo>
                  <a:cubicBezTo>
                    <a:pt x="3033713" y="621018"/>
                    <a:pt x="3043068" y="633996"/>
                    <a:pt x="3055746" y="643052"/>
                  </a:cubicBezTo>
                  <a:cubicBezTo>
                    <a:pt x="3069110" y="652598"/>
                    <a:pt x="3086450" y="655540"/>
                    <a:pt x="3099814" y="665086"/>
                  </a:cubicBezTo>
                  <a:cubicBezTo>
                    <a:pt x="3112492" y="674142"/>
                    <a:pt x="3121035" y="687997"/>
                    <a:pt x="3132864" y="698136"/>
                  </a:cubicBezTo>
                  <a:cubicBezTo>
                    <a:pt x="3164496" y="725249"/>
                    <a:pt x="3183383" y="737100"/>
                    <a:pt x="3220999" y="753221"/>
                  </a:cubicBezTo>
                  <a:cubicBezTo>
                    <a:pt x="3231673" y="757796"/>
                    <a:pt x="3243033" y="760566"/>
                    <a:pt x="3254050" y="764238"/>
                  </a:cubicBezTo>
                  <a:cubicBezTo>
                    <a:pt x="3345225" y="855410"/>
                    <a:pt x="3235118" y="755160"/>
                    <a:pt x="3320151" y="808305"/>
                  </a:cubicBezTo>
                  <a:cubicBezTo>
                    <a:pt x="3387099" y="850147"/>
                    <a:pt x="3354813" y="845238"/>
                    <a:pt x="3408286" y="874406"/>
                  </a:cubicBezTo>
                  <a:cubicBezTo>
                    <a:pt x="3437121" y="890135"/>
                    <a:pt x="3469091" y="900255"/>
                    <a:pt x="3496421" y="918474"/>
                  </a:cubicBezTo>
                  <a:cubicBezTo>
                    <a:pt x="3507438" y="925818"/>
                    <a:pt x="3517074" y="935858"/>
                    <a:pt x="3529472" y="940507"/>
                  </a:cubicBezTo>
                  <a:cubicBezTo>
                    <a:pt x="3547005" y="947082"/>
                    <a:pt x="3566390" y="946982"/>
                    <a:pt x="3584556" y="951524"/>
                  </a:cubicBezTo>
                  <a:cubicBezTo>
                    <a:pt x="3595822" y="954341"/>
                    <a:pt x="3606403" y="959485"/>
                    <a:pt x="3617607" y="962541"/>
                  </a:cubicBezTo>
                  <a:cubicBezTo>
                    <a:pt x="3646822" y="970509"/>
                    <a:pt x="3705742" y="984575"/>
                    <a:pt x="3705742" y="984575"/>
                  </a:cubicBezTo>
                  <a:cubicBezTo>
                    <a:pt x="3731891" y="1002008"/>
                    <a:pt x="3758956" y="1019170"/>
                    <a:pt x="3782860" y="1039659"/>
                  </a:cubicBezTo>
                  <a:cubicBezTo>
                    <a:pt x="3829445" y="1079589"/>
                    <a:pt x="3799948" y="1070732"/>
                    <a:pt x="3859978" y="1094744"/>
                  </a:cubicBezTo>
                  <a:cubicBezTo>
                    <a:pt x="3881542" y="1103370"/>
                    <a:pt x="3904045" y="1109433"/>
                    <a:pt x="3926079" y="1116777"/>
                  </a:cubicBezTo>
                  <a:lnTo>
                    <a:pt x="3959130" y="1127794"/>
                  </a:lnTo>
                  <a:cubicBezTo>
                    <a:pt x="3981164" y="1142483"/>
                    <a:pt x="4010542" y="1149828"/>
                    <a:pt x="4025231" y="1171862"/>
                  </a:cubicBezTo>
                  <a:cubicBezTo>
                    <a:pt x="4053706" y="1214575"/>
                    <a:pt x="4034703" y="1200725"/>
                    <a:pt x="4080315" y="1215929"/>
                  </a:cubicBezTo>
                  <a:cubicBezTo>
                    <a:pt x="4095004" y="1226946"/>
                    <a:pt x="4109341" y="1238450"/>
                    <a:pt x="4124383" y="1248980"/>
                  </a:cubicBezTo>
                  <a:cubicBezTo>
                    <a:pt x="4146077" y="1264166"/>
                    <a:pt x="4190484" y="1293047"/>
                    <a:pt x="4190484" y="1293047"/>
                  </a:cubicBezTo>
                  <a:cubicBezTo>
                    <a:pt x="4194156" y="1304064"/>
                    <a:pt x="4193290" y="1317886"/>
                    <a:pt x="4201501" y="1326098"/>
                  </a:cubicBezTo>
                  <a:cubicBezTo>
                    <a:pt x="4209712" y="1334309"/>
                    <a:pt x="4234551" y="1337115"/>
                    <a:pt x="4234551" y="1337115"/>
                  </a:cubicBezTo>
                </a:path>
              </a:pathLst>
            </a:cu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11"/>
            <p:cNvCxnSpPr>
              <a:endCxn id="10" idx="29"/>
            </p:cNvCxnSpPr>
            <p:nvPr/>
          </p:nvCxnSpPr>
          <p:spPr>
            <a:xfrm flipV="1">
              <a:off x="2714612" y="1740665"/>
              <a:ext cx="2110777" cy="1045393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>
              <a:endCxn id="10" idx="37"/>
            </p:cNvCxnSpPr>
            <p:nvPr/>
          </p:nvCxnSpPr>
          <p:spPr>
            <a:xfrm flipV="1">
              <a:off x="2714612" y="2104222"/>
              <a:ext cx="2573485" cy="681836"/>
            </a:xfrm>
            <a:prstGeom prst="straightConnector1">
              <a:avLst/>
            </a:prstGeom>
            <a:ln w="34925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3286116" y="1000108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(q)</a:t>
              </a:r>
              <a:endParaRPr lang="fr-FR" dirty="0"/>
            </a:p>
          </p:txBody>
        </p:sp>
        <p:pic>
          <p:nvPicPr>
            <p:cNvPr id="72705" name="Picture 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714876" y="1071545"/>
              <a:ext cx="399678" cy="394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2706" name="Picture 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29256" y="1643050"/>
              <a:ext cx="428628" cy="390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2707" name="Picture 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214546" y="1000108"/>
              <a:ext cx="438150" cy="390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2708" name="Picture 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215074" y="2075483"/>
              <a:ext cx="428628" cy="434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7" name="Connecteur droit 26"/>
            <p:cNvCxnSpPr>
              <a:endCxn id="10" idx="13"/>
            </p:cNvCxnSpPr>
            <p:nvPr/>
          </p:nvCxnSpPr>
          <p:spPr>
            <a:xfrm>
              <a:off x="3428992" y="1500174"/>
              <a:ext cx="184542" cy="64221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>
              <a:endCxn id="10" idx="13"/>
            </p:cNvCxnSpPr>
            <p:nvPr/>
          </p:nvCxnSpPr>
          <p:spPr>
            <a:xfrm rot="5400000" flipH="1" flipV="1">
              <a:off x="3481936" y="1582890"/>
              <a:ext cx="150093" cy="11310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712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214546" y="2000240"/>
              <a:ext cx="838198" cy="4740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2713" name="Picture 9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143108" y="2571744"/>
              <a:ext cx="285752" cy="298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7" name="Connecteur droit avec flèche 36"/>
            <p:cNvCxnSpPr/>
            <p:nvPr/>
          </p:nvCxnSpPr>
          <p:spPr>
            <a:xfrm flipV="1">
              <a:off x="2714612" y="2214554"/>
              <a:ext cx="1214446" cy="571504"/>
            </a:xfrm>
            <a:prstGeom prst="straightConnector1">
              <a:avLst/>
            </a:prstGeom>
            <a:ln w="539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714" name="Picture 10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428860" y="2857496"/>
              <a:ext cx="314325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39" name="ZoneTexte 38"/>
          <p:cNvSpPr txBox="1"/>
          <p:nvPr/>
        </p:nvSpPr>
        <p:spPr>
          <a:xfrm>
            <a:off x="4643438" y="714356"/>
            <a:ext cx="407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move an </a:t>
            </a:r>
            <a:r>
              <a:rPr lang="fr-FR" dirty="0" err="1" smtClean="0"/>
              <a:t>electric</a:t>
            </a:r>
            <a:r>
              <a:rPr lang="fr-FR" dirty="0" smtClean="0"/>
              <a:t> charge q in a </a:t>
            </a:r>
            <a:r>
              <a:rPr lang="fr-FR" dirty="0" err="1" smtClean="0"/>
              <a:t>region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fr-FR" dirty="0" err="1" smtClean="0"/>
              <a:t>lives</a:t>
            </a:r>
            <a:r>
              <a:rPr lang="fr-FR" dirty="0" smtClean="0"/>
              <a:t> an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E(M)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14348" y="3143248"/>
            <a:ext cx="5656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Elementary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r>
              <a:rPr lang="el-GR" dirty="0" smtClean="0"/>
              <a:t>δ</a:t>
            </a:r>
            <a:r>
              <a:rPr lang="fr-FR" dirty="0" smtClean="0"/>
              <a:t>W over distance dl (</a:t>
            </a:r>
            <a:r>
              <a:rPr lang="fr-FR" dirty="0" err="1" smtClean="0"/>
              <a:t>between</a:t>
            </a:r>
            <a:r>
              <a:rPr lang="fr-FR" dirty="0" smtClean="0"/>
              <a:t> M and M’)</a:t>
            </a:r>
            <a:endParaRPr lang="fr-FR" dirty="0"/>
          </a:p>
        </p:txBody>
      </p:sp>
      <p:pic>
        <p:nvPicPr>
          <p:cNvPr id="72715" name="Picture 11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643042" y="3429000"/>
            <a:ext cx="3714776" cy="670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I.4)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energy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85720" y="500042"/>
            <a:ext cx="3025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Work</a:t>
            </a:r>
            <a:r>
              <a:rPr lang="fr-FR" sz="2000" b="1" dirty="0" smtClean="0"/>
              <a:t> of an </a:t>
            </a:r>
            <a:r>
              <a:rPr lang="fr-FR" sz="2000" b="1" dirty="0" err="1" smtClean="0"/>
              <a:t>electric</a:t>
            </a:r>
            <a:r>
              <a:rPr lang="fr-FR" sz="2000" b="1" dirty="0" smtClean="0"/>
              <a:t> force  </a:t>
            </a:r>
            <a:endParaRPr lang="fr-FR" sz="2000" b="1" dirty="0"/>
          </a:p>
        </p:txBody>
      </p:sp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44" y="1142984"/>
            <a:ext cx="357190" cy="43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roupe 39"/>
          <p:cNvGrpSpPr/>
          <p:nvPr/>
        </p:nvGrpSpPr>
        <p:grpSpPr>
          <a:xfrm>
            <a:off x="5286380" y="1571612"/>
            <a:ext cx="2803648" cy="405707"/>
            <a:chOff x="3143240" y="2857496"/>
            <a:chExt cx="2803648" cy="405707"/>
          </a:xfrm>
        </p:grpSpPr>
        <p:pic>
          <p:nvPicPr>
            <p:cNvPr id="72710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43240" y="2857496"/>
              <a:ext cx="1285884" cy="4057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2711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00429" y="2857496"/>
              <a:ext cx="2446459" cy="3916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8" name="Groupe 37"/>
          <p:cNvGrpSpPr/>
          <p:nvPr/>
        </p:nvGrpSpPr>
        <p:grpSpPr>
          <a:xfrm>
            <a:off x="1000100" y="1071546"/>
            <a:ext cx="3862225" cy="1833573"/>
            <a:chOff x="2067097" y="1000108"/>
            <a:chExt cx="4576605" cy="2190763"/>
          </a:xfrm>
        </p:grpSpPr>
        <p:sp>
          <p:nvSpPr>
            <p:cNvPr id="10" name="Forme libre 9"/>
            <p:cNvSpPr/>
            <p:nvPr/>
          </p:nvSpPr>
          <p:spPr>
            <a:xfrm>
              <a:off x="2067097" y="1351001"/>
              <a:ext cx="4234551" cy="1337115"/>
            </a:xfrm>
            <a:custGeom>
              <a:avLst/>
              <a:gdLst>
                <a:gd name="connsiteX0" fmla="*/ 37125 w 4234551"/>
                <a:gd name="connsiteY0" fmla="*/ 48141 h 1337115"/>
                <a:gd name="connsiteX1" fmla="*/ 158310 w 4234551"/>
                <a:gd name="connsiteY1" fmla="*/ 158310 h 1337115"/>
                <a:gd name="connsiteX2" fmla="*/ 279496 w 4234551"/>
                <a:gd name="connsiteY2" fmla="*/ 257462 h 1337115"/>
                <a:gd name="connsiteX3" fmla="*/ 356614 w 4234551"/>
                <a:gd name="connsiteY3" fmla="*/ 301529 h 1337115"/>
                <a:gd name="connsiteX4" fmla="*/ 422715 w 4234551"/>
                <a:gd name="connsiteY4" fmla="*/ 312546 h 1337115"/>
                <a:gd name="connsiteX5" fmla="*/ 510850 w 4234551"/>
                <a:gd name="connsiteY5" fmla="*/ 334580 h 1337115"/>
                <a:gd name="connsiteX6" fmla="*/ 554917 w 4234551"/>
                <a:gd name="connsiteY6" fmla="*/ 345597 h 1337115"/>
                <a:gd name="connsiteX7" fmla="*/ 610002 w 4234551"/>
                <a:gd name="connsiteY7" fmla="*/ 356613 h 1337115"/>
                <a:gd name="connsiteX8" fmla="*/ 1138811 w 4234551"/>
                <a:gd name="connsiteY8" fmla="*/ 334580 h 1337115"/>
                <a:gd name="connsiteX9" fmla="*/ 1282031 w 4234551"/>
                <a:gd name="connsiteY9" fmla="*/ 312546 h 1337115"/>
                <a:gd name="connsiteX10" fmla="*/ 1337115 w 4234551"/>
                <a:gd name="connsiteY10" fmla="*/ 290512 h 1337115"/>
                <a:gd name="connsiteX11" fmla="*/ 1403216 w 4234551"/>
                <a:gd name="connsiteY11" fmla="*/ 268479 h 1337115"/>
                <a:gd name="connsiteX12" fmla="*/ 1436267 w 4234551"/>
                <a:gd name="connsiteY12" fmla="*/ 246445 h 1337115"/>
                <a:gd name="connsiteX13" fmla="*/ 1546436 w 4234551"/>
                <a:gd name="connsiteY13" fmla="*/ 213394 h 1337115"/>
                <a:gd name="connsiteX14" fmla="*/ 1601520 w 4234551"/>
                <a:gd name="connsiteY14" fmla="*/ 191360 h 1337115"/>
                <a:gd name="connsiteX15" fmla="*/ 1667621 w 4234551"/>
                <a:gd name="connsiteY15" fmla="*/ 169327 h 1337115"/>
                <a:gd name="connsiteX16" fmla="*/ 1777790 w 4234551"/>
                <a:gd name="connsiteY16" fmla="*/ 125259 h 1337115"/>
                <a:gd name="connsiteX17" fmla="*/ 1887958 w 4234551"/>
                <a:gd name="connsiteY17" fmla="*/ 92209 h 1337115"/>
                <a:gd name="connsiteX18" fmla="*/ 2020161 w 4234551"/>
                <a:gd name="connsiteY18" fmla="*/ 81192 h 1337115"/>
                <a:gd name="connsiteX19" fmla="*/ 2207448 w 4234551"/>
                <a:gd name="connsiteY19" fmla="*/ 92209 h 1337115"/>
                <a:gd name="connsiteX20" fmla="*/ 2251515 w 4234551"/>
                <a:gd name="connsiteY20" fmla="*/ 103226 h 1337115"/>
                <a:gd name="connsiteX21" fmla="*/ 2306599 w 4234551"/>
                <a:gd name="connsiteY21" fmla="*/ 114242 h 1337115"/>
                <a:gd name="connsiteX22" fmla="*/ 2383717 w 4234551"/>
                <a:gd name="connsiteY22" fmla="*/ 147293 h 1337115"/>
                <a:gd name="connsiteX23" fmla="*/ 2416768 w 4234551"/>
                <a:gd name="connsiteY23" fmla="*/ 169327 h 1337115"/>
                <a:gd name="connsiteX24" fmla="*/ 2460836 w 4234551"/>
                <a:gd name="connsiteY24" fmla="*/ 180344 h 1337115"/>
                <a:gd name="connsiteX25" fmla="*/ 2493886 w 4234551"/>
                <a:gd name="connsiteY25" fmla="*/ 202377 h 1337115"/>
                <a:gd name="connsiteX26" fmla="*/ 2526937 w 4234551"/>
                <a:gd name="connsiteY26" fmla="*/ 235428 h 1337115"/>
                <a:gd name="connsiteX27" fmla="*/ 2559987 w 4234551"/>
                <a:gd name="connsiteY27" fmla="*/ 246445 h 1337115"/>
                <a:gd name="connsiteX28" fmla="*/ 2681173 w 4234551"/>
                <a:gd name="connsiteY28" fmla="*/ 312546 h 1337115"/>
                <a:gd name="connsiteX29" fmla="*/ 2758291 w 4234551"/>
                <a:gd name="connsiteY29" fmla="*/ 389664 h 1337115"/>
                <a:gd name="connsiteX30" fmla="*/ 2802358 w 4234551"/>
                <a:gd name="connsiteY30" fmla="*/ 433732 h 1337115"/>
                <a:gd name="connsiteX31" fmla="*/ 2879476 w 4234551"/>
                <a:gd name="connsiteY31" fmla="*/ 499833 h 1337115"/>
                <a:gd name="connsiteX32" fmla="*/ 2978628 w 4234551"/>
                <a:gd name="connsiteY32" fmla="*/ 576951 h 1337115"/>
                <a:gd name="connsiteX33" fmla="*/ 3022696 w 4234551"/>
                <a:gd name="connsiteY33" fmla="*/ 610001 h 1337115"/>
                <a:gd name="connsiteX34" fmla="*/ 3055746 w 4234551"/>
                <a:gd name="connsiteY34" fmla="*/ 643052 h 1337115"/>
                <a:gd name="connsiteX35" fmla="*/ 3099814 w 4234551"/>
                <a:gd name="connsiteY35" fmla="*/ 665086 h 1337115"/>
                <a:gd name="connsiteX36" fmla="*/ 3132864 w 4234551"/>
                <a:gd name="connsiteY36" fmla="*/ 698136 h 1337115"/>
                <a:gd name="connsiteX37" fmla="*/ 3220999 w 4234551"/>
                <a:gd name="connsiteY37" fmla="*/ 753221 h 1337115"/>
                <a:gd name="connsiteX38" fmla="*/ 3254050 w 4234551"/>
                <a:gd name="connsiteY38" fmla="*/ 764238 h 1337115"/>
                <a:gd name="connsiteX39" fmla="*/ 3320151 w 4234551"/>
                <a:gd name="connsiteY39" fmla="*/ 808305 h 1337115"/>
                <a:gd name="connsiteX40" fmla="*/ 3408286 w 4234551"/>
                <a:gd name="connsiteY40" fmla="*/ 874406 h 1337115"/>
                <a:gd name="connsiteX41" fmla="*/ 3496421 w 4234551"/>
                <a:gd name="connsiteY41" fmla="*/ 918474 h 1337115"/>
                <a:gd name="connsiteX42" fmla="*/ 3529472 w 4234551"/>
                <a:gd name="connsiteY42" fmla="*/ 940507 h 1337115"/>
                <a:gd name="connsiteX43" fmla="*/ 3584556 w 4234551"/>
                <a:gd name="connsiteY43" fmla="*/ 951524 h 1337115"/>
                <a:gd name="connsiteX44" fmla="*/ 3617607 w 4234551"/>
                <a:gd name="connsiteY44" fmla="*/ 962541 h 1337115"/>
                <a:gd name="connsiteX45" fmla="*/ 3705742 w 4234551"/>
                <a:gd name="connsiteY45" fmla="*/ 984575 h 1337115"/>
                <a:gd name="connsiteX46" fmla="*/ 3782860 w 4234551"/>
                <a:gd name="connsiteY46" fmla="*/ 1039659 h 1337115"/>
                <a:gd name="connsiteX47" fmla="*/ 3859978 w 4234551"/>
                <a:gd name="connsiteY47" fmla="*/ 1094744 h 1337115"/>
                <a:gd name="connsiteX48" fmla="*/ 3926079 w 4234551"/>
                <a:gd name="connsiteY48" fmla="*/ 1116777 h 1337115"/>
                <a:gd name="connsiteX49" fmla="*/ 3959130 w 4234551"/>
                <a:gd name="connsiteY49" fmla="*/ 1127794 h 1337115"/>
                <a:gd name="connsiteX50" fmla="*/ 4025231 w 4234551"/>
                <a:gd name="connsiteY50" fmla="*/ 1171862 h 1337115"/>
                <a:gd name="connsiteX51" fmla="*/ 4080315 w 4234551"/>
                <a:gd name="connsiteY51" fmla="*/ 1215929 h 1337115"/>
                <a:gd name="connsiteX52" fmla="*/ 4124383 w 4234551"/>
                <a:gd name="connsiteY52" fmla="*/ 1248980 h 1337115"/>
                <a:gd name="connsiteX53" fmla="*/ 4190484 w 4234551"/>
                <a:gd name="connsiteY53" fmla="*/ 1293047 h 1337115"/>
                <a:gd name="connsiteX54" fmla="*/ 4201501 w 4234551"/>
                <a:gd name="connsiteY54" fmla="*/ 1326098 h 1337115"/>
                <a:gd name="connsiteX55" fmla="*/ 4234551 w 4234551"/>
                <a:gd name="connsiteY55" fmla="*/ 1337115 h 133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234551" h="1337115">
                  <a:moveTo>
                    <a:pt x="37125" y="48141"/>
                  </a:moveTo>
                  <a:cubicBezTo>
                    <a:pt x="97785" y="139135"/>
                    <a:pt x="0" y="0"/>
                    <a:pt x="158310" y="158310"/>
                  </a:cubicBezTo>
                  <a:cubicBezTo>
                    <a:pt x="275292" y="275292"/>
                    <a:pt x="190149" y="206407"/>
                    <a:pt x="279496" y="257462"/>
                  </a:cubicBezTo>
                  <a:cubicBezTo>
                    <a:pt x="309388" y="274543"/>
                    <a:pt x="321570" y="291016"/>
                    <a:pt x="356614" y="301529"/>
                  </a:cubicBezTo>
                  <a:cubicBezTo>
                    <a:pt x="378010" y="307948"/>
                    <a:pt x="400873" y="307866"/>
                    <a:pt x="422715" y="312546"/>
                  </a:cubicBezTo>
                  <a:cubicBezTo>
                    <a:pt x="452325" y="318891"/>
                    <a:pt x="481472" y="327235"/>
                    <a:pt x="510850" y="334580"/>
                  </a:cubicBezTo>
                  <a:cubicBezTo>
                    <a:pt x="525539" y="338252"/>
                    <a:pt x="540070" y="342628"/>
                    <a:pt x="554917" y="345597"/>
                  </a:cubicBezTo>
                  <a:lnTo>
                    <a:pt x="610002" y="356613"/>
                  </a:lnTo>
                  <a:lnTo>
                    <a:pt x="1138811" y="334580"/>
                  </a:lnTo>
                  <a:cubicBezTo>
                    <a:pt x="1159885" y="333431"/>
                    <a:pt x="1257549" y="316626"/>
                    <a:pt x="1282031" y="312546"/>
                  </a:cubicBezTo>
                  <a:cubicBezTo>
                    <a:pt x="1300392" y="305201"/>
                    <a:pt x="1318530" y="297270"/>
                    <a:pt x="1337115" y="290512"/>
                  </a:cubicBezTo>
                  <a:cubicBezTo>
                    <a:pt x="1358942" y="282575"/>
                    <a:pt x="1403216" y="268479"/>
                    <a:pt x="1403216" y="268479"/>
                  </a:cubicBezTo>
                  <a:cubicBezTo>
                    <a:pt x="1414233" y="261134"/>
                    <a:pt x="1424167" y="251823"/>
                    <a:pt x="1436267" y="246445"/>
                  </a:cubicBezTo>
                  <a:cubicBezTo>
                    <a:pt x="1512889" y="212390"/>
                    <a:pt x="1482341" y="234759"/>
                    <a:pt x="1546436" y="213394"/>
                  </a:cubicBezTo>
                  <a:cubicBezTo>
                    <a:pt x="1565197" y="207140"/>
                    <a:pt x="1582935" y="198118"/>
                    <a:pt x="1601520" y="191360"/>
                  </a:cubicBezTo>
                  <a:cubicBezTo>
                    <a:pt x="1623347" y="183423"/>
                    <a:pt x="1646848" y="179714"/>
                    <a:pt x="1667621" y="169327"/>
                  </a:cubicBezTo>
                  <a:cubicBezTo>
                    <a:pt x="1732460" y="136908"/>
                    <a:pt x="1696112" y="152485"/>
                    <a:pt x="1777790" y="125259"/>
                  </a:cubicBezTo>
                  <a:cubicBezTo>
                    <a:pt x="1796954" y="118871"/>
                    <a:pt x="1861322" y="95538"/>
                    <a:pt x="1887958" y="92209"/>
                  </a:cubicBezTo>
                  <a:cubicBezTo>
                    <a:pt x="1931837" y="86724"/>
                    <a:pt x="1976093" y="84864"/>
                    <a:pt x="2020161" y="81192"/>
                  </a:cubicBezTo>
                  <a:cubicBezTo>
                    <a:pt x="2082590" y="84864"/>
                    <a:pt x="2145193" y="86280"/>
                    <a:pt x="2207448" y="92209"/>
                  </a:cubicBezTo>
                  <a:cubicBezTo>
                    <a:pt x="2222521" y="93645"/>
                    <a:pt x="2236734" y="99942"/>
                    <a:pt x="2251515" y="103226"/>
                  </a:cubicBezTo>
                  <a:cubicBezTo>
                    <a:pt x="2269794" y="107288"/>
                    <a:pt x="2288433" y="109701"/>
                    <a:pt x="2306599" y="114242"/>
                  </a:cubicBezTo>
                  <a:cubicBezTo>
                    <a:pt x="2334066" y="121108"/>
                    <a:pt x="2359194" y="133280"/>
                    <a:pt x="2383717" y="147293"/>
                  </a:cubicBezTo>
                  <a:cubicBezTo>
                    <a:pt x="2395213" y="153862"/>
                    <a:pt x="2404598" y="164111"/>
                    <a:pt x="2416768" y="169327"/>
                  </a:cubicBezTo>
                  <a:cubicBezTo>
                    <a:pt x="2430685" y="175291"/>
                    <a:pt x="2446147" y="176672"/>
                    <a:pt x="2460836" y="180344"/>
                  </a:cubicBezTo>
                  <a:cubicBezTo>
                    <a:pt x="2471853" y="187688"/>
                    <a:pt x="2483714" y="193901"/>
                    <a:pt x="2493886" y="202377"/>
                  </a:cubicBezTo>
                  <a:cubicBezTo>
                    <a:pt x="2505855" y="212351"/>
                    <a:pt x="2513973" y="226785"/>
                    <a:pt x="2526937" y="235428"/>
                  </a:cubicBezTo>
                  <a:cubicBezTo>
                    <a:pt x="2536599" y="241870"/>
                    <a:pt x="2549415" y="241640"/>
                    <a:pt x="2559987" y="246445"/>
                  </a:cubicBezTo>
                  <a:cubicBezTo>
                    <a:pt x="2571307" y="251590"/>
                    <a:pt x="2656532" y="290369"/>
                    <a:pt x="2681173" y="312546"/>
                  </a:cubicBezTo>
                  <a:cubicBezTo>
                    <a:pt x="2708195" y="336865"/>
                    <a:pt x="2732585" y="363958"/>
                    <a:pt x="2758291" y="389664"/>
                  </a:cubicBezTo>
                  <a:cubicBezTo>
                    <a:pt x="2772980" y="404353"/>
                    <a:pt x="2785739" y="421268"/>
                    <a:pt x="2802358" y="433732"/>
                  </a:cubicBezTo>
                  <a:cubicBezTo>
                    <a:pt x="2967373" y="557489"/>
                    <a:pt x="2741393" y="384763"/>
                    <a:pt x="2879476" y="499833"/>
                  </a:cubicBezTo>
                  <a:cubicBezTo>
                    <a:pt x="2911642" y="526638"/>
                    <a:pt x="2945440" y="551422"/>
                    <a:pt x="2978628" y="576951"/>
                  </a:cubicBezTo>
                  <a:cubicBezTo>
                    <a:pt x="2993182" y="588146"/>
                    <a:pt x="3009713" y="597017"/>
                    <a:pt x="3022696" y="610001"/>
                  </a:cubicBezTo>
                  <a:cubicBezTo>
                    <a:pt x="3033713" y="621018"/>
                    <a:pt x="3043068" y="633996"/>
                    <a:pt x="3055746" y="643052"/>
                  </a:cubicBezTo>
                  <a:cubicBezTo>
                    <a:pt x="3069110" y="652598"/>
                    <a:pt x="3086450" y="655540"/>
                    <a:pt x="3099814" y="665086"/>
                  </a:cubicBezTo>
                  <a:cubicBezTo>
                    <a:pt x="3112492" y="674142"/>
                    <a:pt x="3121035" y="687997"/>
                    <a:pt x="3132864" y="698136"/>
                  </a:cubicBezTo>
                  <a:cubicBezTo>
                    <a:pt x="3164496" y="725249"/>
                    <a:pt x="3183383" y="737100"/>
                    <a:pt x="3220999" y="753221"/>
                  </a:cubicBezTo>
                  <a:cubicBezTo>
                    <a:pt x="3231673" y="757796"/>
                    <a:pt x="3243033" y="760566"/>
                    <a:pt x="3254050" y="764238"/>
                  </a:cubicBezTo>
                  <a:cubicBezTo>
                    <a:pt x="3345225" y="855410"/>
                    <a:pt x="3235118" y="755160"/>
                    <a:pt x="3320151" y="808305"/>
                  </a:cubicBezTo>
                  <a:cubicBezTo>
                    <a:pt x="3387099" y="850147"/>
                    <a:pt x="3354813" y="845238"/>
                    <a:pt x="3408286" y="874406"/>
                  </a:cubicBezTo>
                  <a:cubicBezTo>
                    <a:pt x="3437121" y="890135"/>
                    <a:pt x="3469091" y="900255"/>
                    <a:pt x="3496421" y="918474"/>
                  </a:cubicBezTo>
                  <a:cubicBezTo>
                    <a:pt x="3507438" y="925818"/>
                    <a:pt x="3517074" y="935858"/>
                    <a:pt x="3529472" y="940507"/>
                  </a:cubicBezTo>
                  <a:cubicBezTo>
                    <a:pt x="3547005" y="947082"/>
                    <a:pt x="3566390" y="946982"/>
                    <a:pt x="3584556" y="951524"/>
                  </a:cubicBezTo>
                  <a:cubicBezTo>
                    <a:pt x="3595822" y="954341"/>
                    <a:pt x="3606403" y="959485"/>
                    <a:pt x="3617607" y="962541"/>
                  </a:cubicBezTo>
                  <a:cubicBezTo>
                    <a:pt x="3646822" y="970509"/>
                    <a:pt x="3705742" y="984575"/>
                    <a:pt x="3705742" y="984575"/>
                  </a:cubicBezTo>
                  <a:cubicBezTo>
                    <a:pt x="3731891" y="1002008"/>
                    <a:pt x="3758956" y="1019170"/>
                    <a:pt x="3782860" y="1039659"/>
                  </a:cubicBezTo>
                  <a:cubicBezTo>
                    <a:pt x="3829445" y="1079589"/>
                    <a:pt x="3799948" y="1070732"/>
                    <a:pt x="3859978" y="1094744"/>
                  </a:cubicBezTo>
                  <a:cubicBezTo>
                    <a:pt x="3881542" y="1103370"/>
                    <a:pt x="3904045" y="1109433"/>
                    <a:pt x="3926079" y="1116777"/>
                  </a:cubicBezTo>
                  <a:lnTo>
                    <a:pt x="3959130" y="1127794"/>
                  </a:lnTo>
                  <a:cubicBezTo>
                    <a:pt x="3981164" y="1142483"/>
                    <a:pt x="4010542" y="1149828"/>
                    <a:pt x="4025231" y="1171862"/>
                  </a:cubicBezTo>
                  <a:cubicBezTo>
                    <a:pt x="4053706" y="1214575"/>
                    <a:pt x="4034703" y="1200725"/>
                    <a:pt x="4080315" y="1215929"/>
                  </a:cubicBezTo>
                  <a:cubicBezTo>
                    <a:pt x="4095004" y="1226946"/>
                    <a:pt x="4109341" y="1238450"/>
                    <a:pt x="4124383" y="1248980"/>
                  </a:cubicBezTo>
                  <a:cubicBezTo>
                    <a:pt x="4146077" y="1264166"/>
                    <a:pt x="4190484" y="1293047"/>
                    <a:pt x="4190484" y="1293047"/>
                  </a:cubicBezTo>
                  <a:cubicBezTo>
                    <a:pt x="4194156" y="1304064"/>
                    <a:pt x="4193290" y="1317886"/>
                    <a:pt x="4201501" y="1326098"/>
                  </a:cubicBezTo>
                  <a:cubicBezTo>
                    <a:pt x="4209712" y="1334309"/>
                    <a:pt x="4234551" y="1337115"/>
                    <a:pt x="4234551" y="1337115"/>
                  </a:cubicBezTo>
                </a:path>
              </a:pathLst>
            </a:cu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11"/>
            <p:cNvCxnSpPr>
              <a:endCxn id="10" idx="29"/>
            </p:cNvCxnSpPr>
            <p:nvPr/>
          </p:nvCxnSpPr>
          <p:spPr>
            <a:xfrm flipV="1">
              <a:off x="2714612" y="1740665"/>
              <a:ext cx="2110777" cy="1045393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>
              <a:endCxn id="10" idx="37"/>
            </p:cNvCxnSpPr>
            <p:nvPr/>
          </p:nvCxnSpPr>
          <p:spPr>
            <a:xfrm flipV="1">
              <a:off x="2714612" y="2104222"/>
              <a:ext cx="2573485" cy="681836"/>
            </a:xfrm>
            <a:prstGeom prst="straightConnector1">
              <a:avLst/>
            </a:prstGeom>
            <a:ln w="34925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3286116" y="1000108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(q)</a:t>
              </a:r>
              <a:endParaRPr lang="fr-FR" dirty="0"/>
            </a:p>
          </p:txBody>
        </p:sp>
        <p:pic>
          <p:nvPicPr>
            <p:cNvPr id="72705" name="Picture 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714876" y="1071545"/>
              <a:ext cx="399678" cy="394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2706" name="Picture 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29256" y="1643050"/>
              <a:ext cx="428628" cy="390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2707" name="Picture 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214546" y="1000108"/>
              <a:ext cx="438150" cy="390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2708" name="Picture 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215074" y="2075483"/>
              <a:ext cx="428628" cy="434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7" name="Connecteur droit 26"/>
            <p:cNvCxnSpPr>
              <a:endCxn id="10" idx="13"/>
            </p:cNvCxnSpPr>
            <p:nvPr/>
          </p:nvCxnSpPr>
          <p:spPr>
            <a:xfrm>
              <a:off x="3428992" y="1500174"/>
              <a:ext cx="184542" cy="64221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>
              <a:endCxn id="10" idx="13"/>
            </p:cNvCxnSpPr>
            <p:nvPr/>
          </p:nvCxnSpPr>
          <p:spPr>
            <a:xfrm rot="5400000" flipH="1" flipV="1">
              <a:off x="3481936" y="1582890"/>
              <a:ext cx="150093" cy="11310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712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214546" y="2000240"/>
              <a:ext cx="838198" cy="4740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2713" name="Picture 9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143108" y="2571744"/>
              <a:ext cx="285752" cy="298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7" name="Connecteur droit avec flèche 36"/>
            <p:cNvCxnSpPr/>
            <p:nvPr/>
          </p:nvCxnSpPr>
          <p:spPr>
            <a:xfrm flipV="1">
              <a:off x="2714612" y="2214554"/>
              <a:ext cx="1214446" cy="571504"/>
            </a:xfrm>
            <a:prstGeom prst="straightConnector1">
              <a:avLst/>
            </a:prstGeom>
            <a:ln w="539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714" name="Picture 10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428860" y="2857496"/>
              <a:ext cx="314325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39" name="ZoneTexte 38"/>
          <p:cNvSpPr txBox="1"/>
          <p:nvPr/>
        </p:nvSpPr>
        <p:spPr>
          <a:xfrm>
            <a:off x="4643438" y="714356"/>
            <a:ext cx="407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move an </a:t>
            </a:r>
            <a:r>
              <a:rPr lang="fr-FR" dirty="0" err="1" smtClean="0"/>
              <a:t>electric</a:t>
            </a:r>
            <a:r>
              <a:rPr lang="fr-FR" dirty="0" smtClean="0"/>
              <a:t> charge q in a </a:t>
            </a:r>
            <a:r>
              <a:rPr lang="fr-FR" dirty="0" err="1" smtClean="0"/>
              <a:t>region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fr-FR" dirty="0" err="1" smtClean="0"/>
              <a:t>lives</a:t>
            </a:r>
            <a:r>
              <a:rPr lang="fr-FR" dirty="0" smtClean="0"/>
              <a:t> an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E(M)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14348" y="3143248"/>
            <a:ext cx="5656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Elementary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r>
              <a:rPr lang="el-GR" dirty="0" smtClean="0"/>
              <a:t>δ</a:t>
            </a:r>
            <a:r>
              <a:rPr lang="fr-FR" dirty="0" smtClean="0"/>
              <a:t>W over distance dl (</a:t>
            </a:r>
            <a:r>
              <a:rPr lang="fr-FR" dirty="0" err="1" smtClean="0"/>
              <a:t>between</a:t>
            </a:r>
            <a:r>
              <a:rPr lang="fr-FR" dirty="0" smtClean="0"/>
              <a:t> M and M’)</a:t>
            </a:r>
            <a:endParaRPr lang="fr-FR" dirty="0"/>
          </a:p>
        </p:txBody>
      </p:sp>
      <p:pic>
        <p:nvPicPr>
          <p:cNvPr id="72715" name="Picture 11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643042" y="3429000"/>
            <a:ext cx="3714776" cy="670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ZoneTexte 42"/>
          <p:cNvSpPr txBox="1"/>
          <p:nvPr/>
        </p:nvSpPr>
        <p:spPr>
          <a:xfrm>
            <a:off x="785786" y="4143380"/>
            <a:ext cx="274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Total </a:t>
            </a:r>
            <a:r>
              <a:rPr lang="fr-FR" dirty="0" err="1" smtClean="0"/>
              <a:t>work</a:t>
            </a:r>
            <a:r>
              <a:rPr lang="fr-FR" dirty="0" smtClean="0"/>
              <a:t> W over </a:t>
            </a:r>
            <a:r>
              <a:rPr lang="fr-FR" dirty="0" err="1" smtClean="0"/>
              <a:t>path</a:t>
            </a:r>
            <a:r>
              <a:rPr lang="fr-FR" dirty="0" smtClean="0"/>
              <a:t> AB</a:t>
            </a:r>
            <a:endParaRPr lang="fr-FR" dirty="0"/>
          </a:p>
        </p:txBody>
      </p:sp>
      <p:pic>
        <p:nvPicPr>
          <p:cNvPr id="72716" name="Picture 1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285852" y="4714884"/>
            <a:ext cx="5349887" cy="1069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2" name="Connecteur droit 41"/>
          <p:cNvCxnSpPr/>
          <p:nvPr/>
        </p:nvCxnSpPr>
        <p:spPr>
          <a:xfrm>
            <a:off x="4929190" y="5715016"/>
            <a:ext cx="2214578" cy="1588"/>
          </a:xfrm>
          <a:prstGeom prst="line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4643438" y="5929330"/>
            <a:ext cx="4297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002060"/>
                </a:solidFill>
              </a:rPr>
              <a:t>Circulation of </a:t>
            </a:r>
            <a:r>
              <a:rPr lang="fr-FR" b="1" dirty="0" err="1" smtClean="0">
                <a:solidFill>
                  <a:srgbClr val="002060"/>
                </a:solidFill>
              </a:rPr>
              <a:t>electric</a:t>
            </a:r>
            <a:r>
              <a:rPr lang="fr-FR" b="1" dirty="0" smtClean="0">
                <a:solidFill>
                  <a:srgbClr val="002060"/>
                </a:solidFill>
              </a:rPr>
              <a:t> </a:t>
            </a:r>
            <a:r>
              <a:rPr lang="fr-FR" b="1" dirty="0" err="1" smtClean="0">
                <a:solidFill>
                  <a:srgbClr val="002060"/>
                </a:solidFill>
              </a:rPr>
              <a:t>field</a:t>
            </a:r>
            <a:r>
              <a:rPr lang="fr-FR" b="1" dirty="0" smtClean="0">
                <a:solidFill>
                  <a:srgbClr val="002060"/>
                </a:solidFill>
              </a:rPr>
              <a:t> </a:t>
            </a:r>
            <a:r>
              <a:rPr lang="fr-FR" b="1" dirty="0" err="1" smtClean="0">
                <a:solidFill>
                  <a:srgbClr val="002060"/>
                </a:solidFill>
              </a:rPr>
              <a:t>along</a:t>
            </a:r>
            <a:r>
              <a:rPr lang="fr-FR" b="1" dirty="0" smtClean="0">
                <a:solidFill>
                  <a:srgbClr val="002060"/>
                </a:solidFill>
              </a:rPr>
              <a:t> </a:t>
            </a:r>
            <a:r>
              <a:rPr lang="fr-FR" b="1" dirty="0" err="1" smtClean="0">
                <a:solidFill>
                  <a:srgbClr val="002060"/>
                </a:solidFill>
              </a:rPr>
              <a:t>path</a:t>
            </a:r>
            <a:r>
              <a:rPr lang="fr-FR" b="1" dirty="0" smtClean="0">
                <a:solidFill>
                  <a:srgbClr val="002060"/>
                </a:solidFill>
              </a:rPr>
              <a:t> AB</a:t>
            </a:r>
            <a:endParaRPr lang="fr-FR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I.4)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energy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85720" y="500042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Relation </a:t>
            </a:r>
            <a:r>
              <a:rPr lang="fr-FR" sz="2000" b="1" dirty="0" err="1" smtClean="0"/>
              <a:t>with</a:t>
            </a:r>
            <a:r>
              <a:rPr lang="fr-FR" sz="2000" b="1" dirty="0" smtClean="0"/>
              <a:t> the </a:t>
            </a:r>
            <a:r>
              <a:rPr lang="fr-FR" sz="2000" b="1" dirty="0" err="1" smtClean="0"/>
              <a:t>energy</a:t>
            </a:r>
            <a:r>
              <a:rPr lang="fr-FR" sz="2000" b="1" dirty="0" smtClean="0"/>
              <a:t> </a:t>
            </a:r>
            <a:endParaRPr lang="fr-FR" sz="2000" b="1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1" y="1071546"/>
            <a:ext cx="3500462" cy="588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ZoneTexte 14"/>
          <p:cNvSpPr txBox="1"/>
          <p:nvPr/>
        </p:nvSpPr>
        <p:spPr>
          <a:xfrm>
            <a:off x="4714876" y="1142984"/>
            <a:ext cx="2347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Conservation of </a:t>
            </a:r>
            <a:r>
              <a:rPr lang="fr-FR" dirty="0" err="1" smtClean="0"/>
              <a:t>energy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I.4)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energy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85720" y="500042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Relation </a:t>
            </a:r>
            <a:r>
              <a:rPr lang="fr-FR" sz="2000" b="1" dirty="0" err="1" smtClean="0"/>
              <a:t>with</a:t>
            </a:r>
            <a:r>
              <a:rPr lang="fr-FR" sz="2000" b="1" dirty="0" smtClean="0"/>
              <a:t> the </a:t>
            </a:r>
            <a:r>
              <a:rPr lang="fr-FR" sz="2000" b="1" dirty="0" err="1" smtClean="0"/>
              <a:t>energy</a:t>
            </a:r>
            <a:r>
              <a:rPr lang="fr-FR" sz="2000" b="1" dirty="0" smtClean="0"/>
              <a:t> </a:t>
            </a:r>
            <a:endParaRPr lang="fr-FR" sz="2000" b="1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1" y="1071546"/>
            <a:ext cx="3500462" cy="588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2" y="2500306"/>
            <a:ext cx="5072099" cy="517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488" y="3000372"/>
            <a:ext cx="3282972" cy="638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ZoneTexte 14"/>
          <p:cNvSpPr txBox="1"/>
          <p:nvPr/>
        </p:nvSpPr>
        <p:spPr>
          <a:xfrm>
            <a:off x="4714876" y="1142984"/>
            <a:ext cx="2347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Conservation of </a:t>
            </a:r>
            <a:r>
              <a:rPr lang="fr-FR" dirty="0" err="1" smtClean="0"/>
              <a:t>energy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500034" y="1785926"/>
            <a:ext cx="8072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total </a:t>
            </a:r>
            <a:r>
              <a:rPr lang="fr-FR" dirty="0" err="1" smtClean="0"/>
              <a:t>energy</a:t>
            </a:r>
            <a:r>
              <a:rPr lang="fr-FR" dirty="0" smtClean="0"/>
              <a:t> change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zero</a:t>
            </a:r>
            <a:r>
              <a:rPr lang="fr-FR" dirty="0" smtClean="0"/>
              <a:t> and the change of </a:t>
            </a:r>
            <a:r>
              <a:rPr lang="fr-FR" dirty="0" err="1" smtClean="0"/>
              <a:t>kinetic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opposite of the change of </a:t>
            </a:r>
            <a:r>
              <a:rPr lang="fr-FR" dirty="0" err="1" smtClean="0"/>
              <a:t>potential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I.4)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energy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85720" y="500042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Relation </a:t>
            </a:r>
            <a:r>
              <a:rPr lang="fr-FR" sz="2000" b="1" dirty="0" err="1" smtClean="0"/>
              <a:t>with</a:t>
            </a:r>
            <a:r>
              <a:rPr lang="fr-FR" sz="2000" b="1" dirty="0" smtClean="0"/>
              <a:t> the </a:t>
            </a:r>
            <a:r>
              <a:rPr lang="fr-FR" sz="2000" b="1" dirty="0" err="1" smtClean="0"/>
              <a:t>energy</a:t>
            </a:r>
            <a:r>
              <a:rPr lang="fr-FR" sz="2000" b="1" dirty="0" smtClean="0"/>
              <a:t> </a:t>
            </a:r>
            <a:endParaRPr lang="fr-FR" sz="2000" b="1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1" y="1071546"/>
            <a:ext cx="3500462" cy="588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2" y="2500306"/>
            <a:ext cx="5072099" cy="517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488" y="3000372"/>
            <a:ext cx="3282972" cy="638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981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6248" y="4643446"/>
            <a:ext cx="3429024" cy="681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e 39"/>
          <p:cNvGrpSpPr/>
          <p:nvPr/>
        </p:nvGrpSpPr>
        <p:grpSpPr>
          <a:xfrm>
            <a:off x="642910" y="4572008"/>
            <a:ext cx="1785950" cy="500066"/>
            <a:chOff x="4714876" y="3214686"/>
            <a:chExt cx="2543184" cy="666750"/>
          </a:xfrm>
        </p:grpSpPr>
        <p:pic>
          <p:nvPicPr>
            <p:cNvPr id="119814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000760" y="3214686"/>
              <a:ext cx="1257300" cy="666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9815" name="Picture 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714876" y="3214686"/>
              <a:ext cx="1343025" cy="59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5" name="ZoneTexte 14"/>
          <p:cNvSpPr txBox="1"/>
          <p:nvPr/>
        </p:nvSpPr>
        <p:spPr>
          <a:xfrm>
            <a:off x="4714876" y="1142984"/>
            <a:ext cx="2347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Conservation of </a:t>
            </a:r>
            <a:r>
              <a:rPr lang="fr-FR" dirty="0" err="1" smtClean="0"/>
              <a:t>energy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500034" y="1785926"/>
            <a:ext cx="8072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total </a:t>
            </a:r>
            <a:r>
              <a:rPr lang="fr-FR" dirty="0" err="1" smtClean="0"/>
              <a:t>energy</a:t>
            </a:r>
            <a:r>
              <a:rPr lang="fr-FR" dirty="0" smtClean="0"/>
              <a:t> change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zero</a:t>
            </a:r>
            <a:r>
              <a:rPr lang="fr-FR" dirty="0" smtClean="0"/>
              <a:t> and the change of </a:t>
            </a:r>
            <a:r>
              <a:rPr lang="fr-FR" dirty="0" err="1" smtClean="0"/>
              <a:t>kinetic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opposite of the change of </a:t>
            </a:r>
            <a:r>
              <a:rPr lang="fr-FR" dirty="0" err="1" smtClean="0"/>
              <a:t>potential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500034" y="3786190"/>
            <a:ext cx="8643966" cy="64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know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kinetic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r>
              <a:rPr lang="fr-FR" dirty="0" smtClean="0"/>
              <a:t> </a:t>
            </a:r>
            <a:r>
              <a:rPr lang="fr-FR" dirty="0" err="1" smtClean="0"/>
              <a:t>theorem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the </a:t>
            </a:r>
            <a:r>
              <a:rPr lang="fr-FR" dirty="0" err="1" smtClean="0"/>
              <a:t>work</a:t>
            </a:r>
            <a:r>
              <a:rPr lang="fr-FR" dirty="0" smtClean="0"/>
              <a:t> of the system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equal</a:t>
            </a:r>
            <a:r>
              <a:rPr lang="fr-FR" dirty="0" smtClean="0"/>
              <a:t> to the change of </a:t>
            </a:r>
            <a:r>
              <a:rPr lang="fr-FR" dirty="0" err="1" smtClean="0"/>
              <a:t>kinetic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4572000" y="5500702"/>
            <a:ext cx="4076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opposite  of the change of</a:t>
            </a:r>
          </a:p>
          <a:p>
            <a:r>
              <a:rPr lang="fr-FR" dirty="0" err="1" smtClean="0"/>
              <a:t>Potential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I.4)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energy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85720" y="500042"/>
            <a:ext cx="6118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Connection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between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electric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field</a:t>
            </a:r>
            <a:r>
              <a:rPr lang="fr-FR" sz="2000" b="1" dirty="0" smtClean="0"/>
              <a:t> and </a:t>
            </a:r>
            <a:r>
              <a:rPr lang="fr-FR" sz="2000" b="1" dirty="0" err="1" smtClean="0"/>
              <a:t>potential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energy</a:t>
            </a:r>
            <a:endParaRPr lang="fr-FR" sz="2000" b="1" dirty="0"/>
          </a:p>
        </p:txBody>
      </p:sp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214422"/>
            <a:ext cx="3286148" cy="657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1214422"/>
            <a:ext cx="1643074" cy="48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ZoneTexte 11"/>
          <p:cNvSpPr txBox="1"/>
          <p:nvPr/>
        </p:nvSpPr>
        <p:spPr>
          <a:xfrm>
            <a:off x="4214810" y="12858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And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I.4)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energy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85720" y="500042"/>
            <a:ext cx="6118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Connection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between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electric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field</a:t>
            </a:r>
            <a:r>
              <a:rPr lang="fr-FR" sz="2000" b="1" dirty="0" smtClean="0"/>
              <a:t> and </a:t>
            </a:r>
            <a:r>
              <a:rPr lang="fr-FR" sz="2000" b="1" dirty="0" err="1" smtClean="0"/>
              <a:t>potential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energy</a:t>
            </a:r>
            <a:endParaRPr lang="fr-FR" sz="2000" b="1" dirty="0"/>
          </a:p>
        </p:txBody>
      </p:sp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214422"/>
            <a:ext cx="3286148" cy="657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2571744"/>
            <a:ext cx="2857520" cy="85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94" y="3429000"/>
            <a:ext cx="5535627" cy="669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0694" y="1214422"/>
            <a:ext cx="1643074" cy="48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ZoneTexte 11"/>
          <p:cNvSpPr txBox="1"/>
          <p:nvPr/>
        </p:nvSpPr>
        <p:spPr>
          <a:xfrm>
            <a:off x="4214810" y="12858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And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28596" y="2071678"/>
            <a:ext cx="711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connect</a:t>
            </a:r>
            <a:r>
              <a:rPr lang="fr-FR" dirty="0" smtClean="0"/>
              <a:t> the </a:t>
            </a:r>
            <a:r>
              <a:rPr lang="fr-FR" dirty="0" err="1" smtClean="0"/>
              <a:t>potential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r>
              <a:rPr lang="fr-FR" dirty="0" smtClean="0"/>
              <a:t> to a </a:t>
            </a:r>
            <a:r>
              <a:rPr lang="fr-FR" dirty="0" err="1" smtClean="0"/>
              <a:t>quantity</a:t>
            </a:r>
            <a:r>
              <a:rPr lang="fr-FR" dirty="0" smtClean="0"/>
              <a:t> </a:t>
            </a:r>
            <a:r>
              <a:rPr lang="fr-FR" dirty="0" err="1" smtClean="0"/>
              <a:t>called</a:t>
            </a:r>
            <a:r>
              <a:rPr lang="fr-FR" dirty="0" smtClean="0"/>
              <a:t> </a:t>
            </a:r>
            <a:r>
              <a:rPr lang="fr-FR" b="1" dirty="0" err="1" smtClean="0">
                <a:solidFill>
                  <a:srgbClr val="002060"/>
                </a:solidFill>
              </a:rPr>
              <a:t>electric</a:t>
            </a:r>
            <a:r>
              <a:rPr lang="fr-FR" b="1" dirty="0" smtClean="0">
                <a:solidFill>
                  <a:srgbClr val="002060"/>
                </a:solidFill>
              </a:rPr>
              <a:t> </a:t>
            </a:r>
            <a:r>
              <a:rPr lang="fr-FR" b="1" dirty="0" err="1" smtClean="0">
                <a:solidFill>
                  <a:srgbClr val="002060"/>
                </a:solidFill>
              </a:rPr>
              <a:t>potential</a:t>
            </a:r>
            <a:r>
              <a:rPr lang="fr-FR" b="1" dirty="0" smtClean="0">
                <a:solidFill>
                  <a:srgbClr val="002060"/>
                </a:solidFill>
              </a:rPr>
              <a:t> </a:t>
            </a:r>
            <a:endParaRPr lang="fr-FR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I.4)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energy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85720" y="500042"/>
            <a:ext cx="6118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Connection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between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electric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field</a:t>
            </a:r>
            <a:r>
              <a:rPr lang="fr-FR" sz="2000" b="1" dirty="0" smtClean="0"/>
              <a:t> and </a:t>
            </a:r>
            <a:r>
              <a:rPr lang="fr-FR" sz="2000" b="1" dirty="0" err="1" smtClean="0"/>
              <a:t>potential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energy</a:t>
            </a:r>
            <a:endParaRPr lang="fr-FR" sz="2000" b="1" dirty="0"/>
          </a:p>
        </p:txBody>
      </p:sp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214422"/>
            <a:ext cx="3286148" cy="657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2571744"/>
            <a:ext cx="2857520" cy="85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94" y="3429000"/>
            <a:ext cx="5535627" cy="669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0694" y="1214422"/>
            <a:ext cx="1643074" cy="48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ZoneTexte 11"/>
          <p:cNvSpPr txBox="1"/>
          <p:nvPr/>
        </p:nvSpPr>
        <p:spPr>
          <a:xfrm>
            <a:off x="4214810" y="12858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And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28596" y="2071678"/>
            <a:ext cx="711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connect</a:t>
            </a:r>
            <a:r>
              <a:rPr lang="fr-FR" dirty="0" smtClean="0"/>
              <a:t> the </a:t>
            </a:r>
            <a:r>
              <a:rPr lang="fr-FR" dirty="0" err="1" smtClean="0"/>
              <a:t>potential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r>
              <a:rPr lang="fr-FR" dirty="0" smtClean="0"/>
              <a:t> to a </a:t>
            </a:r>
            <a:r>
              <a:rPr lang="fr-FR" dirty="0" err="1" smtClean="0"/>
              <a:t>quantity</a:t>
            </a:r>
            <a:r>
              <a:rPr lang="fr-FR" dirty="0" smtClean="0"/>
              <a:t> </a:t>
            </a:r>
            <a:r>
              <a:rPr lang="fr-FR" dirty="0" err="1" smtClean="0"/>
              <a:t>called</a:t>
            </a:r>
            <a:r>
              <a:rPr lang="fr-FR" dirty="0" smtClean="0"/>
              <a:t> </a:t>
            </a:r>
            <a:r>
              <a:rPr lang="fr-FR" b="1" dirty="0" err="1" smtClean="0">
                <a:solidFill>
                  <a:srgbClr val="002060"/>
                </a:solidFill>
              </a:rPr>
              <a:t>electric</a:t>
            </a:r>
            <a:r>
              <a:rPr lang="fr-FR" b="1" dirty="0" smtClean="0">
                <a:solidFill>
                  <a:srgbClr val="002060"/>
                </a:solidFill>
              </a:rPr>
              <a:t> </a:t>
            </a:r>
            <a:r>
              <a:rPr lang="fr-FR" b="1" dirty="0" err="1" smtClean="0">
                <a:solidFill>
                  <a:srgbClr val="002060"/>
                </a:solidFill>
              </a:rPr>
              <a:t>potential</a:t>
            </a:r>
            <a:r>
              <a:rPr lang="fr-FR" b="1" dirty="0" smtClean="0">
                <a:solidFill>
                  <a:srgbClr val="002060"/>
                </a:solidFill>
              </a:rPr>
              <a:t> </a:t>
            </a:r>
            <a:endParaRPr lang="fr-FR" b="1" dirty="0">
              <a:solidFill>
                <a:srgbClr val="00206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5984" y="4949004"/>
            <a:ext cx="3571900" cy="1140549"/>
          </a:xfrm>
          <a:prstGeom prst="rect">
            <a:avLst/>
          </a:prstGeom>
          <a:noFill/>
          <a:ln w="31750">
            <a:solidFill>
              <a:srgbClr val="0070C0"/>
            </a:solidFill>
            <a:miter lim="800000"/>
            <a:headEnd/>
            <a:tailEnd/>
          </a:ln>
          <a:effectLst/>
        </p:spPr>
      </p:pic>
      <p:sp>
        <p:nvSpPr>
          <p:cNvPr id="17" name="ZoneTexte 16"/>
          <p:cNvSpPr txBox="1"/>
          <p:nvPr/>
        </p:nvSpPr>
        <p:spPr>
          <a:xfrm>
            <a:off x="714348" y="442913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Defined</a:t>
            </a:r>
            <a:r>
              <a:rPr lang="fr-FR" dirty="0" smtClean="0"/>
              <a:t> as :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I.1)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Electrostatic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pic>
        <p:nvPicPr>
          <p:cNvPr id="7" name="Picture 2" descr="Résultat de recherche d'images pour &quot;stephen gray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2928934"/>
            <a:ext cx="5218420" cy="2967046"/>
          </a:xfrm>
          <a:prstGeom prst="rect">
            <a:avLst/>
          </a:prstGeom>
          <a:noFill/>
        </p:spPr>
      </p:pic>
      <p:sp>
        <p:nvSpPr>
          <p:cNvPr id="8" name="ZoneTexte 5"/>
          <p:cNvSpPr txBox="1">
            <a:spLocks noChangeArrowheads="1"/>
          </p:cNvSpPr>
          <p:nvPr/>
        </p:nvSpPr>
        <p:spPr bwMode="auto">
          <a:xfrm>
            <a:off x="357158" y="3071810"/>
            <a:ext cx="207170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i="1" dirty="0" smtClean="0"/>
              <a:t>Stephen Gray  </a:t>
            </a:r>
            <a:endParaRPr lang="fr-FR" sz="2000" b="1" i="1" dirty="0"/>
          </a:p>
          <a:p>
            <a:pPr algn="ctr"/>
            <a:r>
              <a:rPr lang="fr-FR" sz="2000" b="1" i="1" dirty="0" smtClean="0"/>
              <a:t>1666-1736</a:t>
            </a:r>
            <a:endParaRPr lang="fr-FR" sz="2000" b="1" i="1" dirty="0"/>
          </a:p>
        </p:txBody>
      </p:sp>
      <p:pic>
        <p:nvPicPr>
          <p:cNvPr id="10" name="Picture 8" descr="Résultat de recherche d'imag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142984"/>
            <a:ext cx="1500198" cy="1867747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285720" y="571480"/>
            <a:ext cx="6077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Propagation of </a:t>
            </a:r>
            <a:r>
              <a:rPr lang="fr-FR" sz="2400" b="1" dirty="0" err="1" smtClean="0"/>
              <a:t>electricity</a:t>
            </a:r>
            <a:r>
              <a:rPr lang="fr-FR" sz="2400" b="1" dirty="0" smtClean="0"/>
              <a:t>: </a:t>
            </a:r>
            <a:r>
              <a:rPr lang="fr-FR" sz="2400" b="1" dirty="0" err="1" smtClean="0"/>
              <a:t>conductor</a:t>
            </a:r>
            <a:r>
              <a:rPr lang="fr-FR" sz="2400" b="1" dirty="0" smtClean="0"/>
              <a:t>-</a:t>
            </a:r>
            <a:r>
              <a:rPr lang="fr-FR" sz="2400" b="1" dirty="0" err="1" smtClean="0"/>
              <a:t>insulator</a:t>
            </a:r>
            <a:endParaRPr lang="fr-FR" sz="2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571736" y="1142984"/>
            <a:ext cx="58080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  </a:t>
            </a:r>
            <a:r>
              <a:rPr lang="fr-FR" sz="2000" dirty="0" smtClean="0"/>
              <a:t>One </a:t>
            </a:r>
            <a:r>
              <a:rPr lang="fr-FR" sz="2000" dirty="0" err="1" smtClean="0"/>
              <a:t>can</a:t>
            </a:r>
            <a:r>
              <a:rPr lang="fr-FR" sz="2000" dirty="0" smtClean="0"/>
              <a:t> </a:t>
            </a:r>
            <a:r>
              <a:rPr lang="fr-FR" sz="2000" dirty="0" err="1" smtClean="0"/>
              <a:t>propagate</a:t>
            </a:r>
            <a:r>
              <a:rPr lang="fr-FR" sz="2000" dirty="0" smtClean="0"/>
              <a:t> </a:t>
            </a:r>
            <a:r>
              <a:rPr lang="fr-FR" sz="2000" dirty="0" err="1" smtClean="0"/>
              <a:t>electricity</a:t>
            </a:r>
            <a:endParaRPr lang="fr-FR" sz="2000" dirty="0" smtClean="0"/>
          </a:p>
          <a:p>
            <a:pPr>
              <a:buFont typeface="Arial" pitchFamily="34" charset="0"/>
              <a:buChar char="•"/>
            </a:pPr>
            <a:r>
              <a:rPr lang="fr-FR" sz="2000" dirty="0" smtClean="0"/>
              <a:t>   existence of </a:t>
            </a:r>
            <a:r>
              <a:rPr lang="fr-FR" sz="2000" dirty="0" err="1" smtClean="0"/>
              <a:t>materials</a:t>
            </a:r>
            <a:r>
              <a:rPr lang="fr-FR" sz="2000" dirty="0" smtClean="0"/>
              <a:t> </a:t>
            </a:r>
            <a:r>
              <a:rPr lang="fr-FR" sz="2000" dirty="0" err="1" smtClean="0"/>
              <a:t>that</a:t>
            </a:r>
            <a:r>
              <a:rPr lang="fr-FR" sz="2000" dirty="0" smtClean="0"/>
              <a:t> </a:t>
            </a:r>
            <a:r>
              <a:rPr lang="fr-FR" sz="2000" dirty="0" err="1" smtClean="0"/>
              <a:t>propagate</a:t>
            </a:r>
            <a:r>
              <a:rPr lang="fr-FR" sz="2000" dirty="0" smtClean="0"/>
              <a:t>  </a:t>
            </a:r>
            <a:r>
              <a:rPr lang="fr-FR" sz="2000" dirty="0" err="1" smtClean="0"/>
              <a:t>electric</a:t>
            </a:r>
            <a:r>
              <a:rPr lang="fr-FR" sz="2000" dirty="0" smtClean="0"/>
              <a:t> </a:t>
            </a:r>
            <a:r>
              <a:rPr lang="fr-FR" sz="2000" dirty="0" err="1" smtClean="0"/>
              <a:t>fluids</a:t>
            </a:r>
            <a:r>
              <a:rPr lang="fr-FR" sz="2000" dirty="0" smtClean="0"/>
              <a:t> </a:t>
            </a:r>
          </a:p>
          <a:p>
            <a:r>
              <a:rPr lang="fr-FR" sz="2000" dirty="0" smtClean="0"/>
              <a:t>    and </a:t>
            </a:r>
            <a:r>
              <a:rPr lang="fr-FR" sz="2000" dirty="0" err="1" smtClean="0"/>
              <a:t>others</a:t>
            </a:r>
            <a:r>
              <a:rPr lang="fr-FR" sz="2000" dirty="0" smtClean="0"/>
              <a:t> not.</a:t>
            </a:r>
          </a:p>
          <a:p>
            <a:r>
              <a:rPr lang="fr-FR" sz="2000" dirty="0" smtClean="0"/>
              <a:t> </a:t>
            </a:r>
            <a:endParaRPr lang="fr-FR" sz="2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6286512" y="2285992"/>
            <a:ext cx="2413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Electrisation by contact</a:t>
            </a:r>
          </a:p>
          <a:p>
            <a:pPr algn="ctr"/>
            <a:r>
              <a:rPr lang="fr-FR" b="1" dirty="0" err="1" smtClean="0"/>
              <a:t>with</a:t>
            </a:r>
            <a:r>
              <a:rPr lang="fr-FR" b="1" dirty="0" smtClean="0"/>
              <a:t> a glass stick</a:t>
            </a:r>
            <a:endParaRPr lang="fr-FR" b="1" dirty="0"/>
          </a:p>
        </p:txBody>
      </p:sp>
      <p:cxnSp>
        <p:nvCxnSpPr>
          <p:cNvPr id="14" name="Connecteur droit avec flèche 13"/>
          <p:cNvCxnSpPr>
            <a:stCxn id="13" idx="2"/>
          </p:cNvCxnSpPr>
          <p:nvPr/>
        </p:nvCxnSpPr>
        <p:spPr>
          <a:xfrm rot="5400000">
            <a:off x="6891610" y="2970168"/>
            <a:ext cx="639552" cy="56386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14282" y="4572008"/>
            <a:ext cx="2928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The </a:t>
            </a:r>
            <a:r>
              <a:rPr lang="fr-FR" b="1" dirty="0" err="1" smtClean="0"/>
              <a:t>electric</a:t>
            </a:r>
            <a:r>
              <a:rPr lang="fr-FR" b="1" dirty="0" smtClean="0"/>
              <a:t> </a:t>
            </a:r>
            <a:r>
              <a:rPr lang="fr-FR" b="1" dirty="0" err="1" smtClean="0"/>
              <a:t>fluid</a:t>
            </a:r>
            <a:r>
              <a:rPr lang="fr-FR" b="1" dirty="0" smtClean="0"/>
              <a:t> </a:t>
            </a:r>
            <a:r>
              <a:rPr lang="fr-FR" b="1" dirty="0" err="1" smtClean="0"/>
              <a:t>propagates</a:t>
            </a:r>
            <a:r>
              <a:rPr lang="fr-FR" b="1" dirty="0" smtClean="0"/>
              <a:t> </a:t>
            </a:r>
            <a:r>
              <a:rPr lang="fr-FR" b="1" dirty="0" err="1" smtClean="0"/>
              <a:t>until</a:t>
            </a:r>
            <a:r>
              <a:rPr lang="fr-FR" b="1" dirty="0" smtClean="0"/>
              <a:t> the </a:t>
            </a:r>
            <a:r>
              <a:rPr lang="fr-FR" b="1" dirty="0" err="1" smtClean="0"/>
              <a:t>sphere</a:t>
            </a:r>
            <a:r>
              <a:rPr lang="fr-FR" b="1" dirty="0" smtClean="0"/>
              <a:t> </a:t>
            </a:r>
            <a:r>
              <a:rPr lang="fr-FR" b="1" dirty="0" err="1" smtClean="0"/>
              <a:t>because</a:t>
            </a:r>
            <a:r>
              <a:rPr lang="fr-FR" b="1" dirty="0" smtClean="0"/>
              <a:t> </a:t>
            </a:r>
            <a:r>
              <a:rPr lang="fr-FR" b="1" dirty="0" err="1" smtClean="0"/>
              <a:t>it</a:t>
            </a:r>
            <a:r>
              <a:rPr lang="fr-FR" b="1" dirty="0" smtClean="0"/>
              <a:t> </a:t>
            </a:r>
            <a:r>
              <a:rPr lang="fr-FR" b="1" dirty="0" err="1" smtClean="0"/>
              <a:t>attracts</a:t>
            </a:r>
            <a:r>
              <a:rPr lang="fr-FR" b="1" dirty="0" smtClean="0"/>
              <a:t> </a:t>
            </a:r>
            <a:r>
              <a:rPr lang="fr-FR" b="1" dirty="0" err="1" smtClean="0"/>
              <a:t>little</a:t>
            </a:r>
            <a:r>
              <a:rPr lang="fr-FR" b="1" dirty="0" smtClean="0"/>
              <a:t> </a:t>
            </a:r>
            <a:r>
              <a:rPr lang="fr-FR" b="1" dirty="0" err="1" smtClean="0"/>
              <a:t>papers</a:t>
            </a:r>
            <a:r>
              <a:rPr lang="fr-FR" b="1" dirty="0" smtClean="0"/>
              <a:t> </a:t>
            </a:r>
            <a:endParaRPr lang="fr-FR" b="1" dirty="0"/>
          </a:p>
        </p:txBody>
      </p:sp>
      <p:cxnSp>
        <p:nvCxnSpPr>
          <p:cNvPr id="17" name="Connecteur droit avec flèche 16"/>
          <p:cNvCxnSpPr>
            <a:stCxn id="15" idx="0"/>
          </p:cNvCxnSpPr>
          <p:nvPr/>
        </p:nvCxnSpPr>
        <p:spPr>
          <a:xfrm rot="5400000" flipH="1" flipV="1">
            <a:off x="2232397" y="3732604"/>
            <a:ext cx="285752" cy="139305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I.4)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energy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14282" y="357166"/>
            <a:ext cx="5162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Example</a:t>
            </a:r>
            <a:r>
              <a:rPr lang="fr-FR" b="1" dirty="0" smtClean="0"/>
              <a:t>: </a:t>
            </a:r>
          </a:p>
          <a:p>
            <a:r>
              <a:rPr lang="fr-FR" dirty="0" err="1" smtClean="0"/>
              <a:t>Lets</a:t>
            </a:r>
            <a:r>
              <a:rPr lang="fr-FR" dirty="0" smtClean="0"/>
              <a:t> </a:t>
            </a:r>
            <a:r>
              <a:rPr lang="fr-FR" dirty="0" err="1" smtClean="0"/>
              <a:t>consider</a:t>
            </a:r>
            <a:r>
              <a:rPr lang="fr-FR" dirty="0" smtClean="0"/>
              <a:t> an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by a charge q0. </a:t>
            </a:r>
            <a:endParaRPr lang="fr-FR" dirty="0"/>
          </a:p>
        </p:txBody>
      </p:sp>
      <p:grpSp>
        <p:nvGrpSpPr>
          <p:cNvPr id="2" name="Groupe 10"/>
          <p:cNvGrpSpPr/>
          <p:nvPr/>
        </p:nvGrpSpPr>
        <p:grpSpPr>
          <a:xfrm>
            <a:off x="1000100" y="1071546"/>
            <a:ext cx="3862225" cy="1833573"/>
            <a:chOff x="2067097" y="1000108"/>
            <a:chExt cx="4576605" cy="2190763"/>
          </a:xfrm>
        </p:grpSpPr>
        <p:sp>
          <p:nvSpPr>
            <p:cNvPr id="12" name="Forme libre 11"/>
            <p:cNvSpPr/>
            <p:nvPr/>
          </p:nvSpPr>
          <p:spPr>
            <a:xfrm>
              <a:off x="2067097" y="1351001"/>
              <a:ext cx="4234551" cy="1337115"/>
            </a:xfrm>
            <a:custGeom>
              <a:avLst/>
              <a:gdLst>
                <a:gd name="connsiteX0" fmla="*/ 37125 w 4234551"/>
                <a:gd name="connsiteY0" fmla="*/ 48141 h 1337115"/>
                <a:gd name="connsiteX1" fmla="*/ 158310 w 4234551"/>
                <a:gd name="connsiteY1" fmla="*/ 158310 h 1337115"/>
                <a:gd name="connsiteX2" fmla="*/ 279496 w 4234551"/>
                <a:gd name="connsiteY2" fmla="*/ 257462 h 1337115"/>
                <a:gd name="connsiteX3" fmla="*/ 356614 w 4234551"/>
                <a:gd name="connsiteY3" fmla="*/ 301529 h 1337115"/>
                <a:gd name="connsiteX4" fmla="*/ 422715 w 4234551"/>
                <a:gd name="connsiteY4" fmla="*/ 312546 h 1337115"/>
                <a:gd name="connsiteX5" fmla="*/ 510850 w 4234551"/>
                <a:gd name="connsiteY5" fmla="*/ 334580 h 1337115"/>
                <a:gd name="connsiteX6" fmla="*/ 554917 w 4234551"/>
                <a:gd name="connsiteY6" fmla="*/ 345597 h 1337115"/>
                <a:gd name="connsiteX7" fmla="*/ 610002 w 4234551"/>
                <a:gd name="connsiteY7" fmla="*/ 356613 h 1337115"/>
                <a:gd name="connsiteX8" fmla="*/ 1138811 w 4234551"/>
                <a:gd name="connsiteY8" fmla="*/ 334580 h 1337115"/>
                <a:gd name="connsiteX9" fmla="*/ 1282031 w 4234551"/>
                <a:gd name="connsiteY9" fmla="*/ 312546 h 1337115"/>
                <a:gd name="connsiteX10" fmla="*/ 1337115 w 4234551"/>
                <a:gd name="connsiteY10" fmla="*/ 290512 h 1337115"/>
                <a:gd name="connsiteX11" fmla="*/ 1403216 w 4234551"/>
                <a:gd name="connsiteY11" fmla="*/ 268479 h 1337115"/>
                <a:gd name="connsiteX12" fmla="*/ 1436267 w 4234551"/>
                <a:gd name="connsiteY12" fmla="*/ 246445 h 1337115"/>
                <a:gd name="connsiteX13" fmla="*/ 1546436 w 4234551"/>
                <a:gd name="connsiteY13" fmla="*/ 213394 h 1337115"/>
                <a:gd name="connsiteX14" fmla="*/ 1601520 w 4234551"/>
                <a:gd name="connsiteY14" fmla="*/ 191360 h 1337115"/>
                <a:gd name="connsiteX15" fmla="*/ 1667621 w 4234551"/>
                <a:gd name="connsiteY15" fmla="*/ 169327 h 1337115"/>
                <a:gd name="connsiteX16" fmla="*/ 1777790 w 4234551"/>
                <a:gd name="connsiteY16" fmla="*/ 125259 h 1337115"/>
                <a:gd name="connsiteX17" fmla="*/ 1887958 w 4234551"/>
                <a:gd name="connsiteY17" fmla="*/ 92209 h 1337115"/>
                <a:gd name="connsiteX18" fmla="*/ 2020161 w 4234551"/>
                <a:gd name="connsiteY18" fmla="*/ 81192 h 1337115"/>
                <a:gd name="connsiteX19" fmla="*/ 2207448 w 4234551"/>
                <a:gd name="connsiteY19" fmla="*/ 92209 h 1337115"/>
                <a:gd name="connsiteX20" fmla="*/ 2251515 w 4234551"/>
                <a:gd name="connsiteY20" fmla="*/ 103226 h 1337115"/>
                <a:gd name="connsiteX21" fmla="*/ 2306599 w 4234551"/>
                <a:gd name="connsiteY21" fmla="*/ 114242 h 1337115"/>
                <a:gd name="connsiteX22" fmla="*/ 2383717 w 4234551"/>
                <a:gd name="connsiteY22" fmla="*/ 147293 h 1337115"/>
                <a:gd name="connsiteX23" fmla="*/ 2416768 w 4234551"/>
                <a:gd name="connsiteY23" fmla="*/ 169327 h 1337115"/>
                <a:gd name="connsiteX24" fmla="*/ 2460836 w 4234551"/>
                <a:gd name="connsiteY24" fmla="*/ 180344 h 1337115"/>
                <a:gd name="connsiteX25" fmla="*/ 2493886 w 4234551"/>
                <a:gd name="connsiteY25" fmla="*/ 202377 h 1337115"/>
                <a:gd name="connsiteX26" fmla="*/ 2526937 w 4234551"/>
                <a:gd name="connsiteY26" fmla="*/ 235428 h 1337115"/>
                <a:gd name="connsiteX27" fmla="*/ 2559987 w 4234551"/>
                <a:gd name="connsiteY27" fmla="*/ 246445 h 1337115"/>
                <a:gd name="connsiteX28" fmla="*/ 2681173 w 4234551"/>
                <a:gd name="connsiteY28" fmla="*/ 312546 h 1337115"/>
                <a:gd name="connsiteX29" fmla="*/ 2758291 w 4234551"/>
                <a:gd name="connsiteY29" fmla="*/ 389664 h 1337115"/>
                <a:gd name="connsiteX30" fmla="*/ 2802358 w 4234551"/>
                <a:gd name="connsiteY30" fmla="*/ 433732 h 1337115"/>
                <a:gd name="connsiteX31" fmla="*/ 2879476 w 4234551"/>
                <a:gd name="connsiteY31" fmla="*/ 499833 h 1337115"/>
                <a:gd name="connsiteX32" fmla="*/ 2978628 w 4234551"/>
                <a:gd name="connsiteY32" fmla="*/ 576951 h 1337115"/>
                <a:gd name="connsiteX33" fmla="*/ 3022696 w 4234551"/>
                <a:gd name="connsiteY33" fmla="*/ 610001 h 1337115"/>
                <a:gd name="connsiteX34" fmla="*/ 3055746 w 4234551"/>
                <a:gd name="connsiteY34" fmla="*/ 643052 h 1337115"/>
                <a:gd name="connsiteX35" fmla="*/ 3099814 w 4234551"/>
                <a:gd name="connsiteY35" fmla="*/ 665086 h 1337115"/>
                <a:gd name="connsiteX36" fmla="*/ 3132864 w 4234551"/>
                <a:gd name="connsiteY36" fmla="*/ 698136 h 1337115"/>
                <a:gd name="connsiteX37" fmla="*/ 3220999 w 4234551"/>
                <a:gd name="connsiteY37" fmla="*/ 753221 h 1337115"/>
                <a:gd name="connsiteX38" fmla="*/ 3254050 w 4234551"/>
                <a:gd name="connsiteY38" fmla="*/ 764238 h 1337115"/>
                <a:gd name="connsiteX39" fmla="*/ 3320151 w 4234551"/>
                <a:gd name="connsiteY39" fmla="*/ 808305 h 1337115"/>
                <a:gd name="connsiteX40" fmla="*/ 3408286 w 4234551"/>
                <a:gd name="connsiteY40" fmla="*/ 874406 h 1337115"/>
                <a:gd name="connsiteX41" fmla="*/ 3496421 w 4234551"/>
                <a:gd name="connsiteY41" fmla="*/ 918474 h 1337115"/>
                <a:gd name="connsiteX42" fmla="*/ 3529472 w 4234551"/>
                <a:gd name="connsiteY42" fmla="*/ 940507 h 1337115"/>
                <a:gd name="connsiteX43" fmla="*/ 3584556 w 4234551"/>
                <a:gd name="connsiteY43" fmla="*/ 951524 h 1337115"/>
                <a:gd name="connsiteX44" fmla="*/ 3617607 w 4234551"/>
                <a:gd name="connsiteY44" fmla="*/ 962541 h 1337115"/>
                <a:gd name="connsiteX45" fmla="*/ 3705742 w 4234551"/>
                <a:gd name="connsiteY45" fmla="*/ 984575 h 1337115"/>
                <a:gd name="connsiteX46" fmla="*/ 3782860 w 4234551"/>
                <a:gd name="connsiteY46" fmla="*/ 1039659 h 1337115"/>
                <a:gd name="connsiteX47" fmla="*/ 3859978 w 4234551"/>
                <a:gd name="connsiteY47" fmla="*/ 1094744 h 1337115"/>
                <a:gd name="connsiteX48" fmla="*/ 3926079 w 4234551"/>
                <a:gd name="connsiteY48" fmla="*/ 1116777 h 1337115"/>
                <a:gd name="connsiteX49" fmla="*/ 3959130 w 4234551"/>
                <a:gd name="connsiteY49" fmla="*/ 1127794 h 1337115"/>
                <a:gd name="connsiteX50" fmla="*/ 4025231 w 4234551"/>
                <a:gd name="connsiteY50" fmla="*/ 1171862 h 1337115"/>
                <a:gd name="connsiteX51" fmla="*/ 4080315 w 4234551"/>
                <a:gd name="connsiteY51" fmla="*/ 1215929 h 1337115"/>
                <a:gd name="connsiteX52" fmla="*/ 4124383 w 4234551"/>
                <a:gd name="connsiteY52" fmla="*/ 1248980 h 1337115"/>
                <a:gd name="connsiteX53" fmla="*/ 4190484 w 4234551"/>
                <a:gd name="connsiteY53" fmla="*/ 1293047 h 1337115"/>
                <a:gd name="connsiteX54" fmla="*/ 4201501 w 4234551"/>
                <a:gd name="connsiteY54" fmla="*/ 1326098 h 1337115"/>
                <a:gd name="connsiteX55" fmla="*/ 4234551 w 4234551"/>
                <a:gd name="connsiteY55" fmla="*/ 1337115 h 133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234551" h="1337115">
                  <a:moveTo>
                    <a:pt x="37125" y="48141"/>
                  </a:moveTo>
                  <a:cubicBezTo>
                    <a:pt x="97785" y="139135"/>
                    <a:pt x="0" y="0"/>
                    <a:pt x="158310" y="158310"/>
                  </a:cubicBezTo>
                  <a:cubicBezTo>
                    <a:pt x="275292" y="275292"/>
                    <a:pt x="190149" y="206407"/>
                    <a:pt x="279496" y="257462"/>
                  </a:cubicBezTo>
                  <a:cubicBezTo>
                    <a:pt x="309388" y="274543"/>
                    <a:pt x="321570" y="291016"/>
                    <a:pt x="356614" y="301529"/>
                  </a:cubicBezTo>
                  <a:cubicBezTo>
                    <a:pt x="378010" y="307948"/>
                    <a:pt x="400873" y="307866"/>
                    <a:pt x="422715" y="312546"/>
                  </a:cubicBezTo>
                  <a:cubicBezTo>
                    <a:pt x="452325" y="318891"/>
                    <a:pt x="481472" y="327235"/>
                    <a:pt x="510850" y="334580"/>
                  </a:cubicBezTo>
                  <a:cubicBezTo>
                    <a:pt x="525539" y="338252"/>
                    <a:pt x="540070" y="342628"/>
                    <a:pt x="554917" y="345597"/>
                  </a:cubicBezTo>
                  <a:lnTo>
                    <a:pt x="610002" y="356613"/>
                  </a:lnTo>
                  <a:lnTo>
                    <a:pt x="1138811" y="334580"/>
                  </a:lnTo>
                  <a:cubicBezTo>
                    <a:pt x="1159885" y="333431"/>
                    <a:pt x="1257549" y="316626"/>
                    <a:pt x="1282031" y="312546"/>
                  </a:cubicBezTo>
                  <a:cubicBezTo>
                    <a:pt x="1300392" y="305201"/>
                    <a:pt x="1318530" y="297270"/>
                    <a:pt x="1337115" y="290512"/>
                  </a:cubicBezTo>
                  <a:cubicBezTo>
                    <a:pt x="1358942" y="282575"/>
                    <a:pt x="1403216" y="268479"/>
                    <a:pt x="1403216" y="268479"/>
                  </a:cubicBezTo>
                  <a:cubicBezTo>
                    <a:pt x="1414233" y="261134"/>
                    <a:pt x="1424167" y="251823"/>
                    <a:pt x="1436267" y="246445"/>
                  </a:cubicBezTo>
                  <a:cubicBezTo>
                    <a:pt x="1512889" y="212390"/>
                    <a:pt x="1482341" y="234759"/>
                    <a:pt x="1546436" y="213394"/>
                  </a:cubicBezTo>
                  <a:cubicBezTo>
                    <a:pt x="1565197" y="207140"/>
                    <a:pt x="1582935" y="198118"/>
                    <a:pt x="1601520" y="191360"/>
                  </a:cubicBezTo>
                  <a:cubicBezTo>
                    <a:pt x="1623347" y="183423"/>
                    <a:pt x="1646848" y="179714"/>
                    <a:pt x="1667621" y="169327"/>
                  </a:cubicBezTo>
                  <a:cubicBezTo>
                    <a:pt x="1732460" y="136908"/>
                    <a:pt x="1696112" y="152485"/>
                    <a:pt x="1777790" y="125259"/>
                  </a:cubicBezTo>
                  <a:cubicBezTo>
                    <a:pt x="1796954" y="118871"/>
                    <a:pt x="1861322" y="95538"/>
                    <a:pt x="1887958" y="92209"/>
                  </a:cubicBezTo>
                  <a:cubicBezTo>
                    <a:pt x="1931837" y="86724"/>
                    <a:pt x="1976093" y="84864"/>
                    <a:pt x="2020161" y="81192"/>
                  </a:cubicBezTo>
                  <a:cubicBezTo>
                    <a:pt x="2082590" y="84864"/>
                    <a:pt x="2145193" y="86280"/>
                    <a:pt x="2207448" y="92209"/>
                  </a:cubicBezTo>
                  <a:cubicBezTo>
                    <a:pt x="2222521" y="93645"/>
                    <a:pt x="2236734" y="99942"/>
                    <a:pt x="2251515" y="103226"/>
                  </a:cubicBezTo>
                  <a:cubicBezTo>
                    <a:pt x="2269794" y="107288"/>
                    <a:pt x="2288433" y="109701"/>
                    <a:pt x="2306599" y="114242"/>
                  </a:cubicBezTo>
                  <a:cubicBezTo>
                    <a:pt x="2334066" y="121108"/>
                    <a:pt x="2359194" y="133280"/>
                    <a:pt x="2383717" y="147293"/>
                  </a:cubicBezTo>
                  <a:cubicBezTo>
                    <a:pt x="2395213" y="153862"/>
                    <a:pt x="2404598" y="164111"/>
                    <a:pt x="2416768" y="169327"/>
                  </a:cubicBezTo>
                  <a:cubicBezTo>
                    <a:pt x="2430685" y="175291"/>
                    <a:pt x="2446147" y="176672"/>
                    <a:pt x="2460836" y="180344"/>
                  </a:cubicBezTo>
                  <a:cubicBezTo>
                    <a:pt x="2471853" y="187688"/>
                    <a:pt x="2483714" y="193901"/>
                    <a:pt x="2493886" y="202377"/>
                  </a:cubicBezTo>
                  <a:cubicBezTo>
                    <a:pt x="2505855" y="212351"/>
                    <a:pt x="2513973" y="226785"/>
                    <a:pt x="2526937" y="235428"/>
                  </a:cubicBezTo>
                  <a:cubicBezTo>
                    <a:pt x="2536599" y="241870"/>
                    <a:pt x="2549415" y="241640"/>
                    <a:pt x="2559987" y="246445"/>
                  </a:cubicBezTo>
                  <a:cubicBezTo>
                    <a:pt x="2571307" y="251590"/>
                    <a:pt x="2656532" y="290369"/>
                    <a:pt x="2681173" y="312546"/>
                  </a:cubicBezTo>
                  <a:cubicBezTo>
                    <a:pt x="2708195" y="336865"/>
                    <a:pt x="2732585" y="363958"/>
                    <a:pt x="2758291" y="389664"/>
                  </a:cubicBezTo>
                  <a:cubicBezTo>
                    <a:pt x="2772980" y="404353"/>
                    <a:pt x="2785739" y="421268"/>
                    <a:pt x="2802358" y="433732"/>
                  </a:cubicBezTo>
                  <a:cubicBezTo>
                    <a:pt x="2967373" y="557489"/>
                    <a:pt x="2741393" y="384763"/>
                    <a:pt x="2879476" y="499833"/>
                  </a:cubicBezTo>
                  <a:cubicBezTo>
                    <a:pt x="2911642" y="526638"/>
                    <a:pt x="2945440" y="551422"/>
                    <a:pt x="2978628" y="576951"/>
                  </a:cubicBezTo>
                  <a:cubicBezTo>
                    <a:pt x="2993182" y="588146"/>
                    <a:pt x="3009713" y="597017"/>
                    <a:pt x="3022696" y="610001"/>
                  </a:cubicBezTo>
                  <a:cubicBezTo>
                    <a:pt x="3033713" y="621018"/>
                    <a:pt x="3043068" y="633996"/>
                    <a:pt x="3055746" y="643052"/>
                  </a:cubicBezTo>
                  <a:cubicBezTo>
                    <a:pt x="3069110" y="652598"/>
                    <a:pt x="3086450" y="655540"/>
                    <a:pt x="3099814" y="665086"/>
                  </a:cubicBezTo>
                  <a:cubicBezTo>
                    <a:pt x="3112492" y="674142"/>
                    <a:pt x="3121035" y="687997"/>
                    <a:pt x="3132864" y="698136"/>
                  </a:cubicBezTo>
                  <a:cubicBezTo>
                    <a:pt x="3164496" y="725249"/>
                    <a:pt x="3183383" y="737100"/>
                    <a:pt x="3220999" y="753221"/>
                  </a:cubicBezTo>
                  <a:cubicBezTo>
                    <a:pt x="3231673" y="757796"/>
                    <a:pt x="3243033" y="760566"/>
                    <a:pt x="3254050" y="764238"/>
                  </a:cubicBezTo>
                  <a:cubicBezTo>
                    <a:pt x="3345225" y="855410"/>
                    <a:pt x="3235118" y="755160"/>
                    <a:pt x="3320151" y="808305"/>
                  </a:cubicBezTo>
                  <a:cubicBezTo>
                    <a:pt x="3387099" y="850147"/>
                    <a:pt x="3354813" y="845238"/>
                    <a:pt x="3408286" y="874406"/>
                  </a:cubicBezTo>
                  <a:cubicBezTo>
                    <a:pt x="3437121" y="890135"/>
                    <a:pt x="3469091" y="900255"/>
                    <a:pt x="3496421" y="918474"/>
                  </a:cubicBezTo>
                  <a:cubicBezTo>
                    <a:pt x="3507438" y="925818"/>
                    <a:pt x="3517074" y="935858"/>
                    <a:pt x="3529472" y="940507"/>
                  </a:cubicBezTo>
                  <a:cubicBezTo>
                    <a:pt x="3547005" y="947082"/>
                    <a:pt x="3566390" y="946982"/>
                    <a:pt x="3584556" y="951524"/>
                  </a:cubicBezTo>
                  <a:cubicBezTo>
                    <a:pt x="3595822" y="954341"/>
                    <a:pt x="3606403" y="959485"/>
                    <a:pt x="3617607" y="962541"/>
                  </a:cubicBezTo>
                  <a:cubicBezTo>
                    <a:pt x="3646822" y="970509"/>
                    <a:pt x="3705742" y="984575"/>
                    <a:pt x="3705742" y="984575"/>
                  </a:cubicBezTo>
                  <a:cubicBezTo>
                    <a:pt x="3731891" y="1002008"/>
                    <a:pt x="3758956" y="1019170"/>
                    <a:pt x="3782860" y="1039659"/>
                  </a:cubicBezTo>
                  <a:cubicBezTo>
                    <a:pt x="3829445" y="1079589"/>
                    <a:pt x="3799948" y="1070732"/>
                    <a:pt x="3859978" y="1094744"/>
                  </a:cubicBezTo>
                  <a:cubicBezTo>
                    <a:pt x="3881542" y="1103370"/>
                    <a:pt x="3904045" y="1109433"/>
                    <a:pt x="3926079" y="1116777"/>
                  </a:cubicBezTo>
                  <a:lnTo>
                    <a:pt x="3959130" y="1127794"/>
                  </a:lnTo>
                  <a:cubicBezTo>
                    <a:pt x="3981164" y="1142483"/>
                    <a:pt x="4010542" y="1149828"/>
                    <a:pt x="4025231" y="1171862"/>
                  </a:cubicBezTo>
                  <a:cubicBezTo>
                    <a:pt x="4053706" y="1214575"/>
                    <a:pt x="4034703" y="1200725"/>
                    <a:pt x="4080315" y="1215929"/>
                  </a:cubicBezTo>
                  <a:cubicBezTo>
                    <a:pt x="4095004" y="1226946"/>
                    <a:pt x="4109341" y="1238450"/>
                    <a:pt x="4124383" y="1248980"/>
                  </a:cubicBezTo>
                  <a:cubicBezTo>
                    <a:pt x="4146077" y="1264166"/>
                    <a:pt x="4190484" y="1293047"/>
                    <a:pt x="4190484" y="1293047"/>
                  </a:cubicBezTo>
                  <a:cubicBezTo>
                    <a:pt x="4194156" y="1304064"/>
                    <a:pt x="4193290" y="1317886"/>
                    <a:pt x="4201501" y="1326098"/>
                  </a:cubicBezTo>
                  <a:cubicBezTo>
                    <a:pt x="4209712" y="1334309"/>
                    <a:pt x="4234551" y="1337115"/>
                    <a:pt x="4234551" y="1337115"/>
                  </a:cubicBezTo>
                </a:path>
              </a:pathLst>
            </a:cu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" name="Connecteur droit 12"/>
            <p:cNvCxnSpPr>
              <a:endCxn id="12" idx="29"/>
            </p:cNvCxnSpPr>
            <p:nvPr/>
          </p:nvCxnSpPr>
          <p:spPr>
            <a:xfrm flipV="1">
              <a:off x="2714612" y="1740665"/>
              <a:ext cx="2110777" cy="1045393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>
              <a:endCxn id="12" idx="37"/>
            </p:cNvCxnSpPr>
            <p:nvPr/>
          </p:nvCxnSpPr>
          <p:spPr>
            <a:xfrm flipV="1">
              <a:off x="2714612" y="2104222"/>
              <a:ext cx="2573485" cy="681836"/>
            </a:xfrm>
            <a:prstGeom prst="straightConnector1">
              <a:avLst/>
            </a:prstGeom>
            <a:ln w="34925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3286116" y="1000108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(q)</a:t>
              </a:r>
              <a:endParaRPr lang="fr-FR" dirty="0"/>
            </a:p>
          </p:txBody>
        </p:sp>
        <p:pic>
          <p:nvPicPr>
            <p:cNvPr id="19" name="Picture 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14876" y="1071545"/>
              <a:ext cx="399678" cy="394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429256" y="1643050"/>
              <a:ext cx="428628" cy="390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14546" y="1000108"/>
              <a:ext cx="438150" cy="390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215074" y="2075483"/>
              <a:ext cx="428628" cy="434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3" name="Connecteur droit 22"/>
            <p:cNvCxnSpPr>
              <a:endCxn id="12" idx="13"/>
            </p:cNvCxnSpPr>
            <p:nvPr/>
          </p:nvCxnSpPr>
          <p:spPr>
            <a:xfrm>
              <a:off x="3428992" y="1500174"/>
              <a:ext cx="184542" cy="64221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>
              <a:endCxn id="12" idx="13"/>
            </p:cNvCxnSpPr>
            <p:nvPr/>
          </p:nvCxnSpPr>
          <p:spPr>
            <a:xfrm rot="5400000" flipH="1" flipV="1">
              <a:off x="3481936" y="1582890"/>
              <a:ext cx="150093" cy="11310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14546" y="2000240"/>
              <a:ext cx="838198" cy="4740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143108" y="2571744"/>
              <a:ext cx="285752" cy="298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7" name="Connecteur droit avec flèche 26"/>
            <p:cNvCxnSpPr/>
            <p:nvPr/>
          </p:nvCxnSpPr>
          <p:spPr>
            <a:xfrm flipV="1">
              <a:off x="2714612" y="2214554"/>
              <a:ext cx="1214446" cy="571504"/>
            </a:xfrm>
            <a:prstGeom prst="straightConnector1">
              <a:avLst/>
            </a:prstGeom>
            <a:ln w="539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10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428860" y="2857496"/>
              <a:ext cx="314325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9" name="Ellipse 28"/>
          <p:cNvSpPr/>
          <p:nvPr/>
        </p:nvSpPr>
        <p:spPr>
          <a:xfrm>
            <a:off x="1500166" y="2500306"/>
            <a:ext cx="142876" cy="1428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42"/>
          <p:cNvGrpSpPr/>
          <p:nvPr/>
        </p:nvGrpSpPr>
        <p:grpSpPr>
          <a:xfrm>
            <a:off x="5357818" y="642918"/>
            <a:ext cx="3929090" cy="3571900"/>
            <a:chOff x="5143504" y="1357298"/>
            <a:chExt cx="3852049" cy="365127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643702" y="1571612"/>
              <a:ext cx="525886" cy="533399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  <p:sp>
          <p:nvSpPr>
            <p:cNvPr id="30" name="Ellipse 29"/>
            <p:cNvSpPr/>
            <p:nvPr/>
          </p:nvSpPr>
          <p:spPr>
            <a:xfrm>
              <a:off x="5429256" y="1357298"/>
              <a:ext cx="3566297" cy="36512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>
              <a:off x="5143504" y="2285992"/>
              <a:ext cx="2101118" cy="1857388"/>
            </a:xfrm>
            <a:prstGeom prst="arc">
              <a:avLst>
                <a:gd name="adj1" fmla="val 16200000"/>
                <a:gd name="adj2" fmla="val 211247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3" name="Connecteur droit 32"/>
            <p:cNvCxnSpPr/>
            <p:nvPr/>
          </p:nvCxnSpPr>
          <p:spPr>
            <a:xfrm flipV="1">
              <a:off x="5643570" y="2500306"/>
              <a:ext cx="1285884" cy="121444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929454" y="2071678"/>
              <a:ext cx="428628" cy="428628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 rot="16200000" flipH="1">
              <a:off x="6893735" y="2536025"/>
              <a:ext cx="428628" cy="357190"/>
            </a:xfrm>
            <a:prstGeom prst="straightConnector1">
              <a:avLst/>
            </a:prstGeom>
            <a:ln w="3492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500958" y="2357430"/>
              <a:ext cx="401941" cy="481011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miter lim="800000"/>
              <a:headEnd/>
              <a:tailEnd/>
            </a:ln>
            <a:effectLst/>
          </p:spPr>
        </p:pic>
      </p:grpSp>
      <p:cxnSp>
        <p:nvCxnSpPr>
          <p:cNvPr id="42" name="Connecteur droit avec flèche 41"/>
          <p:cNvCxnSpPr/>
          <p:nvPr/>
        </p:nvCxnSpPr>
        <p:spPr>
          <a:xfrm rot="10800000" flipV="1">
            <a:off x="4071934" y="1357298"/>
            <a:ext cx="1928826" cy="1428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4714876" y="100010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ZOOM</a:t>
            </a:r>
            <a:endParaRPr lang="fr-FR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429388" y="2786058"/>
            <a:ext cx="1500198" cy="54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4" name="Connecteur droit 53"/>
          <p:cNvCxnSpPr/>
          <p:nvPr/>
        </p:nvCxnSpPr>
        <p:spPr>
          <a:xfrm flipV="1">
            <a:off x="5857884" y="2000240"/>
            <a:ext cx="1500198" cy="114300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929454" y="3286124"/>
            <a:ext cx="1857388" cy="368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28596" y="2928934"/>
            <a:ext cx="2357454" cy="88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4071942"/>
            <a:ext cx="725805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I.4)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energy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14282" y="357166"/>
            <a:ext cx="5162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Example</a:t>
            </a:r>
            <a:r>
              <a:rPr lang="fr-FR" b="1" dirty="0" smtClean="0"/>
              <a:t>: </a:t>
            </a:r>
          </a:p>
          <a:p>
            <a:r>
              <a:rPr lang="fr-FR" dirty="0" err="1" smtClean="0"/>
              <a:t>Lets</a:t>
            </a:r>
            <a:r>
              <a:rPr lang="fr-FR" dirty="0" smtClean="0"/>
              <a:t> </a:t>
            </a:r>
            <a:r>
              <a:rPr lang="fr-FR" dirty="0" err="1" smtClean="0"/>
              <a:t>consider</a:t>
            </a:r>
            <a:r>
              <a:rPr lang="fr-FR" dirty="0" smtClean="0"/>
              <a:t> an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by a charge q0. 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1000100" y="1071546"/>
            <a:ext cx="3862225" cy="1833573"/>
            <a:chOff x="2067097" y="1000108"/>
            <a:chExt cx="4576605" cy="2190763"/>
          </a:xfrm>
        </p:grpSpPr>
        <p:sp>
          <p:nvSpPr>
            <p:cNvPr id="12" name="Forme libre 11"/>
            <p:cNvSpPr/>
            <p:nvPr/>
          </p:nvSpPr>
          <p:spPr>
            <a:xfrm>
              <a:off x="2067097" y="1351001"/>
              <a:ext cx="4234551" cy="1337115"/>
            </a:xfrm>
            <a:custGeom>
              <a:avLst/>
              <a:gdLst>
                <a:gd name="connsiteX0" fmla="*/ 37125 w 4234551"/>
                <a:gd name="connsiteY0" fmla="*/ 48141 h 1337115"/>
                <a:gd name="connsiteX1" fmla="*/ 158310 w 4234551"/>
                <a:gd name="connsiteY1" fmla="*/ 158310 h 1337115"/>
                <a:gd name="connsiteX2" fmla="*/ 279496 w 4234551"/>
                <a:gd name="connsiteY2" fmla="*/ 257462 h 1337115"/>
                <a:gd name="connsiteX3" fmla="*/ 356614 w 4234551"/>
                <a:gd name="connsiteY3" fmla="*/ 301529 h 1337115"/>
                <a:gd name="connsiteX4" fmla="*/ 422715 w 4234551"/>
                <a:gd name="connsiteY4" fmla="*/ 312546 h 1337115"/>
                <a:gd name="connsiteX5" fmla="*/ 510850 w 4234551"/>
                <a:gd name="connsiteY5" fmla="*/ 334580 h 1337115"/>
                <a:gd name="connsiteX6" fmla="*/ 554917 w 4234551"/>
                <a:gd name="connsiteY6" fmla="*/ 345597 h 1337115"/>
                <a:gd name="connsiteX7" fmla="*/ 610002 w 4234551"/>
                <a:gd name="connsiteY7" fmla="*/ 356613 h 1337115"/>
                <a:gd name="connsiteX8" fmla="*/ 1138811 w 4234551"/>
                <a:gd name="connsiteY8" fmla="*/ 334580 h 1337115"/>
                <a:gd name="connsiteX9" fmla="*/ 1282031 w 4234551"/>
                <a:gd name="connsiteY9" fmla="*/ 312546 h 1337115"/>
                <a:gd name="connsiteX10" fmla="*/ 1337115 w 4234551"/>
                <a:gd name="connsiteY10" fmla="*/ 290512 h 1337115"/>
                <a:gd name="connsiteX11" fmla="*/ 1403216 w 4234551"/>
                <a:gd name="connsiteY11" fmla="*/ 268479 h 1337115"/>
                <a:gd name="connsiteX12" fmla="*/ 1436267 w 4234551"/>
                <a:gd name="connsiteY12" fmla="*/ 246445 h 1337115"/>
                <a:gd name="connsiteX13" fmla="*/ 1546436 w 4234551"/>
                <a:gd name="connsiteY13" fmla="*/ 213394 h 1337115"/>
                <a:gd name="connsiteX14" fmla="*/ 1601520 w 4234551"/>
                <a:gd name="connsiteY14" fmla="*/ 191360 h 1337115"/>
                <a:gd name="connsiteX15" fmla="*/ 1667621 w 4234551"/>
                <a:gd name="connsiteY15" fmla="*/ 169327 h 1337115"/>
                <a:gd name="connsiteX16" fmla="*/ 1777790 w 4234551"/>
                <a:gd name="connsiteY16" fmla="*/ 125259 h 1337115"/>
                <a:gd name="connsiteX17" fmla="*/ 1887958 w 4234551"/>
                <a:gd name="connsiteY17" fmla="*/ 92209 h 1337115"/>
                <a:gd name="connsiteX18" fmla="*/ 2020161 w 4234551"/>
                <a:gd name="connsiteY18" fmla="*/ 81192 h 1337115"/>
                <a:gd name="connsiteX19" fmla="*/ 2207448 w 4234551"/>
                <a:gd name="connsiteY19" fmla="*/ 92209 h 1337115"/>
                <a:gd name="connsiteX20" fmla="*/ 2251515 w 4234551"/>
                <a:gd name="connsiteY20" fmla="*/ 103226 h 1337115"/>
                <a:gd name="connsiteX21" fmla="*/ 2306599 w 4234551"/>
                <a:gd name="connsiteY21" fmla="*/ 114242 h 1337115"/>
                <a:gd name="connsiteX22" fmla="*/ 2383717 w 4234551"/>
                <a:gd name="connsiteY22" fmla="*/ 147293 h 1337115"/>
                <a:gd name="connsiteX23" fmla="*/ 2416768 w 4234551"/>
                <a:gd name="connsiteY23" fmla="*/ 169327 h 1337115"/>
                <a:gd name="connsiteX24" fmla="*/ 2460836 w 4234551"/>
                <a:gd name="connsiteY24" fmla="*/ 180344 h 1337115"/>
                <a:gd name="connsiteX25" fmla="*/ 2493886 w 4234551"/>
                <a:gd name="connsiteY25" fmla="*/ 202377 h 1337115"/>
                <a:gd name="connsiteX26" fmla="*/ 2526937 w 4234551"/>
                <a:gd name="connsiteY26" fmla="*/ 235428 h 1337115"/>
                <a:gd name="connsiteX27" fmla="*/ 2559987 w 4234551"/>
                <a:gd name="connsiteY27" fmla="*/ 246445 h 1337115"/>
                <a:gd name="connsiteX28" fmla="*/ 2681173 w 4234551"/>
                <a:gd name="connsiteY28" fmla="*/ 312546 h 1337115"/>
                <a:gd name="connsiteX29" fmla="*/ 2758291 w 4234551"/>
                <a:gd name="connsiteY29" fmla="*/ 389664 h 1337115"/>
                <a:gd name="connsiteX30" fmla="*/ 2802358 w 4234551"/>
                <a:gd name="connsiteY30" fmla="*/ 433732 h 1337115"/>
                <a:gd name="connsiteX31" fmla="*/ 2879476 w 4234551"/>
                <a:gd name="connsiteY31" fmla="*/ 499833 h 1337115"/>
                <a:gd name="connsiteX32" fmla="*/ 2978628 w 4234551"/>
                <a:gd name="connsiteY32" fmla="*/ 576951 h 1337115"/>
                <a:gd name="connsiteX33" fmla="*/ 3022696 w 4234551"/>
                <a:gd name="connsiteY33" fmla="*/ 610001 h 1337115"/>
                <a:gd name="connsiteX34" fmla="*/ 3055746 w 4234551"/>
                <a:gd name="connsiteY34" fmla="*/ 643052 h 1337115"/>
                <a:gd name="connsiteX35" fmla="*/ 3099814 w 4234551"/>
                <a:gd name="connsiteY35" fmla="*/ 665086 h 1337115"/>
                <a:gd name="connsiteX36" fmla="*/ 3132864 w 4234551"/>
                <a:gd name="connsiteY36" fmla="*/ 698136 h 1337115"/>
                <a:gd name="connsiteX37" fmla="*/ 3220999 w 4234551"/>
                <a:gd name="connsiteY37" fmla="*/ 753221 h 1337115"/>
                <a:gd name="connsiteX38" fmla="*/ 3254050 w 4234551"/>
                <a:gd name="connsiteY38" fmla="*/ 764238 h 1337115"/>
                <a:gd name="connsiteX39" fmla="*/ 3320151 w 4234551"/>
                <a:gd name="connsiteY39" fmla="*/ 808305 h 1337115"/>
                <a:gd name="connsiteX40" fmla="*/ 3408286 w 4234551"/>
                <a:gd name="connsiteY40" fmla="*/ 874406 h 1337115"/>
                <a:gd name="connsiteX41" fmla="*/ 3496421 w 4234551"/>
                <a:gd name="connsiteY41" fmla="*/ 918474 h 1337115"/>
                <a:gd name="connsiteX42" fmla="*/ 3529472 w 4234551"/>
                <a:gd name="connsiteY42" fmla="*/ 940507 h 1337115"/>
                <a:gd name="connsiteX43" fmla="*/ 3584556 w 4234551"/>
                <a:gd name="connsiteY43" fmla="*/ 951524 h 1337115"/>
                <a:gd name="connsiteX44" fmla="*/ 3617607 w 4234551"/>
                <a:gd name="connsiteY44" fmla="*/ 962541 h 1337115"/>
                <a:gd name="connsiteX45" fmla="*/ 3705742 w 4234551"/>
                <a:gd name="connsiteY45" fmla="*/ 984575 h 1337115"/>
                <a:gd name="connsiteX46" fmla="*/ 3782860 w 4234551"/>
                <a:gd name="connsiteY46" fmla="*/ 1039659 h 1337115"/>
                <a:gd name="connsiteX47" fmla="*/ 3859978 w 4234551"/>
                <a:gd name="connsiteY47" fmla="*/ 1094744 h 1337115"/>
                <a:gd name="connsiteX48" fmla="*/ 3926079 w 4234551"/>
                <a:gd name="connsiteY48" fmla="*/ 1116777 h 1337115"/>
                <a:gd name="connsiteX49" fmla="*/ 3959130 w 4234551"/>
                <a:gd name="connsiteY49" fmla="*/ 1127794 h 1337115"/>
                <a:gd name="connsiteX50" fmla="*/ 4025231 w 4234551"/>
                <a:gd name="connsiteY50" fmla="*/ 1171862 h 1337115"/>
                <a:gd name="connsiteX51" fmla="*/ 4080315 w 4234551"/>
                <a:gd name="connsiteY51" fmla="*/ 1215929 h 1337115"/>
                <a:gd name="connsiteX52" fmla="*/ 4124383 w 4234551"/>
                <a:gd name="connsiteY52" fmla="*/ 1248980 h 1337115"/>
                <a:gd name="connsiteX53" fmla="*/ 4190484 w 4234551"/>
                <a:gd name="connsiteY53" fmla="*/ 1293047 h 1337115"/>
                <a:gd name="connsiteX54" fmla="*/ 4201501 w 4234551"/>
                <a:gd name="connsiteY54" fmla="*/ 1326098 h 1337115"/>
                <a:gd name="connsiteX55" fmla="*/ 4234551 w 4234551"/>
                <a:gd name="connsiteY55" fmla="*/ 1337115 h 133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234551" h="1337115">
                  <a:moveTo>
                    <a:pt x="37125" y="48141"/>
                  </a:moveTo>
                  <a:cubicBezTo>
                    <a:pt x="97785" y="139135"/>
                    <a:pt x="0" y="0"/>
                    <a:pt x="158310" y="158310"/>
                  </a:cubicBezTo>
                  <a:cubicBezTo>
                    <a:pt x="275292" y="275292"/>
                    <a:pt x="190149" y="206407"/>
                    <a:pt x="279496" y="257462"/>
                  </a:cubicBezTo>
                  <a:cubicBezTo>
                    <a:pt x="309388" y="274543"/>
                    <a:pt x="321570" y="291016"/>
                    <a:pt x="356614" y="301529"/>
                  </a:cubicBezTo>
                  <a:cubicBezTo>
                    <a:pt x="378010" y="307948"/>
                    <a:pt x="400873" y="307866"/>
                    <a:pt x="422715" y="312546"/>
                  </a:cubicBezTo>
                  <a:cubicBezTo>
                    <a:pt x="452325" y="318891"/>
                    <a:pt x="481472" y="327235"/>
                    <a:pt x="510850" y="334580"/>
                  </a:cubicBezTo>
                  <a:cubicBezTo>
                    <a:pt x="525539" y="338252"/>
                    <a:pt x="540070" y="342628"/>
                    <a:pt x="554917" y="345597"/>
                  </a:cubicBezTo>
                  <a:lnTo>
                    <a:pt x="610002" y="356613"/>
                  </a:lnTo>
                  <a:lnTo>
                    <a:pt x="1138811" y="334580"/>
                  </a:lnTo>
                  <a:cubicBezTo>
                    <a:pt x="1159885" y="333431"/>
                    <a:pt x="1257549" y="316626"/>
                    <a:pt x="1282031" y="312546"/>
                  </a:cubicBezTo>
                  <a:cubicBezTo>
                    <a:pt x="1300392" y="305201"/>
                    <a:pt x="1318530" y="297270"/>
                    <a:pt x="1337115" y="290512"/>
                  </a:cubicBezTo>
                  <a:cubicBezTo>
                    <a:pt x="1358942" y="282575"/>
                    <a:pt x="1403216" y="268479"/>
                    <a:pt x="1403216" y="268479"/>
                  </a:cubicBezTo>
                  <a:cubicBezTo>
                    <a:pt x="1414233" y="261134"/>
                    <a:pt x="1424167" y="251823"/>
                    <a:pt x="1436267" y="246445"/>
                  </a:cubicBezTo>
                  <a:cubicBezTo>
                    <a:pt x="1512889" y="212390"/>
                    <a:pt x="1482341" y="234759"/>
                    <a:pt x="1546436" y="213394"/>
                  </a:cubicBezTo>
                  <a:cubicBezTo>
                    <a:pt x="1565197" y="207140"/>
                    <a:pt x="1582935" y="198118"/>
                    <a:pt x="1601520" y="191360"/>
                  </a:cubicBezTo>
                  <a:cubicBezTo>
                    <a:pt x="1623347" y="183423"/>
                    <a:pt x="1646848" y="179714"/>
                    <a:pt x="1667621" y="169327"/>
                  </a:cubicBezTo>
                  <a:cubicBezTo>
                    <a:pt x="1732460" y="136908"/>
                    <a:pt x="1696112" y="152485"/>
                    <a:pt x="1777790" y="125259"/>
                  </a:cubicBezTo>
                  <a:cubicBezTo>
                    <a:pt x="1796954" y="118871"/>
                    <a:pt x="1861322" y="95538"/>
                    <a:pt x="1887958" y="92209"/>
                  </a:cubicBezTo>
                  <a:cubicBezTo>
                    <a:pt x="1931837" y="86724"/>
                    <a:pt x="1976093" y="84864"/>
                    <a:pt x="2020161" y="81192"/>
                  </a:cubicBezTo>
                  <a:cubicBezTo>
                    <a:pt x="2082590" y="84864"/>
                    <a:pt x="2145193" y="86280"/>
                    <a:pt x="2207448" y="92209"/>
                  </a:cubicBezTo>
                  <a:cubicBezTo>
                    <a:pt x="2222521" y="93645"/>
                    <a:pt x="2236734" y="99942"/>
                    <a:pt x="2251515" y="103226"/>
                  </a:cubicBezTo>
                  <a:cubicBezTo>
                    <a:pt x="2269794" y="107288"/>
                    <a:pt x="2288433" y="109701"/>
                    <a:pt x="2306599" y="114242"/>
                  </a:cubicBezTo>
                  <a:cubicBezTo>
                    <a:pt x="2334066" y="121108"/>
                    <a:pt x="2359194" y="133280"/>
                    <a:pt x="2383717" y="147293"/>
                  </a:cubicBezTo>
                  <a:cubicBezTo>
                    <a:pt x="2395213" y="153862"/>
                    <a:pt x="2404598" y="164111"/>
                    <a:pt x="2416768" y="169327"/>
                  </a:cubicBezTo>
                  <a:cubicBezTo>
                    <a:pt x="2430685" y="175291"/>
                    <a:pt x="2446147" y="176672"/>
                    <a:pt x="2460836" y="180344"/>
                  </a:cubicBezTo>
                  <a:cubicBezTo>
                    <a:pt x="2471853" y="187688"/>
                    <a:pt x="2483714" y="193901"/>
                    <a:pt x="2493886" y="202377"/>
                  </a:cubicBezTo>
                  <a:cubicBezTo>
                    <a:pt x="2505855" y="212351"/>
                    <a:pt x="2513973" y="226785"/>
                    <a:pt x="2526937" y="235428"/>
                  </a:cubicBezTo>
                  <a:cubicBezTo>
                    <a:pt x="2536599" y="241870"/>
                    <a:pt x="2549415" y="241640"/>
                    <a:pt x="2559987" y="246445"/>
                  </a:cubicBezTo>
                  <a:cubicBezTo>
                    <a:pt x="2571307" y="251590"/>
                    <a:pt x="2656532" y="290369"/>
                    <a:pt x="2681173" y="312546"/>
                  </a:cubicBezTo>
                  <a:cubicBezTo>
                    <a:pt x="2708195" y="336865"/>
                    <a:pt x="2732585" y="363958"/>
                    <a:pt x="2758291" y="389664"/>
                  </a:cubicBezTo>
                  <a:cubicBezTo>
                    <a:pt x="2772980" y="404353"/>
                    <a:pt x="2785739" y="421268"/>
                    <a:pt x="2802358" y="433732"/>
                  </a:cubicBezTo>
                  <a:cubicBezTo>
                    <a:pt x="2967373" y="557489"/>
                    <a:pt x="2741393" y="384763"/>
                    <a:pt x="2879476" y="499833"/>
                  </a:cubicBezTo>
                  <a:cubicBezTo>
                    <a:pt x="2911642" y="526638"/>
                    <a:pt x="2945440" y="551422"/>
                    <a:pt x="2978628" y="576951"/>
                  </a:cubicBezTo>
                  <a:cubicBezTo>
                    <a:pt x="2993182" y="588146"/>
                    <a:pt x="3009713" y="597017"/>
                    <a:pt x="3022696" y="610001"/>
                  </a:cubicBezTo>
                  <a:cubicBezTo>
                    <a:pt x="3033713" y="621018"/>
                    <a:pt x="3043068" y="633996"/>
                    <a:pt x="3055746" y="643052"/>
                  </a:cubicBezTo>
                  <a:cubicBezTo>
                    <a:pt x="3069110" y="652598"/>
                    <a:pt x="3086450" y="655540"/>
                    <a:pt x="3099814" y="665086"/>
                  </a:cubicBezTo>
                  <a:cubicBezTo>
                    <a:pt x="3112492" y="674142"/>
                    <a:pt x="3121035" y="687997"/>
                    <a:pt x="3132864" y="698136"/>
                  </a:cubicBezTo>
                  <a:cubicBezTo>
                    <a:pt x="3164496" y="725249"/>
                    <a:pt x="3183383" y="737100"/>
                    <a:pt x="3220999" y="753221"/>
                  </a:cubicBezTo>
                  <a:cubicBezTo>
                    <a:pt x="3231673" y="757796"/>
                    <a:pt x="3243033" y="760566"/>
                    <a:pt x="3254050" y="764238"/>
                  </a:cubicBezTo>
                  <a:cubicBezTo>
                    <a:pt x="3345225" y="855410"/>
                    <a:pt x="3235118" y="755160"/>
                    <a:pt x="3320151" y="808305"/>
                  </a:cubicBezTo>
                  <a:cubicBezTo>
                    <a:pt x="3387099" y="850147"/>
                    <a:pt x="3354813" y="845238"/>
                    <a:pt x="3408286" y="874406"/>
                  </a:cubicBezTo>
                  <a:cubicBezTo>
                    <a:pt x="3437121" y="890135"/>
                    <a:pt x="3469091" y="900255"/>
                    <a:pt x="3496421" y="918474"/>
                  </a:cubicBezTo>
                  <a:cubicBezTo>
                    <a:pt x="3507438" y="925818"/>
                    <a:pt x="3517074" y="935858"/>
                    <a:pt x="3529472" y="940507"/>
                  </a:cubicBezTo>
                  <a:cubicBezTo>
                    <a:pt x="3547005" y="947082"/>
                    <a:pt x="3566390" y="946982"/>
                    <a:pt x="3584556" y="951524"/>
                  </a:cubicBezTo>
                  <a:cubicBezTo>
                    <a:pt x="3595822" y="954341"/>
                    <a:pt x="3606403" y="959485"/>
                    <a:pt x="3617607" y="962541"/>
                  </a:cubicBezTo>
                  <a:cubicBezTo>
                    <a:pt x="3646822" y="970509"/>
                    <a:pt x="3705742" y="984575"/>
                    <a:pt x="3705742" y="984575"/>
                  </a:cubicBezTo>
                  <a:cubicBezTo>
                    <a:pt x="3731891" y="1002008"/>
                    <a:pt x="3758956" y="1019170"/>
                    <a:pt x="3782860" y="1039659"/>
                  </a:cubicBezTo>
                  <a:cubicBezTo>
                    <a:pt x="3829445" y="1079589"/>
                    <a:pt x="3799948" y="1070732"/>
                    <a:pt x="3859978" y="1094744"/>
                  </a:cubicBezTo>
                  <a:cubicBezTo>
                    <a:pt x="3881542" y="1103370"/>
                    <a:pt x="3904045" y="1109433"/>
                    <a:pt x="3926079" y="1116777"/>
                  </a:cubicBezTo>
                  <a:lnTo>
                    <a:pt x="3959130" y="1127794"/>
                  </a:lnTo>
                  <a:cubicBezTo>
                    <a:pt x="3981164" y="1142483"/>
                    <a:pt x="4010542" y="1149828"/>
                    <a:pt x="4025231" y="1171862"/>
                  </a:cubicBezTo>
                  <a:cubicBezTo>
                    <a:pt x="4053706" y="1214575"/>
                    <a:pt x="4034703" y="1200725"/>
                    <a:pt x="4080315" y="1215929"/>
                  </a:cubicBezTo>
                  <a:cubicBezTo>
                    <a:pt x="4095004" y="1226946"/>
                    <a:pt x="4109341" y="1238450"/>
                    <a:pt x="4124383" y="1248980"/>
                  </a:cubicBezTo>
                  <a:cubicBezTo>
                    <a:pt x="4146077" y="1264166"/>
                    <a:pt x="4190484" y="1293047"/>
                    <a:pt x="4190484" y="1293047"/>
                  </a:cubicBezTo>
                  <a:cubicBezTo>
                    <a:pt x="4194156" y="1304064"/>
                    <a:pt x="4193290" y="1317886"/>
                    <a:pt x="4201501" y="1326098"/>
                  </a:cubicBezTo>
                  <a:cubicBezTo>
                    <a:pt x="4209712" y="1334309"/>
                    <a:pt x="4234551" y="1337115"/>
                    <a:pt x="4234551" y="1337115"/>
                  </a:cubicBezTo>
                </a:path>
              </a:pathLst>
            </a:cu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" name="Connecteur droit 12"/>
            <p:cNvCxnSpPr>
              <a:endCxn id="12" idx="29"/>
            </p:cNvCxnSpPr>
            <p:nvPr/>
          </p:nvCxnSpPr>
          <p:spPr>
            <a:xfrm flipV="1">
              <a:off x="2714612" y="1740665"/>
              <a:ext cx="2110777" cy="1045393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>
              <a:endCxn id="12" idx="37"/>
            </p:cNvCxnSpPr>
            <p:nvPr/>
          </p:nvCxnSpPr>
          <p:spPr>
            <a:xfrm flipV="1">
              <a:off x="2714612" y="2104222"/>
              <a:ext cx="2573485" cy="681836"/>
            </a:xfrm>
            <a:prstGeom prst="straightConnector1">
              <a:avLst/>
            </a:prstGeom>
            <a:ln w="34925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3286116" y="1000108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(q)</a:t>
              </a:r>
              <a:endParaRPr lang="fr-FR" dirty="0"/>
            </a:p>
          </p:txBody>
        </p:sp>
        <p:pic>
          <p:nvPicPr>
            <p:cNvPr id="19" name="Picture 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14876" y="1071545"/>
              <a:ext cx="399678" cy="394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429256" y="1643050"/>
              <a:ext cx="428628" cy="390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214546" y="1000108"/>
              <a:ext cx="438150" cy="390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215074" y="2075483"/>
              <a:ext cx="428628" cy="434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3" name="Connecteur droit 22"/>
            <p:cNvCxnSpPr>
              <a:endCxn id="12" idx="13"/>
            </p:cNvCxnSpPr>
            <p:nvPr/>
          </p:nvCxnSpPr>
          <p:spPr>
            <a:xfrm>
              <a:off x="3428992" y="1500174"/>
              <a:ext cx="184542" cy="64221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>
              <a:endCxn id="12" idx="13"/>
            </p:cNvCxnSpPr>
            <p:nvPr/>
          </p:nvCxnSpPr>
          <p:spPr>
            <a:xfrm rot="5400000" flipH="1" flipV="1">
              <a:off x="3481936" y="1582890"/>
              <a:ext cx="150093" cy="113104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214546" y="2000240"/>
              <a:ext cx="838198" cy="4740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9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143108" y="2571744"/>
              <a:ext cx="285752" cy="298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7" name="Connecteur droit avec flèche 26"/>
            <p:cNvCxnSpPr/>
            <p:nvPr/>
          </p:nvCxnSpPr>
          <p:spPr>
            <a:xfrm flipV="1">
              <a:off x="2714612" y="2214554"/>
              <a:ext cx="1214446" cy="571504"/>
            </a:xfrm>
            <a:prstGeom prst="straightConnector1">
              <a:avLst/>
            </a:prstGeom>
            <a:ln w="539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10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428860" y="2857496"/>
              <a:ext cx="314325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9" name="Ellipse 28"/>
          <p:cNvSpPr/>
          <p:nvPr/>
        </p:nvSpPr>
        <p:spPr>
          <a:xfrm>
            <a:off x="1500166" y="2500306"/>
            <a:ext cx="142876" cy="1428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3" name="Groupe 42"/>
          <p:cNvGrpSpPr/>
          <p:nvPr/>
        </p:nvGrpSpPr>
        <p:grpSpPr>
          <a:xfrm>
            <a:off x="5357818" y="642918"/>
            <a:ext cx="3929090" cy="3571900"/>
            <a:chOff x="5143504" y="1357298"/>
            <a:chExt cx="3852049" cy="365127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643702" y="1571612"/>
              <a:ext cx="525886" cy="533399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  <p:sp>
          <p:nvSpPr>
            <p:cNvPr id="30" name="Ellipse 29"/>
            <p:cNvSpPr/>
            <p:nvPr/>
          </p:nvSpPr>
          <p:spPr>
            <a:xfrm>
              <a:off x="5429256" y="1357298"/>
              <a:ext cx="3566297" cy="36512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>
              <a:off x="5143504" y="2285992"/>
              <a:ext cx="2101118" cy="1857388"/>
            </a:xfrm>
            <a:prstGeom prst="arc">
              <a:avLst>
                <a:gd name="adj1" fmla="val 16200000"/>
                <a:gd name="adj2" fmla="val 211247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3" name="Connecteur droit 32"/>
            <p:cNvCxnSpPr/>
            <p:nvPr/>
          </p:nvCxnSpPr>
          <p:spPr>
            <a:xfrm flipV="1">
              <a:off x="5643570" y="2500306"/>
              <a:ext cx="1285884" cy="121444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rot="5400000" flipH="1" flipV="1">
              <a:off x="6929454" y="2071678"/>
              <a:ext cx="428628" cy="428628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 rot="16200000" flipH="1">
              <a:off x="6893735" y="2536025"/>
              <a:ext cx="428628" cy="357190"/>
            </a:xfrm>
            <a:prstGeom prst="straightConnector1">
              <a:avLst/>
            </a:prstGeom>
            <a:ln w="3492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500958" y="2357430"/>
              <a:ext cx="401941" cy="481011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miter lim="800000"/>
              <a:headEnd/>
              <a:tailEnd/>
            </a:ln>
            <a:effectLst/>
          </p:spPr>
        </p:pic>
      </p:grpSp>
      <p:cxnSp>
        <p:nvCxnSpPr>
          <p:cNvPr id="42" name="Connecteur droit avec flèche 41"/>
          <p:cNvCxnSpPr/>
          <p:nvPr/>
        </p:nvCxnSpPr>
        <p:spPr>
          <a:xfrm rot="10800000" flipV="1">
            <a:off x="4071934" y="1357298"/>
            <a:ext cx="1928826" cy="1428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4714876" y="100010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ZOOM</a:t>
            </a:r>
            <a:endParaRPr lang="fr-FR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429388" y="2786058"/>
            <a:ext cx="1500198" cy="54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4" name="Connecteur droit 53"/>
          <p:cNvCxnSpPr/>
          <p:nvPr/>
        </p:nvCxnSpPr>
        <p:spPr>
          <a:xfrm flipV="1">
            <a:off x="5857884" y="2000240"/>
            <a:ext cx="1500198" cy="114300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929454" y="3286124"/>
            <a:ext cx="1857388" cy="368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28596" y="2928934"/>
            <a:ext cx="2357454" cy="88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0" name="Connecteur droit 59"/>
          <p:cNvCxnSpPr/>
          <p:nvPr/>
        </p:nvCxnSpPr>
        <p:spPr>
          <a:xfrm>
            <a:off x="6357950" y="4857760"/>
            <a:ext cx="1143008" cy="1588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rot="16200000" flipH="1">
            <a:off x="7139110" y="4924538"/>
            <a:ext cx="437946" cy="285754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7643834" y="5214950"/>
            <a:ext cx="60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zero</a:t>
            </a:r>
            <a:endParaRPr lang="fr-F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I.4)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energy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42910" y="857232"/>
            <a:ext cx="6365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Hello !!  </a:t>
            </a:r>
            <a:r>
              <a:rPr lang="fr-FR" sz="2400" dirty="0" err="1" smtClean="0"/>
              <a:t>Potential</a:t>
            </a:r>
            <a:r>
              <a:rPr lang="fr-FR" sz="2400" dirty="0" smtClean="0"/>
              <a:t> </a:t>
            </a:r>
            <a:r>
              <a:rPr lang="fr-FR" sz="2400" dirty="0" err="1" smtClean="0"/>
              <a:t>created</a:t>
            </a:r>
            <a:r>
              <a:rPr lang="fr-FR" sz="2400" dirty="0" smtClean="0"/>
              <a:t> by an </a:t>
            </a:r>
            <a:r>
              <a:rPr lang="fr-FR" sz="2400" dirty="0" err="1" smtClean="0"/>
              <a:t>electric</a:t>
            </a:r>
            <a:r>
              <a:rPr lang="fr-FR" sz="2400" dirty="0" smtClean="0"/>
              <a:t> charge q0</a:t>
            </a:r>
            <a:endParaRPr lang="fr-FR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643050"/>
            <a:ext cx="4929222" cy="1299829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4286256"/>
            <a:ext cx="3143272" cy="60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ZoneTexte 43"/>
          <p:cNvSpPr txBox="1"/>
          <p:nvPr/>
        </p:nvSpPr>
        <p:spPr>
          <a:xfrm>
            <a:off x="642910" y="3500438"/>
            <a:ext cx="7154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Usually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take</a:t>
            </a:r>
            <a:r>
              <a:rPr lang="fr-FR" dirty="0" smtClean="0"/>
              <a:t> the </a:t>
            </a:r>
            <a:r>
              <a:rPr lang="fr-FR" dirty="0" err="1" smtClean="0"/>
              <a:t>following</a:t>
            </a:r>
            <a:r>
              <a:rPr lang="fr-FR" dirty="0" smtClean="0"/>
              <a:t> convention to </a:t>
            </a:r>
            <a:r>
              <a:rPr lang="fr-FR" dirty="0" err="1" smtClean="0"/>
              <a:t>find</a:t>
            </a:r>
            <a:r>
              <a:rPr lang="fr-FR" dirty="0" smtClean="0"/>
              <a:t> the value of the constant: </a:t>
            </a:r>
          </a:p>
          <a:p>
            <a:r>
              <a:rPr lang="fr-FR" dirty="0" err="1" smtClean="0"/>
              <a:t>At</a:t>
            </a:r>
            <a:r>
              <a:rPr lang="fr-FR" dirty="0" smtClean="0"/>
              <a:t> </a:t>
            </a:r>
            <a:r>
              <a:rPr lang="fr-FR" dirty="0" err="1" smtClean="0"/>
              <a:t>infinity</a:t>
            </a:r>
            <a:r>
              <a:rPr lang="fr-FR" dirty="0" smtClean="0"/>
              <a:t>, the </a:t>
            </a:r>
            <a:r>
              <a:rPr lang="fr-FR" dirty="0" err="1" smtClean="0"/>
              <a:t>effect</a:t>
            </a:r>
            <a:r>
              <a:rPr lang="fr-FR" dirty="0" smtClean="0"/>
              <a:t> of </a:t>
            </a:r>
            <a:r>
              <a:rPr lang="fr-FR" dirty="0" err="1" smtClean="0"/>
              <a:t>potential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zero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714348" y="5000636"/>
            <a:ext cx="7786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However</a:t>
            </a:r>
            <a:r>
              <a:rPr lang="fr-FR" dirty="0" smtClean="0"/>
              <a:t>, in </a:t>
            </a:r>
            <a:r>
              <a:rPr lang="fr-FR" dirty="0" err="1" smtClean="0"/>
              <a:t>some</a:t>
            </a:r>
            <a:r>
              <a:rPr lang="fr-FR" dirty="0" smtClean="0"/>
              <a:t> case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. A </a:t>
            </a:r>
            <a:r>
              <a:rPr lang="fr-FR" dirty="0" err="1" smtClean="0"/>
              <a:t>potential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non-</a:t>
            </a:r>
            <a:r>
              <a:rPr lang="fr-FR" dirty="0" err="1" smtClean="0"/>
              <a:t>zero</a:t>
            </a:r>
            <a:r>
              <a:rPr lang="fr-FR" dirty="0" smtClean="0"/>
              <a:t> value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imposed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a </a:t>
            </a:r>
            <a:r>
              <a:rPr lang="fr-FR" dirty="0" err="1" smtClean="0"/>
              <a:t>given</a:t>
            </a:r>
            <a:r>
              <a:rPr lang="fr-FR" dirty="0" smtClean="0"/>
              <a:t> distance (for instance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capacitors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7358082" y="1714488"/>
            <a:ext cx="115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Unit: Volt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I.4)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energy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57158" y="642918"/>
            <a:ext cx="6870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 Relation </a:t>
            </a:r>
            <a:r>
              <a:rPr lang="fr-FR" sz="2400" dirty="0" err="1" smtClean="0"/>
              <a:t>between</a:t>
            </a:r>
            <a:r>
              <a:rPr lang="fr-FR" sz="2400" dirty="0" smtClean="0"/>
              <a:t> Electric </a:t>
            </a:r>
            <a:r>
              <a:rPr lang="fr-FR" sz="2400" dirty="0" err="1" smtClean="0"/>
              <a:t>field</a:t>
            </a:r>
            <a:r>
              <a:rPr lang="fr-FR" sz="2400" dirty="0" smtClean="0"/>
              <a:t> and Electric </a:t>
            </a:r>
            <a:r>
              <a:rPr lang="fr-FR" sz="2400" dirty="0" err="1" smtClean="0"/>
              <a:t>Potential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5860"/>
            <a:ext cx="2344394" cy="72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2000240"/>
            <a:ext cx="106680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2000240"/>
            <a:ext cx="409575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ZoneTexte 16"/>
          <p:cNvSpPr txBox="1"/>
          <p:nvPr/>
        </p:nvSpPr>
        <p:spPr>
          <a:xfrm>
            <a:off x="4389493" y="1428736"/>
            <a:ext cx="4754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But a total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dV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written</a:t>
            </a:r>
            <a:endParaRPr lang="fr-FR" dirty="0" smtClean="0"/>
          </a:p>
          <a:p>
            <a:r>
              <a:rPr lang="fr-FR" dirty="0" err="1" smtClean="0"/>
              <a:t>With</a:t>
            </a:r>
            <a:r>
              <a:rPr lang="fr-FR" dirty="0" smtClean="0"/>
              <a:t> the help of the gradient </a:t>
            </a:r>
            <a:r>
              <a:rPr lang="fr-FR" dirty="0" err="1" smtClean="0"/>
              <a:t>operator</a:t>
            </a:r>
            <a:endParaRPr lang="fr-FR" dirty="0"/>
          </a:p>
        </p:txBody>
      </p:sp>
      <p:cxnSp>
        <p:nvCxnSpPr>
          <p:cNvPr id="20" name="Connecteur droit 19"/>
          <p:cNvCxnSpPr/>
          <p:nvPr/>
        </p:nvCxnSpPr>
        <p:spPr>
          <a:xfrm>
            <a:off x="5786446" y="3357562"/>
            <a:ext cx="714380" cy="1588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1142976" y="1857364"/>
            <a:ext cx="357190" cy="1588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I.4)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energy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57158" y="642918"/>
            <a:ext cx="6870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 Relation </a:t>
            </a:r>
            <a:r>
              <a:rPr lang="fr-FR" sz="2400" dirty="0" err="1" smtClean="0"/>
              <a:t>between</a:t>
            </a:r>
            <a:r>
              <a:rPr lang="fr-FR" sz="2400" dirty="0" smtClean="0"/>
              <a:t> Electric </a:t>
            </a:r>
            <a:r>
              <a:rPr lang="fr-FR" sz="2400" dirty="0" err="1" smtClean="0"/>
              <a:t>field</a:t>
            </a:r>
            <a:r>
              <a:rPr lang="fr-FR" sz="2400" dirty="0" smtClean="0"/>
              <a:t> and Electric </a:t>
            </a:r>
            <a:r>
              <a:rPr lang="fr-FR" sz="2400" dirty="0" err="1" smtClean="0"/>
              <a:t>Potential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5860"/>
            <a:ext cx="2344394" cy="72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2000240"/>
            <a:ext cx="106680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2000240"/>
            <a:ext cx="409575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ZoneTexte 16"/>
          <p:cNvSpPr txBox="1"/>
          <p:nvPr/>
        </p:nvSpPr>
        <p:spPr>
          <a:xfrm>
            <a:off x="4389493" y="1428736"/>
            <a:ext cx="4754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But a total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dV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written</a:t>
            </a:r>
            <a:endParaRPr lang="fr-FR" dirty="0" smtClean="0"/>
          </a:p>
          <a:p>
            <a:r>
              <a:rPr lang="fr-FR" dirty="0" err="1" smtClean="0"/>
              <a:t>With</a:t>
            </a:r>
            <a:r>
              <a:rPr lang="fr-FR" dirty="0" smtClean="0"/>
              <a:t> the help of the gradient </a:t>
            </a:r>
            <a:r>
              <a:rPr lang="fr-FR" dirty="0" err="1" smtClean="0"/>
              <a:t>operator</a:t>
            </a:r>
            <a:endParaRPr lang="fr-FR" dirty="0"/>
          </a:p>
        </p:txBody>
      </p:sp>
      <p:cxnSp>
        <p:nvCxnSpPr>
          <p:cNvPr id="20" name="Connecteur droit 19"/>
          <p:cNvCxnSpPr/>
          <p:nvPr/>
        </p:nvCxnSpPr>
        <p:spPr>
          <a:xfrm>
            <a:off x="5786446" y="3357562"/>
            <a:ext cx="714380" cy="1588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1142976" y="1857364"/>
            <a:ext cx="357190" cy="1588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642910" y="2928934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Finaly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71802" y="3643314"/>
            <a:ext cx="2357454" cy="731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14612" y="5429264"/>
            <a:ext cx="2905127" cy="88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ZoneTexte 24"/>
          <p:cNvSpPr txBox="1"/>
          <p:nvPr/>
        </p:nvSpPr>
        <p:spPr>
          <a:xfrm>
            <a:off x="642910" y="457200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Electric Field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6715140" y="4429132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Electric </a:t>
            </a:r>
            <a:r>
              <a:rPr lang="fr-FR" dirty="0" err="1" smtClean="0"/>
              <a:t>Potential</a:t>
            </a:r>
            <a:endParaRPr lang="fr-FR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42976" y="4929198"/>
            <a:ext cx="469245" cy="595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429520" y="4857760"/>
            <a:ext cx="285752" cy="404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Rectangle 28"/>
          <p:cNvSpPr/>
          <p:nvPr/>
        </p:nvSpPr>
        <p:spPr>
          <a:xfrm>
            <a:off x="571472" y="4357694"/>
            <a:ext cx="1500198" cy="1357322"/>
          </a:xfrm>
          <a:prstGeom prst="rect">
            <a:avLst/>
          </a:prstGeom>
          <a:noFill/>
          <a:ln w="444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6643702" y="4357694"/>
            <a:ext cx="1928826" cy="1143008"/>
          </a:xfrm>
          <a:prstGeom prst="rect">
            <a:avLst/>
          </a:prstGeom>
          <a:noFill/>
          <a:ln w="444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Virage 30"/>
          <p:cNvSpPr/>
          <p:nvPr/>
        </p:nvSpPr>
        <p:spPr>
          <a:xfrm rot="16200000" flipH="1">
            <a:off x="1762646" y="3380834"/>
            <a:ext cx="332296" cy="1571636"/>
          </a:xfrm>
          <a:prstGeom prst="bentArrow">
            <a:avLst>
              <a:gd name="adj1" fmla="val 765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Virage 31"/>
          <p:cNvSpPr/>
          <p:nvPr/>
        </p:nvSpPr>
        <p:spPr>
          <a:xfrm flipH="1">
            <a:off x="5715008" y="3929066"/>
            <a:ext cx="1785950" cy="428628"/>
          </a:xfrm>
          <a:prstGeom prst="bentArrow">
            <a:avLst>
              <a:gd name="adj1" fmla="val 6820"/>
              <a:gd name="adj2" fmla="val 17688"/>
              <a:gd name="adj3" fmla="val 22429"/>
              <a:gd name="adj4" fmla="val 380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Virage 32"/>
          <p:cNvSpPr/>
          <p:nvPr/>
        </p:nvSpPr>
        <p:spPr>
          <a:xfrm flipV="1">
            <a:off x="1000100" y="5715016"/>
            <a:ext cx="1571636" cy="428628"/>
          </a:xfrm>
          <a:prstGeom prst="bentArrow">
            <a:avLst>
              <a:gd name="adj1" fmla="val 6820"/>
              <a:gd name="adj2" fmla="val 17688"/>
              <a:gd name="adj3" fmla="val 22429"/>
              <a:gd name="adj4" fmla="val 380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Virage 34"/>
          <p:cNvSpPr/>
          <p:nvPr/>
        </p:nvSpPr>
        <p:spPr>
          <a:xfrm rot="16200000" flipV="1">
            <a:off x="6500826" y="4857760"/>
            <a:ext cx="500066" cy="1785950"/>
          </a:xfrm>
          <a:prstGeom prst="bentArrow">
            <a:avLst>
              <a:gd name="adj1" fmla="val 765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714612" y="3643314"/>
            <a:ext cx="3000396" cy="785818"/>
          </a:xfrm>
          <a:prstGeom prst="rect">
            <a:avLst/>
          </a:prstGeom>
          <a:noFill/>
          <a:ln w="444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2571736" y="5429264"/>
            <a:ext cx="3286148" cy="928694"/>
          </a:xfrm>
          <a:prstGeom prst="rect">
            <a:avLst/>
          </a:prstGeom>
          <a:noFill/>
          <a:ln w="444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I.4)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energy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Equipotential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lines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" name="Picture 2" descr="Image associÃ©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0298" y="1214422"/>
            <a:ext cx="4216795" cy="4255583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7215206" y="3214686"/>
            <a:ext cx="1749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chemeClr val="accent5">
                    <a:lumMod val="75000"/>
                  </a:schemeClr>
                </a:solidFill>
              </a:rPr>
              <a:t>Field </a:t>
            </a:r>
            <a:r>
              <a:rPr lang="fr-FR" sz="2800" b="1" dirty="0" err="1" smtClean="0">
                <a:solidFill>
                  <a:schemeClr val="accent5">
                    <a:lumMod val="75000"/>
                  </a:schemeClr>
                </a:solidFill>
              </a:rPr>
              <a:t>lines</a:t>
            </a:r>
            <a:endParaRPr lang="fr-FR" sz="28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fr-FR" sz="2000" dirty="0" smtClean="0"/>
              <a:t>(</a:t>
            </a:r>
            <a:r>
              <a:rPr lang="fr-FR" sz="2000" dirty="0" err="1" smtClean="0"/>
              <a:t>electric</a:t>
            </a:r>
            <a:r>
              <a:rPr lang="fr-FR" sz="2000" dirty="0" smtClean="0"/>
              <a:t> </a:t>
            </a:r>
            <a:r>
              <a:rPr lang="fr-FR" sz="2000" dirty="0" err="1" smtClean="0"/>
              <a:t>field</a:t>
            </a:r>
            <a:r>
              <a:rPr lang="fr-FR" sz="2000" dirty="0" smtClean="0"/>
              <a:t>)</a:t>
            </a:r>
            <a:endParaRPr lang="fr-FR" sz="2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428596" y="642918"/>
            <a:ext cx="26548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rgbClr val="00B050"/>
                </a:solidFill>
              </a:rPr>
              <a:t>Equipotential</a:t>
            </a:r>
            <a:r>
              <a:rPr lang="fr-FR" sz="2400" b="1" dirty="0" smtClean="0">
                <a:solidFill>
                  <a:srgbClr val="00B050"/>
                </a:solidFill>
              </a:rPr>
              <a:t> </a:t>
            </a:r>
            <a:r>
              <a:rPr lang="fr-FR" sz="2400" b="1" dirty="0" err="1" smtClean="0">
                <a:solidFill>
                  <a:srgbClr val="00B050"/>
                </a:solidFill>
              </a:rPr>
              <a:t>lines</a:t>
            </a:r>
            <a:endParaRPr lang="fr-FR" sz="2400" b="1" dirty="0" smtClean="0">
              <a:solidFill>
                <a:srgbClr val="00B050"/>
              </a:solidFill>
            </a:endParaRPr>
          </a:p>
          <a:p>
            <a:r>
              <a:rPr lang="fr-FR" dirty="0" smtClean="0"/>
              <a:t>       (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potential</a:t>
            </a:r>
            <a:r>
              <a:rPr lang="fr-FR" dirty="0" smtClean="0"/>
              <a:t>)</a:t>
            </a:r>
            <a:endParaRPr lang="fr-FR" dirty="0"/>
          </a:p>
        </p:txBody>
      </p:sp>
      <p:cxnSp>
        <p:nvCxnSpPr>
          <p:cNvPr id="13" name="Connecteur droit avec flèche 12"/>
          <p:cNvCxnSpPr/>
          <p:nvPr/>
        </p:nvCxnSpPr>
        <p:spPr>
          <a:xfrm rot="10800000" flipV="1">
            <a:off x="6357951" y="3571874"/>
            <a:ext cx="803159" cy="3571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10800000">
            <a:off x="6357950" y="2786059"/>
            <a:ext cx="803160" cy="7858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2428860" y="1285860"/>
            <a:ext cx="857256" cy="4286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rot="16200000" flipH="1">
            <a:off x="2321703" y="1393017"/>
            <a:ext cx="1285884" cy="10715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4714876" y="171448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V</a:t>
            </a:r>
            <a:r>
              <a:rPr lang="fr-FR" b="1" baseline="-25000" dirty="0" smtClean="0"/>
              <a:t>1</a:t>
            </a:r>
            <a:endParaRPr lang="fr-FR" b="1" baseline="-25000" dirty="0"/>
          </a:p>
        </p:txBody>
      </p:sp>
      <p:sp>
        <p:nvSpPr>
          <p:cNvPr id="21" name="ZoneTexte 20"/>
          <p:cNvSpPr txBox="1"/>
          <p:nvPr/>
        </p:nvSpPr>
        <p:spPr>
          <a:xfrm>
            <a:off x="5286380" y="1071546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V</a:t>
            </a:r>
            <a:r>
              <a:rPr lang="fr-FR" b="1" baseline="-25000" dirty="0" smtClean="0"/>
              <a:t>2</a:t>
            </a:r>
            <a:r>
              <a:rPr lang="fr-FR" b="1" dirty="0" smtClean="0"/>
              <a:t>  &lt; V</a:t>
            </a:r>
            <a:r>
              <a:rPr lang="fr-FR" b="1" baseline="-25000" dirty="0" smtClean="0"/>
              <a:t>1</a:t>
            </a:r>
            <a:endParaRPr lang="fr-FR" b="1" baseline="-25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4572008"/>
            <a:ext cx="2347859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ZoneTexte 18"/>
          <p:cNvSpPr txBox="1"/>
          <p:nvPr/>
        </p:nvSpPr>
        <p:spPr>
          <a:xfrm>
            <a:off x="357158" y="2000240"/>
            <a:ext cx="1500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region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</a:t>
            </a:r>
            <a:r>
              <a:rPr lang="fr-FR" dirty="0" err="1" smtClean="0"/>
              <a:t>potential</a:t>
            </a:r>
            <a:r>
              <a:rPr lang="fr-FR" dirty="0" smtClean="0"/>
              <a:t> V </a:t>
            </a:r>
            <a:r>
              <a:rPr lang="fr-FR" dirty="0" err="1" smtClean="0"/>
              <a:t>is</a:t>
            </a:r>
            <a:r>
              <a:rPr lang="fr-FR" dirty="0" smtClean="0"/>
              <a:t> constant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3500430" y="5572140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Field </a:t>
            </a:r>
            <a:r>
              <a:rPr lang="fr-FR" dirty="0" err="1" smtClean="0"/>
              <a:t>Lines</a:t>
            </a:r>
            <a:r>
              <a:rPr lang="fr-FR" dirty="0" smtClean="0"/>
              <a:t> are </a:t>
            </a:r>
            <a:r>
              <a:rPr lang="fr-FR" dirty="0" err="1" smtClean="0"/>
              <a:t>perpendicular</a:t>
            </a:r>
            <a:r>
              <a:rPr lang="fr-FR" dirty="0" smtClean="0"/>
              <a:t> to </a:t>
            </a:r>
            <a:r>
              <a:rPr lang="fr-FR" dirty="0" err="1" smtClean="0"/>
              <a:t>equipotential</a:t>
            </a:r>
            <a:r>
              <a:rPr lang="fr-FR" dirty="0" smtClean="0"/>
              <a:t> </a:t>
            </a:r>
            <a:r>
              <a:rPr lang="fr-FR" dirty="0" err="1" smtClean="0"/>
              <a:t>lines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I.4)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energy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Equipotential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lines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1202" name="Picture 2" descr="https://4.bp.blogspot.com/-jvW0hlAXhR4/Tyej-0B61wI/AAAAAAAAAks/fG6RttybyyU/s1600/V3D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857364"/>
            <a:ext cx="4382155" cy="4143404"/>
          </a:xfrm>
          <a:prstGeom prst="rect">
            <a:avLst/>
          </a:prstGeom>
          <a:noFill/>
        </p:spPr>
      </p:pic>
      <p:pic>
        <p:nvPicPr>
          <p:cNvPr id="51204" name="Picture 4" descr="https://2.bp.blogspot.com/-6XgdSiqu04A/Tyej-kjHwQI/AAAAAAAAAkg/wo-PVn5k3jw/s1600/V3D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1928802"/>
            <a:ext cx="4442433" cy="4643470"/>
          </a:xfrm>
          <a:prstGeom prst="rect">
            <a:avLst/>
          </a:prstGeom>
          <a:noFill/>
        </p:spPr>
      </p:pic>
      <p:sp>
        <p:nvSpPr>
          <p:cNvPr id="19" name="ZoneTexte 99"/>
          <p:cNvSpPr txBox="1">
            <a:spLocks noChangeArrowheads="1"/>
          </p:cNvSpPr>
          <p:nvPr/>
        </p:nvSpPr>
        <p:spPr bwMode="auto">
          <a:xfrm>
            <a:off x="428596" y="642918"/>
            <a:ext cx="80572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 dirty="0" err="1" smtClean="0"/>
              <a:t>Topography</a:t>
            </a:r>
            <a:r>
              <a:rPr lang="fr-FR" sz="2400" dirty="0" smtClean="0"/>
              <a:t> of Electric </a:t>
            </a:r>
            <a:r>
              <a:rPr lang="fr-FR" sz="2400" dirty="0" err="1" smtClean="0"/>
              <a:t>potential</a:t>
            </a:r>
            <a:r>
              <a:rPr lang="fr-FR" sz="2400" dirty="0" smtClean="0"/>
              <a:t> V </a:t>
            </a:r>
            <a:r>
              <a:rPr lang="fr-FR" sz="2400" dirty="0" err="1" smtClean="0"/>
              <a:t>created</a:t>
            </a:r>
            <a:r>
              <a:rPr lang="fr-FR" sz="2400" dirty="0" smtClean="0"/>
              <a:t> by a </a:t>
            </a:r>
            <a:r>
              <a:rPr lang="fr-FR" sz="2400" dirty="0" err="1" smtClean="0"/>
              <a:t>ponctual</a:t>
            </a:r>
            <a:r>
              <a:rPr lang="fr-FR" sz="2400" dirty="0" smtClean="0"/>
              <a:t> charge </a:t>
            </a:r>
            <a:endParaRPr lang="fr-FR" sz="2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5918" y="1428736"/>
            <a:ext cx="825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q&gt;0</a:t>
            </a:r>
            <a:endParaRPr lang="fr-FR" sz="32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143636" y="1643050"/>
            <a:ext cx="825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q&lt;0</a:t>
            </a:r>
            <a:endParaRPr lang="fr-FR" sz="32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43240" y="1357298"/>
            <a:ext cx="2347859" cy="857256"/>
          </a:xfrm>
          <a:prstGeom prst="rect">
            <a:avLst/>
          </a:prstGeom>
          <a:noFill/>
          <a:ln w="25400">
            <a:solidFill>
              <a:srgbClr val="00206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205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8" name="Titre 1"/>
          <p:cNvSpPr txBox="1">
            <a:spLocks/>
          </p:cNvSpPr>
          <p:nvPr/>
        </p:nvSpPr>
        <p:spPr bwMode="auto">
          <a:xfrm>
            <a:off x="285720" y="57148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fr-FR" sz="3600" b="1" kern="0" dirty="0" err="1" smtClean="0">
                <a:latin typeface="Times New Roman" pitchFamily="18" charset="0"/>
                <a:ea typeface="+mj-ea"/>
                <a:cs typeface="Times New Roman" pitchFamily="18" charset="0"/>
              </a:rPr>
              <a:t>Electrostatics</a:t>
            </a:r>
            <a:r>
              <a:rPr lang="fr-FR" sz="3600" b="1" kern="0" dirty="0" smtClean="0">
                <a:latin typeface="Times New Roman" pitchFamily="18" charset="0"/>
                <a:ea typeface="+mj-ea"/>
                <a:cs typeface="Times New Roman" pitchFamily="18" charset="0"/>
              </a:rPr>
              <a:t>-L2</a:t>
            </a:r>
            <a:r>
              <a:rPr lang="fr-FR" sz="4400" b="1" kern="0" dirty="0" smtClean="0">
                <a:latin typeface="+mj-lt"/>
                <a:ea typeface="+mj-ea"/>
                <a:cs typeface="+mj-cs"/>
              </a:rPr>
              <a:t> </a:t>
            </a:r>
            <a:endParaRPr lang="fr-FR" sz="4400" b="1" kern="0" dirty="0">
              <a:latin typeface="+mj-lt"/>
              <a:ea typeface="+mj-ea"/>
              <a:cs typeface="+mj-cs"/>
            </a:endParaRPr>
          </a:p>
        </p:txBody>
      </p:sp>
      <p:pic>
        <p:nvPicPr>
          <p:cNvPr id="27650" name="Picture 2" descr="Image associÃ©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857232"/>
            <a:ext cx="1748036" cy="1319185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500034" y="2357430"/>
            <a:ext cx="757242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r>
              <a:rPr lang="en-US" b="1" dirty="0" smtClean="0"/>
              <a:t>1) Electrostatics devices</a:t>
            </a:r>
            <a:r>
              <a:rPr lang="en-US" dirty="0" smtClean="0"/>
              <a:t> </a:t>
            </a:r>
            <a:r>
              <a:rPr lang="en-US" b="1" dirty="0" smtClean="0"/>
              <a:t> 2) Electric charges</a:t>
            </a:r>
            <a:r>
              <a:rPr lang="en-US" dirty="0" smtClean="0"/>
              <a:t> -</a:t>
            </a:r>
            <a:r>
              <a:rPr lang="en-US" dirty="0" err="1" smtClean="0"/>
              <a:t>Ponctual</a:t>
            </a:r>
            <a:r>
              <a:rPr lang="en-US" dirty="0" smtClean="0"/>
              <a:t> charges -Continuous charges distributions </a:t>
            </a:r>
            <a:endParaRPr lang="fr-FR" dirty="0" smtClean="0"/>
          </a:p>
          <a:p>
            <a:r>
              <a:rPr lang="en-US" b="1" dirty="0" smtClean="0"/>
              <a:t>3) Electric forces and Electric fields </a:t>
            </a:r>
            <a:r>
              <a:rPr lang="en-US" dirty="0" smtClean="0"/>
              <a:t>- The Coulomb law -The electric field - Field lines </a:t>
            </a:r>
          </a:p>
          <a:p>
            <a:r>
              <a:rPr lang="en-US" dirty="0" smtClean="0"/>
              <a:t> </a:t>
            </a:r>
            <a:r>
              <a:rPr lang="en-US" b="1" dirty="0" smtClean="0"/>
              <a:t>4) Electric potential and energy</a:t>
            </a:r>
            <a:r>
              <a:rPr lang="en-US" dirty="0" smtClean="0"/>
              <a:t>- Work of an electric force- Electric potential -</a:t>
            </a:r>
            <a:r>
              <a:rPr lang="en-US" dirty="0" err="1" smtClean="0"/>
              <a:t>Equipotential</a:t>
            </a:r>
            <a:r>
              <a:rPr lang="en-US" dirty="0" smtClean="0"/>
              <a:t> lines </a:t>
            </a:r>
          </a:p>
          <a:p>
            <a:r>
              <a:rPr lang="en-US" sz="3200" b="1" dirty="0" smtClean="0"/>
              <a:t>5) Electric field created by superposition of charges </a:t>
            </a:r>
            <a:r>
              <a:rPr lang="en-US" sz="3200" dirty="0" smtClean="0"/>
              <a:t>–</a:t>
            </a:r>
          </a:p>
          <a:p>
            <a:r>
              <a:rPr lang="en-US" dirty="0" smtClean="0"/>
              <a:t>Two electric charges: Shape of the field lines-N electric charges-Continuous charges distribution </a:t>
            </a:r>
            <a:r>
              <a:rPr lang="en-US" b="1" dirty="0" smtClean="0"/>
              <a:t>6) Symmetries of the electric field 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257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Two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8" name="Connecteur droit 7"/>
          <p:cNvCxnSpPr/>
          <p:nvPr/>
        </p:nvCxnSpPr>
        <p:spPr>
          <a:xfrm flipV="1">
            <a:off x="2451460" y="3429000"/>
            <a:ext cx="1406160" cy="1251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42"/>
          <p:cNvGrpSpPr/>
          <p:nvPr/>
        </p:nvGrpSpPr>
        <p:grpSpPr>
          <a:xfrm>
            <a:off x="714348" y="3286681"/>
            <a:ext cx="3357586" cy="2357690"/>
            <a:chOff x="-147473" y="1643844"/>
            <a:chExt cx="4612819" cy="3357586"/>
          </a:xfrm>
        </p:grpSpPr>
        <p:cxnSp>
          <p:nvCxnSpPr>
            <p:cNvPr id="11" name="Connecteur droit 10"/>
            <p:cNvCxnSpPr/>
            <p:nvPr/>
          </p:nvCxnSpPr>
          <p:spPr>
            <a:xfrm rot="5400000">
              <a:off x="1107257" y="3250405"/>
              <a:ext cx="307183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>
              <a:off x="1179619" y="1834897"/>
              <a:ext cx="2963754" cy="2879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>
              <a:endCxn id="14" idx="7"/>
            </p:cNvCxnSpPr>
            <p:nvPr/>
          </p:nvCxnSpPr>
          <p:spPr>
            <a:xfrm flipV="1">
              <a:off x="1214413" y="2618975"/>
              <a:ext cx="2146422" cy="19530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/>
            <p:cNvSpPr/>
            <p:nvPr/>
          </p:nvSpPr>
          <p:spPr>
            <a:xfrm>
              <a:off x="1714480" y="2357430"/>
              <a:ext cx="1928826" cy="178595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i="1" dirty="0"/>
            </a:p>
          </p:txBody>
        </p:sp>
        <p:sp>
          <p:nvSpPr>
            <p:cNvPr id="15" name="Ellipse 14"/>
            <p:cNvSpPr/>
            <p:nvPr/>
          </p:nvSpPr>
          <p:spPr>
            <a:xfrm>
              <a:off x="2071670" y="2714620"/>
              <a:ext cx="1143008" cy="107157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/>
            <p:cNvSpPr/>
            <p:nvPr/>
          </p:nvSpPr>
          <p:spPr>
            <a:xfrm>
              <a:off x="2357422" y="3000372"/>
              <a:ext cx="571504" cy="57150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Connecteur droit avec flèche 18"/>
            <p:cNvCxnSpPr/>
            <p:nvPr/>
          </p:nvCxnSpPr>
          <p:spPr bwMode="auto">
            <a:xfrm rot="5400000" flipH="1" flipV="1">
              <a:off x="2001026" y="3214686"/>
              <a:ext cx="1285090" cy="79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 bwMode="auto">
            <a:xfrm flipV="1">
              <a:off x="2143108" y="2786058"/>
              <a:ext cx="1000132" cy="92869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 bwMode="auto">
            <a:xfrm rot="10800000">
              <a:off x="2143108" y="2786058"/>
              <a:ext cx="1000132" cy="92869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21"/>
            <p:cNvSpPr/>
            <p:nvPr/>
          </p:nvSpPr>
          <p:spPr>
            <a:xfrm>
              <a:off x="1357290" y="2071678"/>
              <a:ext cx="2571768" cy="235745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/>
            <p:cNvCxnSpPr/>
            <p:nvPr/>
          </p:nvCxnSpPr>
          <p:spPr>
            <a:xfrm>
              <a:off x="710229" y="3273745"/>
              <a:ext cx="375511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43"/>
            <p:cNvSpPr txBox="1">
              <a:spLocks noChangeArrowheads="1"/>
            </p:cNvSpPr>
            <p:nvPr/>
          </p:nvSpPr>
          <p:spPr bwMode="auto">
            <a:xfrm>
              <a:off x="-147473" y="1846520"/>
              <a:ext cx="936089" cy="546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b="1" dirty="0"/>
                <a:t>q</a:t>
              </a:r>
              <a:r>
                <a:rPr lang="fr-FR" sz="2400" b="1" baseline="-25000" dirty="0"/>
                <a:t>1</a:t>
              </a:r>
              <a:r>
                <a:rPr lang="fr-FR" sz="2400" b="1" dirty="0"/>
                <a:t>&gt;0</a:t>
              </a:r>
            </a:p>
          </p:txBody>
        </p:sp>
        <p:sp>
          <p:nvSpPr>
            <p:cNvPr id="25" name="ZoneTexte 45"/>
            <p:cNvSpPr txBox="1">
              <a:spLocks noChangeArrowheads="1"/>
            </p:cNvSpPr>
            <p:nvPr/>
          </p:nvSpPr>
          <p:spPr bwMode="auto">
            <a:xfrm>
              <a:off x="3487149" y="3256271"/>
              <a:ext cx="244765" cy="356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000" b="1"/>
                <a:t>r</a:t>
              </a:r>
            </a:p>
          </p:txBody>
        </p:sp>
        <p:cxnSp>
          <p:nvCxnSpPr>
            <p:cNvPr id="26" name="Connecteur droit avec flèche 25"/>
            <p:cNvCxnSpPr/>
            <p:nvPr/>
          </p:nvCxnSpPr>
          <p:spPr bwMode="auto">
            <a:xfrm>
              <a:off x="2000232" y="3286124"/>
              <a:ext cx="1285884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/>
            <p:cNvSpPr/>
            <p:nvPr/>
          </p:nvSpPr>
          <p:spPr bwMode="auto">
            <a:xfrm>
              <a:off x="2500298" y="3143248"/>
              <a:ext cx="285753" cy="28575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28" name="Connecteur droit avec flèche 27"/>
            <p:cNvCxnSpPr/>
            <p:nvPr/>
          </p:nvCxnSpPr>
          <p:spPr bwMode="auto">
            <a:xfrm flipV="1">
              <a:off x="3214678" y="2357430"/>
              <a:ext cx="366713" cy="34766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 bwMode="auto">
            <a:xfrm flipV="1">
              <a:off x="3714744" y="2000240"/>
              <a:ext cx="233361" cy="20479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 bwMode="auto">
            <a:xfrm rot="10800000">
              <a:off x="1714480" y="2357430"/>
              <a:ext cx="357190" cy="34766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 bwMode="auto">
            <a:xfrm rot="5400000" flipH="1" flipV="1">
              <a:off x="2433623" y="2281229"/>
              <a:ext cx="419102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 bwMode="auto">
            <a:xfrm rot="16200000" flipH="1">
              <a:off x="3214678" y="3786190"/>
              <a:ext cx="285752" cy="285752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 bwMode="auto">
            <a:xfrm rot="5400000">
              <a:off x="2424097" y="4210055"/>
              <a:ext cx="438154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 bwMode="auto">
            <a:xfrm rot="10800000" flipV="1">
              <a:off x="1357290" y="3276598"/>
              <a:ext cx="500066" cy="9526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 bwMode="auto">
            <a:xfrm rot="10800000" flipV="1">
              <a:off x="1714480" y="3776664"/>
              <a:ext cx="357190" cy="295278"/>
            </a:xfrm>
            <a:prstGeom prst="straightConnector1">
              <a:avLst/>
            </a:prstGeom>
            <a:ln w="41275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 bwMode="auto">
            <a:xfrm flipV="1">
              <a:off x="3428992" y="3286124"/>
              <a:ext cx="500066" cy="1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/>
            <p:nvPr/>
          </p:nvCxnSpPr>
          <p:spPr bwMode="auto">
            <a:xfrm rot="5400000" flipH="1" flipV="1">
              <a:off x="2505060" y="1781164"/>
              <a:ext cx="276228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 bwMode="auto">
            <a:xfrm rot="10800000">
              <a:off x="1285852" y="1928802"/>
              <a:ext cx="214314" cy="20479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/>
            <p:cNvCxnSpPr/>
            <p:nvPr/>
          </p:nvCxnSpPr>
          <p:spPr bwMode="auto">
            <a:xfrm rot="10800000" flipV="1">
              <a:off x="785786" y="3276600"/>
              <a:ext cx="285752" cy="952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 bwMode="auto">
            <a:xfrm flipV="1">
              <a:off x="1285852" y="4286256"/>
              <a:ext cx="233361" cy="20479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 bwMode="auto">
            <a:xfrm rot="5400000">
              <a:off x="2495536" y="4852998"/>
              <a:ext cx="295276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 bwMode="auto">
            <a:xfrm>
              <a:off x="4071934" y="3286124"/>
              <a:ext cx="285752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/>
            <p:cNvCxnSpPr/>
            <p:nvPr/>
          </p:nvCxnSpPr>
          <p:spPr bwMode="auto">
            <a:xfrm rot="16200000" flipH="1">
              <a:off x="3709982" y="4281494"/>
              <a:ext cx="223838" cy="21431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e 85"/>
          <p:cNvGrpSpPr/>
          <p:nvPr/>
        </p:nvGrpSpPr>
        <p:grpSpPr>
          <a:xfrm>
            <a:off x="4714876" y="3214686"/>
            <a:ext cx="3000396" cy="2501124"/>
            <a:chOff x="522474" y="1643050"/>
            <a:chExt cx="3942872" cy="3358380"/>
          </a:xfrm>
        </p:grpSpPr>
        <p:cxnSp>
          <p:nvCxnSpPr>
            <p:cNvPr id="47" name="Connecteur droit 46"/>
            <p:cNvCxnSpPr/>
            <p:nvPr/>
          </p:nvCxnSpPr>
          <p:spPr>
            <a:xfrm rot="5400000">
              <a:off x="1107257" y="3250405"/>
              <a:ext cx="307183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/>
          </p:nvCxnSpPr>
          <p:spPr>
            <a:xfrm>
              <a:off x="1179619" y="1834897"/>
              <a:ext cx="2963754" cy="2879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/>
          </p:nvCxnSpPr>
          <p:spPr>
            <a:xfrm flipV="1">
              <a:off x="1214414" y="1643050"/>
              <a:ext cx="3143272" cy="29289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Ellipse 49"/>
            <p:cNvSpPr/>
            <p:nvPr/>
          </p:nvSpPr>
          <p:spPr>
            <a:xfrm>
              <a:off x="1714480" y="2357430"/>
              <a:ext cx="1928826" cy="178595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i="1" dirty="0"/>
            </a:p>
          </p:txBody>
        </p:sp>
        <p:sp>
          <p:nvSpPr>
            <p:cNvPr id="51" name="Ellipse 50"/>
            <p:cNvSpPr/>
            <p:nvPr/>
          </p:nvSpPr>
          <p:spPr>
            <a:xfrm>
              <a:off x="2071670" y="2714620"/>
              <a:ext cx="1143008" cy="107157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/>
            <p:cNvSpPr/>
            <p:nvPr/>
          </p:nvSpPr>
          <p:spPr>
            <a:xfrm>
              <a:off x="2357422" y="3000372"/>
              <a:ext cx="571504" cy="57150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3" name="Connecteur droit avec flèche 52"/>
            <p:cNvCxnSpPr>
              <a:stCxn id="60" idx="0"/>
            </p:cNvCxnSpPr>
            <p:nvPr/>
          </p:nvCxnSpPr>
          <p:spPr bwMode="auto">
            <a:xfrm rot="5400000" flipH="1" flipV="1">
              <a:off x="2358217" y="2857498"/>
              <a:ext cx="570708" cy="792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>
              <a:stCxn id="60" idx="7"/>
            </p:cNvCxnSpPr>
            <p:nvPr/>
          </p:nvCxnSpPr>
          <p:spPr bwMode="auto">
            <a:xfrm rot="5400000" flipH="1" flipV="1">
              <a:off x="2744203" y="2786060"/>
              <a:ext cx="399035" cy="399036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>
              <a:endCxn id="60" idx="5"/>
            </p:cNvCxnSpPr>
            <p:nvPr/>
          </p:nvCxnSpPr>
          <p:spPr bwMode="auto">
            <a:xfrm rot="10800000">
              <a:off x="2744203" y="3387152"/>
              <a:ext cx="399037" cy="327601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/>
            <p:cNvSpPr/>
            <p:nvPr/>
          </p:nvSpPr>
          <p:spPr>
            <a:xfrm>
              <a:off x="1357290" y="2071678"/>
              <a:ext cx="2571768" cy="235745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56"/>
            <p:cNvCxnSpPr/>
            <p:nvPr/>
          </p:nvCxnSpPr>
          <p:spPr>
            <a:xfrm>
              <a:off x="522474" y="3273745"/>
              <a:ext cx="394287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45"/>
            <p:cNvSpPr txBox="1">
              <a:spLocks noChangeArrowheads="1"/>
            </p:cNvSpPr>
            <p:nvPr/>
          </p:nvSpPr>
          <p:spPr bwMode="auto">
            <a:xfrm>
              <a:off x="3487149" y="3256271"/>
              <a:ext cx="244765" cy="356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000" b="1"/>
                <a:t>r</a:t>
              </a:r>
            </a:p>
          </p:txBody>
        </p:sp>
        <p:cxnSp>
          <p:nvCxnSpPr>
            <p:cNvPr id="59" name="Connecteur droit avec flèche 58"/>
            <p:cNvCxnSpPr>
              <a:endCxn id="60" idx="2"/>
            </p:cNvCxnSpPr>
            <p:nvPr/>
          </p:nvCxnSpPr>
          <p:spPr bwMode="auto">
            <a:xfrm>
              <a:off x="2000232" y="3286124"/>
              <a:ext cx="500066" cy="2132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Ellipse 59"/>
            <p:cNvSpPr/>
            <p:nvPr/>
          </p:nvSpPr>
          <p:spPr bwMode="auto">
            <a:xfrm>
              <a:off x="2500298" y="3143248"/>
              <a:ext cx="285753" cy="285752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61" name="Connecteur droit avec flèche 60"/>
            <p:cNvCxnSpPr/>
            <p:nvPr/>
          </p:nvCxnSpPr>
          <p:spPr bwMode="auto">
            <a:xfrm flipV="1">
              <a:off x="3214678" y="2357430"/>
              <a:ext cx="366713" cy="34766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/>
            <p:cNvCxnSpPr/>
            <p:nvPr/>
          </p:nvCxnSpPr>
          <p:spPr bwMode="auto">
            <a:xfrm flipV="1">
              <a:off x="3714744" y="2000240"/>
              <a:ext cx="233361" cy="204790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/>
            <p:cNvCxnSpPr/>
            <p:nvPr/>
          </p:nvCxnSpPr>
          <p:spPr bwMode="auto">
            <a:xfrm rot="10800000">
              <a:off x="1714480" y="2357430"/>
              <a:ext cx="357190" cy="34766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/>
            <p:cNvCxnSpPr/>
            <p:nvPr/>
          </p:nvCxnSpPr>
          <p:spPr bwMode="auto">
            <a:xfrm rot="5400000" flipH="1" flipV="1">
              <a:off x="2433623" y="2281229"/>
              <a:ext cx="419102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/>
            <p:cNvCxnSpPr/>
            <p:nvPr/>
          </p:nvCxnSpPr>
          <p:spPr bwMode="auto">
            <a:xfrm rot="16200000" flipH="1">
              <a:off x="3214678" y="3786190"/>
              <a:ext cx="285752" cy="285752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avec flèche 65"/>
            <p:cNvCxnSpPr/>
            <p:nvPr/>
          </p:nvCxnSpPr>
          <p:spPr bwMode="auto">
            <a:xfrm rot="5400000">
              <a:off x="2424097" y="4210055"/>
              <a:ext cx="438154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 bwMode="auto">
            <a:xfrm rot="10800000" flipV="1">
              <a:off x="1357290" y="3276598"/>
              <a:ext cx="500066" cy="9526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 bwMode="auto">
            <a:xfrm rot="10800000" flipV="1">
              <a:off x="1714480" y="3776664"/>
              <a:ext cx="357190" cy="295278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/>
            <p:cNvCxnSpPr/>
            <p:nvPr/>
          </p:nvCxnSpPr>
          <p:spPr bwMode="auto">
            <a:xfrm flipV="1">
              <a:off x="3428992" y="3286124"/>
              <a:ext cx="500066" cy="1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 bwMode="auto">
            <a:xfrm rot="5400000" flipH="1" flipV="1">
              <a:off x="2505060" y="1781164"/>
              <a:ext cx="276228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/>
            <p:cNvCxnSpPr/>
            <p:nvPr/>
          </p:nvCxnSpPr>
          <p:spPr bwMode="auto">
            <a:xfrm rot="10800000" flipV="1">
              <a:off x="785786" y="3276600"/>
              <a:ext cx="285752" cy="952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/>
            <p:cNvCxnSpPr/>
            <p:nvPr/>
          </p:nvCxnSpPr>
          <p:spPr bwMode="auto">
            <a:xfrm flipV="1">
              <a:off x="1285852" y="4286256"/>
              <a:ext cx="233361" cy="204790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 bwMode="auto">
            <a:xfrm rot="5400000">
              <a:off x="2495536" y="4852998"/>
              <a:ext cx="295276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/>
            <p:nvPr/>
          </p:nvCxnSpPr>
          <p:spPr bwMode="auto">
            <a:xfrm>
              <a:off x="4071934" y="3286124"/>
              <a:ext cx="285752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/>
            <p:nvPr/>
          </p:nvCxnSpPr>
          <p:spPr bwMode="auto">
            <a:xfrm rot="16200000" flipH="1">
              <a:off x="3709982" y="4281494"/>
              <a:ext cx="223838" cy="21431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Connecteur droit avec flèche 75"/>
          <p:cNvCxnSpPr/>
          <p:nvPr/>
        </p:nvCxnSpPr>
        <p:spPr bwMode="auto">
          <a:xfrm rot="10800000">
            <a:off x="6000760" y="4143380"/>
            <a:ext cx="265371" cy="224502"/>
          </a:xfrm>
          <a:prstGeom prst="straightConnector1">
            <a:avLst/>
          </a:prstGeom>
          <a:ln w="41275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/>
          <p:nvPr/>
        </p:nvCxnSpPr>
        <p:spPr bwMode="auto">
          <a:xfrm rot="5400000" flipH="1" flipV="1">
            <a:off x="6025925" y="4475405"/>
            <a:ext cx="180309" cy="230639"/>
          </a:xfrm>
          <a:prstGeom prst="straightConnector1">
            <a:avLst/>
          </a:prstGeom>
          <a:ln w="41275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43"/>
          <p:cNvSpPr txBox="1">
            <a:spLocks noChangeArrowheads="1"/>
          </p:cNvSpPr>
          <p:nvPr/>
        </p:nvSpPr>
        <p:spPr bwMode="auto">
          <a:xfrm>
            <a:off x="7929586" y="3357562"/>
            <a:ext cx="7633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 smtClean="0"/>
              <a:t>q</a:t>
            </a:r>
            <a:r>
              <a:rPr lang="fr-FR" sz="2400" b="1" baseline="-25000" dirty="0" smtClean="0"/>
              <a:t>2</a:t>
            </a:r>
            <a:r>
              <a:rPr lang="fr-FR" sz="2400" b="1" dirty="0" smtClean="0"/>
              <a:t>&lt;0</a:t>
            </a:r>
            <a:endParaRPr lang="fr-FR" sz="2400" b="1" dirty="0"/>
          </a:p>
        </p:txBody>
      </p:sp>
      <p:sp>
        <p:nvSpPr>
          <p:cNvPr id="79" name="ZoneTexte 99"/>
          <p:cNvSpPr txBox="1">
            <a:spLocks noChangeArrowheads="1"/>
          </p:cNvSpPr>
          <p:nvPr/>
        </p:nvSpPr>
        <p:spPr bwMode="auto">
          <a:xfrm>
            <a:off x="214282" y="642918"/>
            <a:ext cx="689406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 b="1" dirty="0" smtClean="0"/>
              <a:t>Superposition: </a:t>
            </a:r>
            <a:r>
              <a:rPr lang="fr-FR" sz="2400" b="1" dirty="0" err="1" smtClean="0"/>
              <a:t>electric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field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created</a:t>
            </a:r>
            <a:r>
              <a:rPr lang="fr-FR" sz="2400" b="1" dirty="0" smtClean="0"/>
              <a:t> by </a:t>
            </a:r>
            <a:r>
              <a:rPr lang="fr-FR" sz="2400" b="1" dirty="0" err="1" smtClean="0"/>
              <a:t>two</a:t>
            </a:r>
            <a:r>
              <a:rPr lang="fr-FR" sz="2400" b="1" dirty="0" smtClean="0"/>
              <a:t> charges</a:t>
            </a:r>
            <a:endParaRPr lang="fr-FR" sz="2400" b="1" dirty="0"/>
          </a:p>
        </p:txBody>
      </p:sp>
      <p:cxnSp>
        <p:nvCxnSpPr>
          <p:cNvPr id="80" name="Connecteur droit avec flèche 79"/>
          <p:cNvCxnSpPr/>
          <p:nvPr/>
        </p:nvCxnSpPr>
        <p:spPr>
          <a:xfrm rot="5400000" flipH="1" flipV="1">
            <a:off x="6195652" y="4677762"/>
            <a:ext cx="266014" cy="1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/>
          <p:nvPr/>
        </p:nvCxnSpPr>
        <p:spPr>
          <a:xfrm flipH="1">
            <a:off x="6437384" y="4411749"/>
            <a:ext cx="326171" cy="26602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620" y="2500306"/>
            <a:ext cx="398179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" name="Ellipse 82"/>
          <p:cNvSpPr/>
          <p:nvPr/>
        </p:nvSpPr>
        <p:spPr>
          <a:xfrm>
            <a:off x="4500562" y="2714620"/>
            <a:ext cx="214314" cy="214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257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Two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84" name="Connecteur droit avec flèche 83"/>
          <p:cNvCxnSpPr/>
          <p:nvPr/>
        </p:nvCxnSpPr>
        <p:spPr>
          <a:xfrm rot="16200000" flipH="1">
            <a:off x="5072066" y="2285992"/>
            <a:ext cx="500065" cy="500065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162" idx="2"/>
          </p:cNvCxnSpPr>
          <p:nvPr/>
        </p:nvCxnSpPr>
        <p:spPr>
          <a:xfrm rot="10800000" flipH="1">
            <a:off x="4500562" y="2285993"/>
            <a:ext cx="571504" cy="5357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/>
          <p:nvPr/>
        </p:nvCxnSpPr>
        <p:spPr>
          <a:xfrm rot="5400000" flipH="1" flipV="1">
            <a:off x="2564342" y="2601743"/>
            <a:ext cx="1966213" cy="21919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4643438" y="2786058"/>
            <a:ext cx="1762101" cy="17275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e 42"/>
          <p:cNvGrpSpPr/>
          <p:nvPr/>
        </p:nvGrpSpPr>
        <p:grpSpPr>
          <a:xfrm>
            <a:off x="714348" y="3286681"/>
            <a:ext cx="3357586" cy="2357690"/>
            <a:chOff x="-147473" y="1643844"/>
            <a:chExt cx="4612819" cy="3357586"/>
          </a:xfrm>
        </p:grpSpPr>
        <p:cxnSp>
          <p:nvCxnSpPr>
            <p:cNvPr id="89" name="Connecteur droit 88"/>
            <p:cNvCxnSpPr/>
            <p:nvPr/>
          </p:nvCxnSpPr>
          <p:spPr>
            <a:xfrm rot="5400000">
              <a:off x="1107257" y="3250405"/>
              <a:ext cx="307183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/>
          </p:nvCxnSpPr>
          <p:spPr>
            <a:xfrm>
              <a:off x="1179619" y="1834897"/>
              <a:ext cx="2963754" cy="2879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>
              <a:endCxn id="92" idx="7"/>
            </p:cNvCxnSpPr>
            <p:nvPr/>
          </p:nvCxnSpPr>
          <p:spPr>
            <a:xfrm flipV="1">
              <a:off x="1214413" y="2618975"/>
              <a:ext cx="2146422" cy="19530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Ellipse 91"/>
            <p:cNvSpPr/>
            <p:nvPr/>
          </p:nvSpPr>
          <p:spPr>
            <a:xfrm>
              <a:off x="1714480" y="2357430"/>
              <a:ext cx="1928826" cy="178595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i="1" dirty="0"/>
            </a:p>
          </p:txBody>
        </p:sp>
        <p:sp>
          <p:nvSpPr>
            <p:cNvPr id="93" name="Ellipse 92"/>
            <p:cNvSpPr/>
            <p:nvPr/>
          </p:nvSpPr>
          <p:spPr>
            <a:xfrm>
              <a:off x="2071670" y="2714620"/>
              <a:ext cx="1143008" cy="107157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Ellipse 93"/>
            <p:cNvSpPr/>
            <p:nvPr/>
          </p:nvSpPr>
          <p:spPr>
            <a:xfrm>
              <a:off x="2357422" y="3000372"/>
              <a:ext cx="571504" cy="57150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5" name="Connecteur droit avec flèche 94"/>
            <p:cNvCxnSpPr/>
            <p:nvPr/>
          </p:nvCxnSpPr>
          <p:spPr bwMode="auto">
            <a:xfrm rot="5400000" flipH="1" flipV="1">
              <a:off x="2001026" y="3214686"/>
              <a:ext cx="1285090" cy="79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avec flèche 95"/>
            <p:cNvCxnSpPr/>
            <p:nvPr/>
          </p:nvCxnSpPr>
          <p:spPr bwMode="auto">
            <a:xfrm flipV="1">
              <a:off x="2143108" y="2786058"/>
              <a:ext cx="1000132" cy="92869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avec flèche 96"/>
            <p:cNvCxnSpPr/>
            <p:nvPr/>
          </p:nvCxnSpPr>
          <p:spPr bwMode="auto">
            <a:xfrm rot="10800000">
              <a:off x="2143108" y="2786058"/>
              <a:ext cx="1000132" cy="92869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Ellipse 97"/>
            <p:cNvSpPr/>
            <p:nvPr/>
          </p:nvSpPr>
          <p:spPr>
            <a:xfrm>
              <a:off x="1357290" y="2071678"/>
              <a:ext cx="2571768" cy="235745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9" name="Connecteur droit 98"/>
            <p:cNvCxnSpPr/>
            <p:nvPr/>
          </p:nvCxnSpPr>
          <p:spPr>
            <a:xfrm>
              <a:off x="710229" y="3273745"/>
              <a:ext cx="375511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ZoneTexte 43"/>
            <p:cNvSpPr txBox="1">
              <a:spLocks noChangeArrowheads="1"/>
            </p:cNvSpPr>
            <p:nvPr/>
          </p:nvSpPr>
          <p:spPr bwMode="auto">
            <a:xfrm>
              <a:off x="-147473" y="1846520"/>
              <a:ext cx="936089" cy="546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b="1" dirty="0"/>
                <a:t>q</a:t>
              </a:r>
              <a:r>
                <a:rPr lang="fr-FR" sz="2400" b="1" baseline="-25000" dirty="0"/>
                <a:t>1</a:t>
              </a:r>
              <a:r>
                <a:rPr lang="fr-FR" sz="2400" b="1" dirty="0"/>
                <a:t>&gt;0</a:t>
              </a:r>
            </a:p>
          </p:txBody>
        </p:sp>
        <p:sp>
          <p:nvSpPr>
            <p:cNvPr id="101" name="ZoneTexte 45"/>
            <p:cNvSpPr txBox="1">
              <a:spLocks noChangeArrowheads="1"/>
            </p:cNvSpPr>
            <p:nvPr/>
          </p:nvSpPr>
          <p:spPr bwMode="auto">
            <a:xfrm>
              <a:off x="3487149" y="3256271"/>
              <a:ext cx="244765" cy="356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000" b="1"/>
                <a:t>r</a:t>
              </a:r>
            </a:p>
          </p:txBody>
        </p:sp>
        <p:cxnSp>
          <p:nvCxnSpPr>
            <p:cNvPr id="102" name="Connecteur droit avec flèche 101"/>
            <p:cNvCxnSpPr/>
            <p:nvPr/>
          </p:nvCxnSpPr>
          <p:spPr bwMode="auto">
            <a:xfrm>
              <a:off x="2000232" y="3286124"/>
              <a:ext cx="1285884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Ellipse 102"/>
            <p:cNvSpPr/>
            <p:nvPr/>
          </p:nvSpPr>
          <p:spPr bwMode="auto">
            <a:xfrm>
              <a:off x="2500298" y="3143248"/>
              <a:ext cx="285753" cy="28575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104" name="Connecteur droit avec flèche 103"/>
            <p:cNvCxnSpPr/>
            <p:nvPr/>
          </p:nvCxnSpPr>
          <p:spPr bwMode="auto">
            <a:xfrm flipV="1">
              <a:off x="3214678" y="2357430"/>
              <a:ext cx="366713" cy="34766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avec flèche 104"/>
            <p:cNvCxnSpPr/>
            <p:nvPr/>
          </p:nvCxnSpPr>
          <p:spPr bwMode="auto">
            <a:xfrm flipV="1">
              <a:off x="3714744" y="2000240"/>
              <a:ext cx="233361" cy="20479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/>
            <p:cNvCxnSpPr/>
            <p:nvPr/>
          </p:nvCxnSpPr>
          <p:spPr bwMode="auto">
            <a:xfrm rot="10800000">
              <a:off x="1714480" y="2357430"/>
              <a:ext cx="357190" cy="34766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avec flèche 106"/>
            <p:cNvCxnSpPr/>
            <p:nvPr/>
          </p:nvCxnSpPr>
          <p:spPr bwMode="auto">
            <a:xfrm rot="5400000" flipH="1" flipV="1">
              <a:off x="2433623" y="2281229"/>
              <a:ext cx="419102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avec flèche 107"/>
            <p:cNvCxnSpPr/>
            <p:nvPr/>
          </p:nvCxnSpPr>
          <p:spPr bwMode="auto">
            <a:xfrm rot="16200000" flipH="1">
              <a:off x="3214678" y="3786190"/>
              <a:ext cx="285752" cy="285752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avec flèche 108"/>
            <p:cNvCxnSpPr/>
            <p:nvPr/>
          </p:nvCxnSpPr>
          <p:spPr bwMode="auto">
            <a:xfrm rot="5400000">
              <a:off x="2424097" y="4210055"/>
              <a:ext cx="438154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/>
            <p:cNvCxnSpPr/>
            <p:nvPr/>
          </p:nvCxnSpPr>
          <p:spPr bwMode="auto">
            <a:xfrm rot="10800000" flipV="1">
              <a:off x="1357290" y="3276598"/>
              <a:ext cx="500066" cy="9526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avec flèche 110"/>
            <p:cNvCxnSpPr/>
            <p:nvPr/>
          </p:nvCxnSpPr>
          <p:spPr bwMode="auto">
            <a:xfrm rot="10800000" flipV="1">
              <a:off x="1714480" y="3776664"/>
              <a:ext cx="357190" cy="295278"/>
            </a:xfrm>
            <a:prstGeom prst="straightConnector1">
              <a:avLst/>
            </a:prstGeom>
            <a:ln w="41275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/>
            <p:cNvCxnSpPr/>
            <p:nvPr/>
          </p:nvCxnSpPr>
          <p:spPr bwMode="auto">
            <a:xfrm flipV="1">
              <a:off x="3428992" y="3286124"/>
              <a:ext cx="500066" cy="1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/>
            <p:cNvCxnSpPr/>
            <p:nvPr/>
          </p:nvCxnSpPr>
          <p:spPr bwMode="auto">
            <a:xfrm rot="5400000" flipH="1" flipV="1">
              <a:off x="2505060" y="1781164"/>
              <a:ext cx="276228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/>
            <p:cNvCxnSpPr/>
            <p:nvPr/>
          </p:nvCxnSpPr>
          <p:spPr bwMode="auto">
            <a:xfrm rot="10800000">
              <a:off x="1285852" y="1928802"/>
              <a:ext cx="214314" cy="20479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/>
            <p:cNvCxnSpPr/>
            <p:nvPr/>
          </p:nvCxnSpPr>
          <p:spPr bwMode="auto">
            <a:xfrm rot="10800000" flipV="1">
              <a:off x="785786" y="3276600"/>
              <a:ext cx="285752" cy="952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/>
            <p:cNvCxnSpPr/>
            <p:nvPr/>
          </p:nvCxnSpPr>
          <p:spPr bwMode="auto">
            <a:xfrm flipV="1">
              <a:off x="1285852" y="4286256"/>
              <a:ext cx="233361" cy="20479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/>
            <p:cNvCxnSpPr/>
            <p:nvPr/>
          </p:nvCxnSpPr>
          <p:spPr bwMode="auto">
            <a:xfrm rot="5400000">
              <a:off x="2495536" y="4852998"/>
              <a:ext cx="295276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/>
            <p:cNvCxnSpPr/>
            <p:nvPr/>
          </p:nvCxnSpPr>
          <p:spPr bwMode="auto">
            <a:xfrm>
              <a:off x="4071934" y="3286124"/>
              <a:ext cx="285752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avec flèche 118"/>
            <p:cNvCxnSpPr/>
            <p:nvPr/>
          </p:nvCxnSpPr>
          <p:spPr bwMode="auto">
            <a:xfrm rot="16200000" flipH="1">
              <a:off x="3709982" y="4281494"/>
              <a:ext cx="223838" cy="21431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e 85"/>
          <p:cNvGrpSpPr/>
          <p:nvPr/>
        </p:nvGrpSpPr>
        <p:grpSpPr>
          <a:xfrm>
            <a:off x="4714876" y="3214686"/>
            <a:ext cx="3000396" cy="2501124"/>
            <a:chOff x="522474" y="1643050"/>
            <a:chExt cx="3942872" cy="3358380"/>
          </a:xfrm>
        </p:grpSpPr>
        <p:cxnSp>
          <p:nvCxnSpPr>
            <p:cNvPr id="121" name="Connecteur droit 120"/>
            <p:cNvCxnSpPr/>
            <p:nvPr/>
          </p:nvCxnSpPr>
          <p:spPr>
            <a:xfrm rot="5400000">
              <a:off x="1107257" y="3250405"/>
              <a:ext cx="307183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/>
            <p:cNvCxnSpPr/>
            <p:nvPr/>
          </p:nvCxnSpPr>
          <p:spPr>
            <a:xfrm>
              <a:off x="1179619" y="1834897"/>
              <a:ext cx="2963754" cy="2879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/>
            <p:cNvCxnSpPr/>
            <p:nvPr/>
          </p:nvCxnSpPr>
          <p:spPr>
            <a:xfrm flipV="1">
              <a:off x="1214414" y="1643050"/>
              <a:ext cx="3143272" cy="29289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Ellipse 123"/>
            <p:cNvSpPr/>
            <p:nvPr/>
          </p:nvSpPr>
          <p:spPr>
            <a:xfrm>
              <a:off x="1714480" y="2357430"/>
              <a:ext cx="1928826" cy="178595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i="1" dirty="0"/>
            </a:p>
          </p:txBody>
        </p:sp>
        <p:sp>
          <p:nvSpPr>
            <p:cNvPr id="125" name="Ellipse 124"/>
            <p:cNvSpPr/>
            <p:nvPr/>
          </p:nvSpPr>
          <p:spPr>
            <a:xfrm>
              <a:off x="2071670" y="2714620"/>
              <a:ext cx="1143008" cy="107157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Ellipse 125"/>
            <p:cNvSpPr/>
            <p:nvPr/>
          </p:nvSpPr>
          <p:spPr>
            <a:xfrm>
              <a:off x="2357422" y="3000372"/>
              <a:ext cx="571504" cy="57150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7" name="Connecteur droit avec flèche 126"/>
            <p:cNvCxnSpPr>
              <a:stCxn id="134" idx="0"/>
            </p:cNvCxnSpPr>
            <p:nvPr/>
          </p:nvCxnSpPr>
          <p:spPr bwMode="auto">
            <a:xfrm rot="5400000" flipH="1" flipV="1">
              <a:off x="2358217" y="2857498"/>
              <a:ext cx="570708" cy="792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cteur droit avec flèche 127"/>
            <p:cNvCxnSpPr>
              <a:stCxn id="134" idx="7"/>
            </p:cNvCxnSpPr>
            <p:nvPr/>
          </p:nvCxnSpPr>
          <p:spPr bwMode="auto">
            <a:xfrm rot="5400000" flipH="1" flipV="1">
              <a:off x="2744203" y="2786060"/>
              <a:ext cx="399035" cy="399036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droit avec flèche 128"/>
            <p:cNvCxnSpPr>
              <a:endCxn id="134" idx="5"/>
            </p:cNvCxnSpPr>
            <p:nvPr/>
          </p:nvCxnSpPr>
          <p:spPr bwMode="auto">
            <a:xfrm rot="10800000">
              <a:off x="2744203" y="3387152"/>
              <a:ext cx="399037" cy="327601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Ellipse 129"/>
            <p:cNvSpPr/>
            <p:nvPr/>
          </p:nvSpPr>
          <p:spPr>
            <a:xfrm>
              <a:off x="1357290" y="2071678"/>
              <a:ext cx="2571768" cy="235745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1" name="Connecteur droit 130"/>
            <p:cNvCxnSpPr/>
            <p:nvPr/>
          </p:nvCxnSpPr>
          <p:spPr>
            <a:xfrm>
              <a:off x="522474" y="3273745"/>
              <a:ext cx="394287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ZoneTexte 45"/>
            <p:cNvSpPr txBox="1">
              <a:spLocks noChangeArrowheads="1"/>
            </p:cNvSpPr>
            <p:nvPr/>
          </p:nvSpPr>
          <p:spPr bwMode="auto">
            <a:xfrm>
              <a:off x="3487149" y="3256271"/>
              <a:ext cx="244765" cy="356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000" b="1"/>
                <a:t>r</a:t>
              </a:r>
            </a:p>
          </p:txBody>
        </p:sp>
        <p:cxnSp>
          <p:nvCxnSpPr>
            <p:cNvPr id="133" name="Connecteur droit avec flèche 132"/>
            <p:cNvCxnSpPr>
              <a:endCxn id="134" idx="2"/>
            </p:cNvCxnSpPr>
            <p:nvPr/>
          </p:nvCxnSpPr>
          <p:spPr bwMode="auto">
            <a:xfrm>
              <a:off x="2000232" y="3286124"/>
              <a:ext cx="500066" cy="2132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Ellipse 133"/>
            <p:cNvSpPr/>
            <p:nvPr/>
          </p:nvSpPr>
          <p:spPr bwMode="auto">
            <a:xfrm>
              <a:off x="2500298" y="3143248"/>
              <a:ext cx="285753" cy="285752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135" name="Connecteur droit avec flèche 134"/>
            <p:cNvCxnSpPr/>
            <p:nvPr/>
          </p:nvCxnSpPr>
          <p:spPr bwMode="auto">
            <a:xfrm flipV="1">
              <a:off x="3214678" y="2357430"/>
              <a:ext cx="366713" cy="34766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/>
            <p:cNvCxnSpPr/>
            <p:nvPr/>
          </p:nvCxnSpPr>
          <p:spPr bwMode="auto">
            <a:xfrm flipV="1">
              <a:off x="3714744" y="2000240"/>
              <a:ext cx="233361" cy="204790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cteur droit avec flèche 136"/>
            <p:cNvCxnSpPr/>
            <p:nvPr/>
          </p:nvCxnSpPr>
          <p:spPr bwMode="auto">
            <a:xfrm rot="10800000">
              <a:off x="1714480" y="2357430"/>
              <a:ext cx="357190" cy="34766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eur droit avec flèche 137"/>
            <p:cNvCxnSpPr/>
            <p:nvPr/>
          </p:nvCxnSpPr>
          <p:spPr bwMode="auto">
            <a:xfrm rot="5400000" flipH="1" flipV="1">
              <a:off x="2433623" y="2281229"/>
              <a:ext cx="419102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/>
            <p:cNvCxnSpPr/>
            <p:nvPr/>
          </p:nvCxnSpPr>
          <p:spPr bwMode="auto">
            <a:xfrm rot="16200000" flipH="1">
              <a:off x="3214678" y="3786190"/>
              <a:ext cx="285752" cy="285752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cteur droit avec flèche 139"/>
            <p:cNvCxnSpPr/>
            <p:nvPr/>
          </p:nvCxnSpPr>
          <p:spPr bwMode="auto">
            <a:xfrm rot="5400000">
              <a:off x="2424097" y="4210055"/>
              <a:ext cx="438154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cteur droit avec flèche 140"/>
            <p:cNvCxnSpPr/>
            <p:nvPr/>
          </p:nvCxnSpPr>
          <p:spPr bwMode="auto">
            <a:xfrm rot="10800000" flipV="1">
              <a:off x="1357290" y="3276598"/>
              <a:ext cx="500066" cy="9526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avec flèche 141"/>
            <p:cNvCxnSpPr/>
            <p:nvPr/>
          </p:nvCxnSpPr>
          <p:spPr bwMode="auto">
            <a:xfrm rot="10800000" flipV="1">
              <a:off x="1714480" y="3776664"/>
              <a:ext cx="357190" cy="295278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cteur droit avec flèche 142"/>
            <p:cNvCxnSpPr/>
            <p:nvPr/>
          </p:nvCxnSpPr>
          <p:spPr bwMode="auto">
            <a:xfrm flipV="1">
              <a:off x="3428992" y="3286124"/>
              <a:ext cx="500066" cy="1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eur droit avec flèche 143"/>
            <p:cNvCxnSpPr/>
            <p:nvPr/>
          </p:nvCxnSpPr>
          <p:spPr bwMode="auto">
            <a:xfrm rot="5400000" flipH="1" flipV="1">
              <a:off x="2505060" y="1781164"/>
              <a:ext cx="276228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cteur droit avec flèche 144"/>
            <p:cNvCxnSpPr/>
            <p:nvPr/>
          </p:nvCxnSpPr>
          <p:spPr bwMode="auto">
            <a:xfrm rot="10800000" flipV="1">
              <a:off x="785786" y="3276600"/>
              <a:ext cx="285752" cy="952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avec flèche 145"/>
            <p:cNvCxnSpPr/>
            <p:nvPr/>
          </p:nvCxnSpPr>
          <p:spPr bwMode="auto">
            <a:xfrm flipV="1">
              <a:off x="1285852" y="4286256"/>
              <a:ext cx="233361" cy="204790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/>
            <p:cNvCxnSpPr/>
            <p:nvPr/>
          </p:nvCxnSpPr>
          <p:spPr bwMode="auto">
            <a:xfrm rot="5400000">
              <a:off x="2495536" y="4852998"/>
              <a:ext cx="295276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cteur droit avec flèche 147"/>
            <p:cNvCxnSpPr/>
            <p:nvPr/>
          </p:nvCxnSpPr>
          <p:spPr bwMode="auto">
            <a:xfrm>
              <a:off x="4071934" y="3286124"/>
              <a:ext cx="285752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eur droit avec flèche 148"/>
            <p:cNvCxnSpPr/>
            <p:nvPr/>
          </p:nvCxnSpPr>
          <p:spPr bwMode="auto">
            <a:xfrm rot="16200000" flipH="1">
              <a:off x="3709982" y="4281494"/>
              <a:ext cx="223838" cy="21431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0" name="Connecteur droit avec flèche 149"/>
          <p:cNvCxnSpPr/>
          <p:nvPr/>
        </p:nvCxnSpPr>
        <p:spPr bwMode="auto">
          <a:xfrm rot="10800000">
            <a:off x="6000760" y="4143380"/>
            <a:ext cx="265371" cy="224502"/>
          </a:xfrm>
          <a:prstGeom prst="straightConnector1">
            <a:avLst/>
          </a:prstGeom>
          <a:ln w="41275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 bwMode="auto">
          <a:xfrm rot="5400000" flipH="1" flipV="1">
            <a:off x="6025925" y="4475405"/>
            <a:ext cx="180309" cy="230639"/>
          </a:xfrm>
          <a:prstGeom prst="straightConnector1">
            <a:avLst/>
          </a:prstGeom>
          <a:ln w="41275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ZoneTexte 43"/>
          <p:cNvSpPr txBox="1">
            <a:spLocks noChangeArrowheads="1"/>
          </p:cNvSpPr>
          <p:nvPr/>
        </p:nvSpPr>
        <p:spPr bwMode="auto">
          <a:xfrm>
            <a:off x="7929586" y="3357562"/>
            <a:ext cx="7633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 smtClean="0"/>
              <a:t>q</a:t>
            </a:r>
            <a:r>
              <a:rPr lang="fr-FR" sz="2400" b="1" baseline="-25000" dirty="0" smtClean="0"/>
              <a:t>2</a:t>
            </a:r>
            <a:r>
              <a:rPr lang="fr-FR" sz="2400" b="1" dirty="0" smtClean="0"/>
              <a:t>&lt;0</a:t>
            </a:r>
            <a:endParaRPr lang="fr-FR" sz="2400" b="1" dirty="0"/>
          </a:p>
        </p:txBody>
      </p:sp>
      <p:sp>
        <p:nvSpPr>
          <p:cNvPr id="153" name="ZoneTexte 99"/>
          <p:cNvSpPr txBox="1">
            <a:spLocks noChangeArrowheads="1"/>
          </p:cNvSpPr>
          <p:nvPr/>
        </p:nvSpPr>
        <p:spPr bwMode="auto">
          <a:xfrm>
            <a:off x="214282" y="642918"/>
            <a:ext cx="689406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 b="1" dirty="0" smtClean="0"/>
              <a:t>Superposition: </a:t>
            </a:r>
            <a:r>
              <a:rPr lang="fr-FR" sz="2400" b="1" dirty="0" err="1" smtClean="0"/>
              <a:t>electric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field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created</a:t>
            </a:r>
            <a:r>
              <a:rPr lang="fr-FR" sz="2400" b="1" dirty="0" smtClean="0"/>
              <a:t> by </a:t>
            </a:r>
            <a:r>
              <a:rPr lang="fr-FR" sz="2400" b="1" dirty="0" err="1" smtClean="0"/>
              <a:t>two</a:t>
            </a:r>
            <a:r>
              <a:rPr lang="fr-FR" sz="2400" b="1" dirty="0" smtClean="0"/>
              <a:t> charges</a:t>
            </a:r>
            <a:endParaRPr lang="fr-FR" sz="2400" b="1" dirty="0"/>
          </a:p>
        </p:txBody>
      </p:sp>
      <p:cxnSp>
        <p:nvCxnSpPr>
          <p:cNvPr id="154" name="Connecteur droit avec flèche 153"/>
          <p:cNvCxnSpPr/>
          <p:nvPr/>
        </p:nvCxnSpPr>
        <p:spPr>
          <a:xfrm rot="5400000" flipH="1" flipV="1">
            <a:off x="6195652" y="4677762"/>
            <a:ext cx="266014" cy="1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 flipH="1">
            <a:off x="6437384" y="4411749"/>
            <a:ext cx="326171" cy="26602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620" y="2500306"/>
            <a:ext cx="398179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2928934"/>
            <a:ext cx="500066" cy="35719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5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72132" y="3071810"/>
            <a:ext cx="500066" cy="410431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</p:pic>
      <p:cxnSp>
        <p:nvCxnSpPr>
          <p:cNvPr id="159" name="Connecteur droit avec flèche 158"/>
          <p:cNvCxnSpPr/>
          <p:nvPr/>
        </p:nvCxnSpPr>
        <p:spPr>
          <a:xfrm rot="5400000" flipH="1" flipV="1">
            <a:off x="3857620" y="3214686"/>
            <a:ext cx="214314" cy="214314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 rot="16200000" flipH="1">
            <a:off x="5286380" y="3429000"/>
            <a:ext cx="214314" cy="214314"/>
          </a:xfrm>
          <a:prstGeom prst="straightConnector1">
            <a:avLst/>
          </a:prstGeom>
          <a:ln w="412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eur droit avec flèche 160"/>
          <p:cNvCxnSpPr>
            <a:stCxn id="162" idx="0"/>
          </p:cNvCxnSpPr>
          <p:nvPr/>
        </p:nvCxnSpPr>
        <p:spPr>
          <a:xfrm rot="16200000" flipH="1">
            <a:off x="4589859" y="2732480"/>
            <a:ext cx="571506" cy="535787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Ellipse 161"/>
          <p:cNvSpPr/>
          <p:nvPr/>
        </p:nvSpPr>
        <p:spPr>
          <a:xfrm>
            <a:off x="4500562" y="2714620"/>
            <a:ext cx="214314" cy="214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3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1643050"/>
            <a:ext cx="819149" cy="41614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164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6248" y="3357562"/>
            <a:ext cx="804862" cy="4374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cxnSp>
        <p:nvCxnSpPr>
          <p:cNvPr id="165" name="Connecteur droit avec flèche 164"/>
          <p:cNvCxnSpPr/>
          <p:nvPr/>
        </p:nvCxnSpPr>
        <p:spPr>
          <a:xfrm rot="5400000" flipH="1" flipV="1">
            <a:off x="5143502" y="2786060"/>
            <a:ext cx="428632" cy="428628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eur droit avec flèche 165"/>
          <p:cNvCxnSpPr/>
          <p:nvPr/>
        </p:nvCxnSpPr>
        <p:spPr>
          <a:xfrm rot="5400000" flipH="1" flipV="1">
            <a:off x="5089132" y="2268926"/>
            <a:ext cx="1588" cy="103585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7158" y="1285860"/>
            <a:ext cx="4374546" cy="1143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8" name="Rectangle 167"/>
          <p:cNvSpPr/>
          <p:nvPr/>
        </p:nvSpPr>
        <p:spPr>
          <a:xfrm>
            <a:off x="3857620" y="1785926"/>
            <a:ext cx="71438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ZoneTexte 168"/>
          <p:cNvSpPr txBox="1"/>
          <p:nvPr/>
        </p:nvSpPr>
        <p:spPr>
          <a:xfrm>
            <a:off x="3714744" y="178592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2</a:t>
            </a:r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I.1)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Electrostatic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285720" y="571480"/>
            <a:ext cx="2711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Eletrostatic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devices</a:t>
            </a:r>
            <a:endParaRPr lang="fr-FR" sz="2400" b="1" dirty="0"/>
          </a:p>
        </p:txBody>
      </p:sp>
      <p:pic>
        <p:nvPicPr>
          <p:cNvPr id="20" name="Picture 2" descr="Résultat de recherche d'images pour &quot;francis hauksbee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357430"/>
            <a:ext cx="1714512" cy="2568339"/>
          </a:xfrm>
          <a:prstGeom prst="rect">
            <a:avLst/>
          </a:prstGeom>
          <a:noFill/>
        </p:spPr>
      </p:pic>
      <p:pic>
        <p:nvPicPr>
          <p:cNvPr id="21" name="Picture 4" descr="Résultat de recherche d'images pour &quot;leyden jar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1357298"/>
            <a:ext cx="2500330" cy="1666887"/>
          </a:xfrm>
          <a:prstGeom prst="rect">
            <a:avLst/>
          </a:prstGeom>
          <a:noFill/>
        </p:spPr>
      </p:pic>
      <p:sp>
        <p:nvSpPr>
          <p:cNvPr id="22" name="ZoneTexte 21"/>
          <p:cNvSpPr txBox="1"/>
          <p:nvPr/>
        </p:nvSpPr>
        <p:spPr>
          <a:xfrm>
            <a:off x="3714744" y="3143248"/>
            <a:ext cx="4500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/>
              <a:t>Leiden</a:t>
            </a:r>
            <a:r>
              <a:rPr lang="fr-FR" sz="2000" b="1" dirty="0" smtClean="0"/>
              <a:t> Jar (</a:t>
            </a:r>
            <a:r>
              <a:rPr lang="fr-FR" sz="2000" b="1" dirty="0" err="1" smtClean="0"/>
              <a:t>bottle</a:t>
            </a:r>
            <a:r>
              <a:rPr lang="fr-FR" sz="2000" b="1" dirty="0" smtClean="0"/>
              <a:t>)….first </a:t>
            </a:r>
            <a:r>
              <a:rPr lang="fr-FR" sz="2000" b="1" dirty="0" err="1" smtClean="0"/>
              <a:t>capacitor</a:t>
            </a:r>
            <a:endParaRPr lang="fr-FR" sz="2000" b="1" dirty="0" smtClean="0"/>
          </a:p>
          <a:p>
            <a:r>
              <a:rPr lang="fr-FR" sz="2000" dirty="0" err="1" smtClean="0"/>
              <a:t>Deliver</a:t>
            </a:r>
            <a:r>
              <a:rPr lang="fr-FR" sz="2000" dirty="0" smtClean="0"/>
              <a:t> </a:t>
            </a:r>
            <a:r>
              <a:rPr lang="fr-FR" sz="2000" dirty="0" err="1" smtClean="0"/>
              <a:t>electric</a:t>
            </a:r>
            <a:r>
              <a:rPr lang="fr-FR" sz="2000" dirty="0" smtClean="0"/>
              <a:t> </a:t>
            </a:r>
            <a:r>
              <a:rPr lang="fr-FR" sz="2000" dirty="0" err="1" smtClean="0"/>
              <a:t>discharge</a:t>
            </a:r>
            <a:endParaRPr lang="fr-FR" sz="2000" dirty="0"/>
          </a:p>
        </p:txBody>
      </p:sp>
      <p:pic>
        <p:nvPicPr>
          <p:cNvPr id="23" name="Picture 6" descr="Image associé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43570" y="3929066"/>
            <a:ext cx="2214578" cy="1917854"/>
          </a:xfrm>
          <a:prstGeom prst="rect">
            <a:avLst/>
          </a:prstGeom>
          <a:noFill/>
        </p:spPr>
      </p:pic>
      <p:pic>
        <p:nvPicPr>
          <p:cNvPr id="24" name="Picture 8" descr="Résultat de recherche d'images pour &quot;leyden jar&quot;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72396" y="1500174"/>
            <a:ext cx="1341655" cy="1719247"/>
          </a:xfrm>
          <a:prstGeom prst="rect">
            <a:avLst/>
          </a:prstGeom>
          <a:noFill/>
        </p:spPr>
      </p:pic>
      <p:sp>
        <p:nvSpPr>
          <p:cNvPr id="25" name="ZoneTexte 5"/>
          <p:cNvSpPr txBox="1">
            <a:spLocks noChangeArrowheads="1"/>
          </p:cNvSpPr>
          <p:nvPr/>
        </p:nvSpPr>
        <p:spPr bwMode="auto">
          <a:xfrm>
            <a:off x="1357290" y="3714752"/>
            <a:ext cx="235745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1600" b="1" i="1" dirty="0" smtClean="0"/>
              <a:t>Francis Hauksbee  </a:t>
            </a:r>
            <a:endParaRPr lang="fr-FR" sz="1600" b="1" i="1" dirty="0"/>
          </a:p>
          <a:p>
            <a:pPr algn="ctr"/>
            <a:r>
              <a:rPr lang="fr-FR" sz="1600" b="1" i="1" dirty="0" smtClean="0"/>
              <a:t>1666-1713</a:t>
            </a:r>
            <a:endParaRPr lang="fr-FR" sz="1600" b="1" i="1" dirty="0"/>
          </a:p>
        </p:txBody>
      </p:sp>
      <p:sp>
        <p:nvSpPr>
          <p:cNvPr id="26" name="ZoneTexte 5"/>
          <p:cNvSpPr txBox="1">
            <a:spLocks noChangeArrowheads="1"/>
          </p:cNvSpPr>
          <p:nvPr/>
        </p:nvSpPr>
        <p:spPr bwMode="auto">
          <a:xfrm>
            <a:off x="500034" y="1214422"/>
            <a:ext cx="392905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b="1" i="1" dirty="0" smtClean="0"/>
              <a:t>1706</a:t>
            </a:r>
          </a:p>
          <a:p>
            <a:r>
              <a:rPr lang="fr-FR" sz="2000" dirty="0" smtClean="0"/>
              <a:t>Electrisation by contact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</a:p>
          <a:p>
            <a:r>
              <a:rPr lang="fr-FR" sz="2000" dirty="0" smtClean="0"/>
              <a:t>a </a:t>
            </a:r>
            <a:r>
              <a:rPr lang="fr-FR" sz="2000" dirty="0" err="1" smtClean="0"/>
              <a:t>rotating</a:t>
            </a:r>
            <a:r>
              <a:rPr lang="fr-FR" sz="2000" dirty="0" smtClean="0"/>
              <a:t> </a:t>
            </a:r>
            <a:r>
              <a:rPr lang="fr-FR" sz="2000" dirty="0" err="1" smtClean="0"/>
              <a:t>sulfur</a:t>
            </a:r>
            <a:r>
              <a:rPr lang="fr-FR" sz="2000" dirty="0" smtClean="0"/>
              <a:t> </a:t>
            </a:r>
            <a:r>
              <a:rPr lang="fr-FR" sz="2000" dirty="0" err="1" smtClean="0"/>
              <a:t>sphere</a:t>
            </a:r>
            <a:endParaRPr lang="fr-FR" sz="2000" dirty="0" smtClean="0"/>
          </a:p>
          <a:p>
            <a:endParaRPr lang="fr-FR" sz="2000" b="1" i="1" dirty="0"/>
          </a:p>
        </p:txBody>
      </p:sp>
      <p:pic>
        <p:nvPicPr>
          <p:cNvPr id="29" name="Picture 10" descr="Résultat de recherche d'images pour &quot;francis hauksbee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3108" y="2428868"/>
            <a:ext cx="928694" cy="1191708"/>
          </a:xfrm>
          <a:prstGeom prst="rect">
            <a:avLst/>
          </a:prstGeom>
          <a:noFill/>
        </p:spPr>
      </p:pic>
      <p:sp>
        <p:nvSpPr>
          <p:cNvPr id="30" name="Rectangle 29"/>
          <p:cNvSpPr/>
          <p:nvPr/>
        </p:nvSpPr>
        <p:spPr>
          <a:xfrm>
            <a:off x="4500562" y="785794"/>
            <a:ext cx="35509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i="1" dirty="0" smtClean="0"/>
              <a:t>1746: </a:t>
            </a:r>
            <a:r>
              <a:rPr lang="fr-FR" sz="2000" b="1" i="1" dirty="0" err="1" smtClean="0"/>
              <a:t>University</a:t>
            </a:r>
            <a:r>
              <a:rPr lang="fr-FR" sz="2000" b="1" i="1" dirty="0" smtClean="0"/>
              <a:t> of </a:t>
            </a:r>
            <a:r>
              <a:rPr lang="fr-FR" sz="2000" b="1" i="1" dirty="0" err="1" smtClean="0"/>
              <a:t>Leiden</a:t>
            </a:r>
            <a:endParaRPr lang="fr-FR" sz="2000" b="1" i="1" dirty="0" smtClean="0"/>
          </a:p>
          <a:p>
            <a:r>
              <a:rPr lang="fr-FR" sz="1600" b="1" i="1" dirty="0" smtClean="0"/>
              <a:t>Pieter van Musschenbroek (1692-1761) </a:t>
            </a:r>
          </a:p>
        </p:txBody>
      </p:sp>
      <p:pic>
        <p:nvPicPr>
          <p:cNvPr id="37" name="Picture 14" descr="Résultat de recherche d'images pour &quot;leyden jar&quot;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43834" y="3786190"/>
            <a:ext cx="1105432" cy="1709735"/>
          </a:xfrm>
          <a:prstGeom prst="rect">
            <a:avLst/>
          </a:prstGeom>
          <a:noFill/>
        </p:spPr>
      </p:pic>
      <p:pic>
        <p:nvPicPr>
          <p:cNvPr id="38" name="Picture 16" descr="Résultat de recherche d'images pour &quot;abbé Nollet&quot;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143240" y="4572008"/>
            <a:ext cx="1853559" cy="1666870"/>
          </a:xfrm>
          <a:prstGeom prst="rect">
            <a:avLst/>
          </a:prstGeom>
          <a:noFill/>
        </p:spPr>
      </p:pic>
      <p:sp>
        <p:nvSpPr>
          <p:cNvPr id="39" name="Éclair 38"/>
          <p:cNvSpPr/>
          <p:nvPr/>
        </p:nvSpPr>
        <p:spPr>
          <a:xfrm>
            <a:off x="7000892" y="2143116"/>
            <a:ext cx="571504" cy="785818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257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Two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3" name="ZoneTexte 99"/>
          <p:cNvSpPr txBox="1">
            <a:spLocks noChangeArrowheads="1"/>
          </p:cNvSpPr>
          <p:nvPr/>
        </p:nvSpPr>
        <p:spPr bwMode="auto">
          <a:xfrm>
            <a:off x="214282" y="642918"/>
            <a:ext cx="49528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 b="1" dirty="0" smtClean="0"/>
              <a:t>Electric </a:t>
            </a:r>
            <a:r>
              <a:rPr lang="fr-FR" sz="2400" b="1" dirty="0" err="1" smtClean="0"/>
              <a:t>field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created</a:t>
            </a:r>
            <a:r>
              <a:rPr lang="fr-FR" sz="2400" b="1" dirty="0" smtClean="0"/>
              <a:t> by </a:t>
            </a:r>
            <a:r>
              <a:rPr lang="fr-FR" sz="2400" b="1" dirty="0" err="1" smtClean="0"/>
              <a:t>two</a:t>
            </a:r>
            <a:r>
              <a:rPr lang="fr-FR" sz="2400" b="1" dirty="0" smtClean="0"/>
              <a:t> charges</a:t>
            </a:r>
            <a:endParaRPr lang="fr-FR" sz="2400" b="1" dirty="0"/>
          </a:p>
        </p:txBody>
      </p:sp>
      <p:sp>
        <p:nvSpPr>
          <p:cNvPr id="120" name="ZoneTexte 43"/>
          <p:cNvSpPr txBox="1">
            <a:spLocks noChangeArrowheads="1"/>
          </p:cNvSpPr>
          <p:nvPr/>
        </p:nvSpPr>
        <p:spPr bwMode="auto">
          <a:xfrm>
            <a:off x="4572000" y="4429132"/>
            <a:ext cx="27152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 smtClean="0"/>
              <a:t>q</a:t>
            </a:r>
            <a:r>
              <a:rPr lang="fr-FR" sz="2400" b="1" baseline="-25000" dirty="0" smtClean="0"/>
              <a:t>1</a:t>
            </a:r>
            <a:r>
              <a:rPr lang="fr-FR" sz="2400" b="1" dirty="0" smtClean="0"/>
              <a:t>  and q</a:t>
            </a:r>
            <a:r>
              <a:rPr lang="fr-FR" sz="2400" b="1" baseline="-25000" dirty="0" smtClean="0"/>
              <a:t>2 </a:t>
            </a:r>
            <a:r>
              <a:rPr lang="fr-FR" sz="2400" b="1" dirty="0" smtClean="0"/>
              <a:t> opposite </a:t>
            </a:r>
            <a:endParaRPr lang="fr-FR" sz="2400" b="1" dirty="0"/>
          </a:p>
        </p:txBody>
      </p:sp>
      <p:sp>
        <p:nvSpPr>
          <p:cNvPr id="170" name="ZoneTexte 43"/>
          <p:cNvSpPr txBox="1">
            <a:spLocks noChangeArrowheads="1"/>
          </p:cNvSpPr>
          <p:nvPr/>
        </p:nvSpPr>
        <p:spPr bwMode="auto">
          <a:xfrm>
            <a:off x="4643438" y="2786058"/>
            <a:ext cx="32864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 smtClean="0"/>
              <a:t>q</a:t>
            </a:r>
            <a:r>
              <a:rPr lang="fr-FR" sz="2400" b="1" baseline="-25000" dirty="0" smtClean="0"/>
              <a:t>1</a:t>
            </a:r>
            <a:r>
              <a:rPr lang="fr-FR" sz="2400" b="1" dirty="0" smtClean="0"/>
              <a:t>  and q</a:t>
            </a:r>
            <a:r>
              <a:rPr lang="fr-FR" sz="2400" b="1" baseline="-25000" dirty="0" smtClean="0"/>
              <a:t>2 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equal</a:t>
            </a:r>
            <a:r>
              <a:rPr lang="fr-FR" sz="2400" b="1" dirty="0" smtClean="0"/>
              <a:t> and &lt;0</a:t>
            </a:r>
          </a:p>
        </p:txBody>
      </p:sp>
      <p:pic>
        <p:nvPicPr>
          <p:cNvPr id="171" name="Picture 2" descr="Résultat de recherche d'images pour &quot;field lines of two  charges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1285860"/>
            <a:ext cx="3088257" cy="4916505"/>
          </a:xfrm>
          <a:prstGeom prst="rect">
            <a:avLst/>
          </a:prstGeom>
          <a:noFill/>
        </p:spPr>
      </p:pic>
      <p:sp>
        <p:nvSpPr>
          <p:cNvPr id="172" name="ZoneTexte 171"/>
          <p:cNvSpPr txBox="1"/>
          <p:nvPr/>
        </p:nvSpPr>
        <p:spPr>
          <a:xfrm>
            <a:off x="5072066" y="1500174"/>
            <a:ext cx="174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chemeClr val="accent5">
                    <a:lumMod val="75000"/>
                  </a:schemeClr>
                </a:solidFill>
              </a:rPr>
              <a:t>Field </a:t>
            </a:r>
            <a:r>
              <a:rPr lang="fr-FR" sz="2800" b="1" dirty="0" err="1" smtClean="0">
                <a:solidFill>
                  <a:schemeClr val="accent5">
                    <a:lumMod val="75000"/>
                  </a:schemeClr>
                </a:solidFill>
              </a:rPr>
              <a:t>lines</a:t>
            </a:r>
            <a:endParaRPr lang="fr-FR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1142976" y="1285860"/>
            <a:ext cx="285752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173"/>
          <p:cNvSpPr/>
          <p:nvPr/>
        </p:nvSpPr>
        <p:spPr>
          <a:xfrm>
            <a:off x="1071538" y="3500438"/>
            <a:ext cx="285752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285860"/>
            <a:ext cx="3429024" cy="2539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 descr="Image associÃ©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000100" y="3753429"/>
            <a:ext cx="3375386" cy="2461653"/>
          </a:xfrm>
          <a:prstGeom prst="rect">
            <a:avLst/>
          </a:prstGeom>
          <a:noFill/>
        </p:spPr>
      </p:pic>
      <p:sp>
        <p:nvSpPr>
          <p:cNvPr id="30" name="Rectangle 29"/>
          <p:cNvSpPr/>
          <p:nvPr/>
        </p:nvSpPr>
        <p:spPr>
          <a:xfrm>
            <a:off x="1142976" y="1285860"/>
            <a:ext cx="285752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1071538" y="3500438"/>
            <a:ext cx="285752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257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Two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65573" y="3349043"/>
            <a:ext cx="306163" cy="294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2417973" y="3501443"/>
            <a:ext cx="306163" cy="294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99"/>
          <p:cNvSpPr txBox="1">
            <a:spLocks noChangeArrowheads="1"/>
          </p:cNvSpPr>
          <p:nvPr/>
        </p:nvSpPr>
        <p:spPr bwMode="auto">
          <a:xfrm>
            <a:off x="214282" y="642918"/>
            <a:ext cx="49528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 b="1" dirty="0" smtClean="0"/>
              <a:t>Electric </a:t>
            </a:r>
            <a:r>
              <a:rPr lang="fr-FR" sz="2400" b="1" dirty="0" err="1" smtClean="0"/>
              <a:t>field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created</a:t>
            </a:r>
            <a:r>
              <a:rPr lang="fr-FR" sz="2400" b="1" dirty="0" smtClean="0"/>
              <a:t> by </a:t>
            </a:r>
            <a:r>
              <a:rPr lang="fr-FR" sz="2400" b="1" dirty="0" err="1" smtClean="0"/>
              <a:t>two</a:t>
            </a:r>
            <a:r>
              <a:rPr lang="fr-FR" sz="2400" b="1" dirty="0" smtClean="0"/>
              <a:t> charges</a:t>
            </a:r>
            <a:endParaRPr lang="fr-FR" sz="2400" b="1" dirty="0"/>
          </a:p>
        </p:txBody>
      </p:sp>
      <p:sp>
        <p:nvSpPr>
          <p:cNvPr id="25" name="ZoneTexte 43"/>
          <p:cNvSpPr txBox="1">
            <a:spLocks noChangeArrowheads="1"/>
          </p:cNvSpPr>
          <p:nvPr/>
        </p:nvSpPr>
        <p:spPr bwMode="auto">
          <a:xfrm>
            <a:off x="4572000" y="4429132"/>
            <a:ext cx="27152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 smtClean="0"/>
              <a:t>q</a:t>
            </a:r>
            <a:r>
              <a:rPr lang="fr-FR" sz="2400" b="1" baseline="-25000" dirty="0" smtClean="0"/>
              <a:t>1</a:t>
            </a:r>
            <a:r>
              <a:rPr lang="fr-FR" sz="2400" b="1" dirty="0" smtClean="0"/>
              <a:t>  and q</a:t>
            </a:r>
            <a:r>
              <a:rPr lang="fr-FR" sz="2400" b="1" baseline="-25000" dirty="0" smtClean="0"/>
              <a:t>2 </a:t>
            </a:r>
            <a:r>
              <a:rPr lang="fr-FR" sz="2400" b="1" dirty="0" smtClean="0"/>
              <a:t> opposite </a:t>
            </a:r>
            <a:endParaRPr lang="fr-FR" sz="24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5072066" y="1500174"/>
            <a:ext cx="30684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chemeClr val="accent5">
                    <a:lumMod val="75000"/>
                  </a:schemeClr>
                </a:solidFill>
              </a:rPr>
              <a:t>Field </a:t>
            </a:r>
            <a:r>
              <a:rPr lang="fr-FR" sz="2800" b="1" dirty="0" err="1" smtClean="0">
                <a:solidFill>
                  <a:schemeClr val="accent5">
                    <a:lumMod val="75000"/>
                  </a:schemeClr>
                </a:solidFill>
              </a:rPr>
              <a:t>lines</a:t>
            </a:r>
            <a:endParaRPr lang="fr-FR" sz="2800" b="1" dirty="0" smtClean="0">
              <a:solidFill>
                <a:srgbClr val="FF0000"/>
              </a:solidFill>
            </a:endParaRPr>
          </a:p>
          <a:p>
            <a:r>
              <a:rPr lang="fr-FR" sz="2800" b="1" dirty="0" err="1" smtClean="0">
                <a:solidFill>
                  <a:srgbClr val="00B050"/>
                </a:solidFill>
              </a:rPr>
              <a:t>Equipotential</a:t>
            </a:r>
            <a:r>
              <a:rPr lang="fr-FR" sz="2800" b="1" dirty="0" smtClean="0">
                <a:solidFill>
                  <a:srgbClr val="00B050"/>
                </a:solidFill>
              </a:rPr>
              <a:t> </a:t>
            </a:r>
            <a:r>
              <a:rPr lang="fr-FR" sz="2800" b="1" dirty="0" err="1" smtClean="0">
                <a:solidFill>
                  <a:srgbClr val="00B050"/>
                </a:solidFill>
              </a:rPr>
              <a:t>lines</a:t>
            </a:r>
            <a:endParaRPr lang="fr-FR" sz="2800" b="1" dirty="0">
              <a:solidFill>
                <a:srgbClr val="00B050"/>
              </a:solidFill>
            </a:endParaRPr>
          </a:p>
        </p:txBody>
      </p:sp>
      <p:sp>
        <p:nvSpPr>
          <p:cNvPr id="28" name="ZoneTexte 43"/>
          <p:cNvSpPr txBox="1">
            <a:spLocks noChangeArrowheads="1"/>
          </p:cNvSpPr>
          <p:nvPr/>
        </p:nvSpPr>
        <p:spPr bwMode="auto">
          <a:xfrm>
            <a:off x="4643438" y="2786058"/>
            <a:ext cx="32864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 smtClean="0"/>
              <a:t>q</a:t>
            </a:r>
            <a:r>
              <a:rPr lang="fr-FR" sz="2400" b="1" baseline="-25000" dirty="0" smtClean="0"/>
              <a:t>1</a:t>
            </a:r>
            <a:r>
              <a:rPr lang="fr-FR" sz="2400" b="1" dirty="0" smtClean="0"/>
              <a:t>  and q</a:t>
            </a:r>
            <a:r>
              <a:rPr lang="fr-FR" sz="2400" b="1" baseline="-25000" dirty="0" smtClean="0"/>
              <a:t>2 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equal</a:t>
            </a:r>
            <a:r>
              <a:rPr lang="fr-FR" sz="2400" b="1" dirty="0" smtClean="0"/>
              <a:t> and &lt;0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https://3.bp.blogspot.com/-14PhDG6y9tg/TyekAIuGNrI/AAAAAAAAAk0/fCG2CJRegXM/s1600/V3D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4786314" y="3643314"/>
            <a:ext cx="3786214" cy="2714644"/>
          </a:xfrm>
          <a:prstGeom prst="rect">
            <a:avLst/>
          </a:prstGeom>
          <a:noFill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285860"/>
            <a:ext cx="3429024" cy="2539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 descr="Image associÃ©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1000100" y="3753429"/>
            <a:ext cx="3375386" cy="2461653"/>
          </a:xfrm>
          <a:prstGeom prst="rect">
            <a:avLst/>
          </a:prstGeom>
          <a:noFill/>
        </p:spPr>
      </p:pic>
      <p:sp>
        <p:nvSpPr>
          <p:cNvPr id="30" name="Rectangle 29"/>
          <p:cNvSpPr/>
          <p:nvPr/>
        </p:nvSpPr>
        <p:spPr>
          <a:xfrm>
            <a:off x="1142976" y="1285860"/>
            <a:ext cx="285752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1071538" y="3500438"/>
            <a:ext cx="285752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257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Two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65573" y="3349043"/>
            <a:ext cx="306163" cy="294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2417973" y="3501443"/>
            <a:ext cx="306163" cy="294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99"/>
          <p:cNvSpPr txBox="1">
            <a:spLocks noChangeArrowheads="1"/>
          </p:cNvSpPr>
          <p:nvPr/>
        </p:nvSpPr>
        <p:spPr bwMode="auto">
          <a:xfrm>
            <a:off x="214282" y="642918"/>
            <a:ext cx="49528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 b="1" dirty="0" smtClean="0"/>
              <a:t>Electric </a:t>
            </a:r>
            <a:r>
              <a:rPr lang="fr-FR" sz="2400" b="1" dirty="0" err="1" smtClean="0"/>
              <a:t>field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created</a:t>
            </a:r>
            <a:r>
              <a:rPr lang="fr-FR" sz="2400" b="1" dirty="0" smtClean="0"/>
              <a:t> by </a:t>
            </a:r>
            <a:r>
              <a:rPr lang="fr-FR" sz="2400" b="1" dirty="0" err="1" smtClean="0"/>
              <a:t>two</a:t>
            </a:r>
            <a:r>
              <a:rPr lang="fr-FR" sz="2400" b="1" dirty="0" smtClean="0"/>
              <a:t> charges</a:t>
            </a:r>
            <a:endParaRPr lang="fr-FR" sz="2400" b="1" dirty="0"/>
          </a:p>
        </p:txBody>
      </p:sp>
      <p:pic>
        <p:nvPicPr>
          <p:cNvPr id="20" name="Picture 4" descr="https://1.bp.blogspot.com/-VI7PmjZok-k/Tyej-FZ4FhI/AAAAAAAAAkc/JN8Ai1xpi3Q/s1600/V3D4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7752" y="1142984"/>
            <a:ext cx="4071934" cy="2953068"/>
          </a:xfrm>
          <a:prstGeom prst="rect">
            <a:avLst/>
          </a:prstGeom>
          <a:noFill/>
        </p:spPr>
      </p:pic>
      <p:sp>
        <p:nvSpPr>
          <p:cNvPr id="21" name="ZoneTexte 20"/>
          <p:cNvSpPr txBox="1"/>
          <p:nvPr/>
        </p:nvSpPr>
        <p:spPr>
          <a:xfrm>
            <a:off x="5214942" y="714356"/>
            <a:ext cx="346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Topography</a:t>
            </a:r>
            <a:r>
              <a:rPr lang="fr-FR" dirty="0" smtClean="0"/>
              <a:t> of Electric </a:t>
            </a:r>
            <a:r>
              <a:rPr lang="fr-FR" dirty="0" err="1" smtClean="0"/>
              <a:t>potential</a:t>
            </a:r>
            <a:r>
              <a:rPr lang="fr-FR" dirty="0" smtClean="0"/>
              <a:t> V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957183" y="1214422"/>
            <a:ext cx="19431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/>
              <a:t>!! (q&gt;0 on </a:t>
            </a:r>
            <a:r>
              <a:rPr lang="fr-FR" dirty="0" err="1" smtClean="0"/>
              <a:t>map</a:t>
            </a:r>
            <a:r>
              <a:rPr lang="fr-FR" dirty="0" smtClean="0"/>
              <a:t>….)</a:t>
            </a:r>
          </a:p>
          <a:p>
            <a:pPr algn="ctr"/>
            <a:r>
              <a:rPr lang="fr-FR" dirty="0" err="1" smtClean="0"/>
              <a:t>Should</a:t>
            </a:r>
            <a:r>
              <a:rPr lang="fr-FR" dirty="0" smtClean="0"/>
              <a:t> go down !!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Connecteur droit 47"/>
          <p:cNvCxnSpPr/>
          <p:nvPr/>
        </p:nvCxnSpPr>
        <p:spPr>
          <a:xfrm rot="5400000">
            <a:off x="4893471" y="3178967"/>
            <a:ext cx="357190" cy="1588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257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Two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4" name="ZoneTexte 99"/>
          <p:cNvSpPr txBox="1">
            <a:spLocks noChangeArrowheads="1"/>
          </p:cNvSpPr>
          <p:nvPr/>
        </p:nvSpPr>
        <p:spPr bwMode="auto">
          <a:xfrm>
            <a:off x="214282" y="428604"/>
            <a:ext cx="48277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 b="1" dirty="0" err="1" smtClean="0"/>
              <a:t>Challenging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exercise</a:t>
            </a:r>
            <a:r>
              <a:rPr lang="fr-FR" sz="2400" b="1" dirty="0" smtClean="0"/>
              <a:t> to do </a:t>
            </a:r>
            <a:r>
              <a:rPr lang="fr-FR" sz="2400" b="1" dirty="0" err="1" smtClean="0"/>
              <a:t>at</a:t>
            </a:r>
            <a:r>
              <a:rPr lang="fr-FR" sz="2400" b="1" dirty="0" smtClean="0"/>
              <a:t> home </a:t>
            </a:r>
            <a:endParaRPr lang="fr-FR" sz="2400" b="1" dirty="0"/>
          </a:p>
        </p:txBody>
      </p:sp>
      <p:cxnSp>
        <p:nvCxnSpPr>
          <p:cNvPr id="20" name="Connecteur droit 19"/>
          <p:cNvCxnSpPr>
            <a:stCxn id="23" idx="3"/>
          </p:cNvCxnSpPr>
          <p:nvPr/>
        </p:nvCxnSpPr>
        <p:spPr>
          <a:xfrm rot="5400000" flipH="1" flipV="1">
            <a:off x="2771255" y="1178703"/>
            <a:ext cx="1479274" cy="226509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1571604" y="3000372"/>
            <a:ext cx="5143536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rot="5400000" flipH="1" flipV="1">
            <a:off x="2536017" y="2250273"/>
            <a:ext cx="235745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2357422" y="2928934"/>
            <a:ext cx="142876" cy="1428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5000628" y="2928934"/>
            <a:ext cx="142876" cy="1428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6578" y="3000372"/>
            <a:ext cx="228396" cy="233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1000108"/>
            <a:ext cx="159683" cy="271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0" name="Connecteur droit 29"/>
          <p:cNvCxnSpPr/>
          <p:nvPr/>
        </p:nvCxnSpPr>
        <p:spPr>
          <a:xfrm rot="5400000" flipH="1" flipV="1">
            <a:off x="3929058" y="2285992"/>
            <a:ext cx="1428760" cy="1588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3714744" y="1571612"/>
            <a:ext cx="928694" cy="1588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1357298"/>
            <a:ext cx="285752" cy="23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Connecteur droit 36"/>
          <p:cNvCxnSpPr>
            <a:stCxn id="25" idx="7"/>
          </p:cNvCxnSpPr>
          <p:nvPr/>
        </p:nvCxnSpPr>
        <p:spPr>
          <a:xfrm rot="16200000" flipV="1">
            <a:off x="4193886" y="2021164"/>
            <a:ext cx="1378246" cy="47914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00232" y="2500306"/>
            <a:ext cx="3143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86380" y="2500306"/>
            <a:ext cx="304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00562" y="3143248"/>
            <a:ext cx="352424" cy="212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86116" y="1428736"/>
            <a:ext cx="323849" cy="23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857356" y="3071810"/>
            <a:ext cx="309899" cy="2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9256" y="3071810"/>
            <a:ext cx="285751" cy="257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857752" y="3357562"/>
            <a:ext cx="428628" cy="301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0" name="Connecteur droit 49"/>
          <p:cNvCxnSpPr/>
          <p:nvPr/>
        </p:nvCxnSpPr>
        <p:spPr>
          <a:xfrm rot="5400000">
            <a:off x="2251059" y="3178173"/>
            <a:ext cx="357190" cy="1588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214546" y="3357562"/>
            <a:ext cx="621625" cy="295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714480" y="5357826"/>
            <a:ext cx="5429288" cy="839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785918" y="3786190"/>
            <a:ext cx="4786346" cy="1140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ZoneTexte 45"/>
          <p:cNvSpPr txBox="1"/>
          <p:nvPr/>
        </p:nvSpPr>
        <p:spPr>
          <a:xfrm>
            <a:off x="5464788" y="3786190"/>
            <a:ext cx="367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Potential</a:t>
            </a:r>
            <a:r>
              <a:rPr lang="fr-FR" dirty="0" smtClean="0"/>
              <a:t>  </a:t>
            </a:r>
            <a:r>
              <a:rPr lang="fr-FR" dirty="0" err="1" smtClean="0"/>
              <a:t>at</a:t>
            </a:r>
            <a:r>
              <a:rPr lang="fr-FR" dirty="0" smtClean="0"/>
              <a:t> point M due to q</a:t>
            </a:r>
            <a:r>
              <a:rPr lang="fr-FR" baseline="-25000" dirty="0" smtClean="0"/>
              <a:t>1 </a:t>
            </a:r>
            <a:r>
              <a:rPr lang="fr-FR" dirty="0" smtClean="0"/>
              <a:t>and q</a:t>
            </a:r>
            <a:r>
              <a:rPr lang="fr-FR" baseline="-25000" dirty="0" smtClean="0"/>
              <a:t>2</a:t>
            </a:r>
            <a:endParaRPr lang="fr-FR" baseline="-25000" dirty="0"/>
          </a:p>
        </p:txBody>
      </p:sp>
      <p:sp>
        <p:nvSpPr>
          <p:cNvPr id="38" name="ZoneTexte 37"/>
          <p:cNvSpPr txBox="1"/>
          <p:nvPr/>
        </p:nvSpPr>
        <p:spPr>
          <a:xfrm>
            <a:off x="571472" y="4929198"/>
            <a:ext cx="63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With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Connecteur droit 47"/>
          <p:cNvCxnSpPr/>
          <p:nvPr/>
        </p:nvCxnSpPr>
        <p:spPr>
          <a:xfrm rot="5400000">
            <a:off x="4893471" y="3178967"/>
            <a:ext cx="357190" cy="1588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257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Two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4" name="ZoneTexte 99"/>
          <p:cNvSpPr txBox="1">
            <a:spLocks noChangeArrowheads="1"/>
          </p:cNvSpPr>
          <p:nvPr/>
        </p:nvSpPr>
        <p:spPr bwMode="auto">
          <a:xfrm>
            <a:off x="214282" y="428604"/>
            <a:ext cx="48277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 b="1" dirty="0" err="1" smtClean="0"/>
              <a:t>Challenging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exercise</a:t>
            </a:r>
            <a:r>
              <a:rPr lang="fr-FR" sz="2400" b="1" dirty="0" smtClean="0"/>
              <a:t> to do </a:t>
            </a:r>
            <a:r>
              <a:rPr lang="fr-FR" sz="2400" b="1" dirty="0" err="1" smtClean="0"/>
              <a:t>at</a:t>
            </a:r>
            <a:r>
              <a:rPr lang="fr-FR" sz="2400" b="1" dirty="0" smtClean="0"/>
              <a:t> home </a:t>
            </a:r>
            <a:endParaRPr lang="fr-FR" sz="2400" b="1" dirty="0"/>
          </a:p>
        </p:txBody>
      </p:sp>
      <p:cxnSp>
        <p:nvCxnSpPr>
          <p:cNvPr id="20" name="Connecteur droit 19"/>
          <p:cNvCxnSpPr>
            <a:stCxn id="23" idx="3"/>
          </p:cNvCxnSpPr>
          <p:nvPr/>
        </p:nvCxnSpPr>
        <p:spPr>
          <a:xfrm rot="5400000" flipH="1" flipV="1">
            <a:off x="2771255" y="1178703"/>
            <a:ext cx="1479274" cy="226509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1571604" y="3000372"/>
            <a:ext cx="5143536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rot="5400000" flipH="1" flipV="1">
            <a:off x="2536017" y="2250273"/>
            <a:ext cx="235745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2357422" y="2928934"/>
            <a:ext cx="142876" cy="1428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5000628" y="2928934"/>
            <a:ext cx="142876" cy="1428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6578" y="3000372"/>
            <a:ext cx="228396" cy="233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1000108"/>
            <a:ext cx="159683" cy="271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0" name="Connecteur droit 29"/>
          <p:cNvCxnSpPr/>
          <p:nvPr/>
        </p:nvCxnSpPr>
        <p:spPr>
          <a:xfrm rot="5400000" flipH="1" flipV="1">
            <a:off x="3929058" y="2285992"/>
            <a:ext cx="1428760" cy="1588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3714744" y="1571612"/>
            <a:ext cx="928694" cy="1588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1357298"/>
            <a:ext cx="285752" cy="23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Connecteur droit 36"/>
          <p:cNvCxnSpPr>
            <a:stCxn id="25" idx="7"/>
          </p:cNvCxnSpPr>
          <p:nvPr/>
        </p:nvCxnSpPr>
        <p:spPr>
          <a:xfrm rot="16200000" flipV="1">
            <a:off x="4193886" y="2021164"/>
            <a:ext cx="1378246" cy="47914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00232" y="2500306"/>
            <a:ext cx="3143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86380" y="2500306"/>
            <a:ext cx="304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00562" y="3143248"/>
            <a:ext cx="352424" cy="212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86116" y="1428736"/>
            <a:ext cx="323849" cy="23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57224" y="4214818"/>
            <a:ext cx="7461658" cy="100013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46" name="ZoneTexte 45"/>
          <p:cNvSpPr txBox="1"/>
          <p:nvPr/>
        </p:nvSpPr>
        <p:spPr>
          <a:xfrm>
            <a:off x="5857884" y="1071546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Equation for </a:t>
            </a:r>
            <a:r>
              <a:rPr lang="fr-FR" dirty="0" err="1" smtClean="0"/>
              <a:t>equipotential</a:t>
            </a:r>
            <a:r>
              <a:rPr lang="fr-FR" dirty="0" smtClean="0"/>
              <a:t> : 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857356" y="3071810"/>
            <a:ext cx="309899" cy="2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429256" y="3071810"/>
            <a:ext cx="285751" cy="257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857752" y="3357562"/>
            <a:ext cx="428628" cy="301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0" name="Connecteur droit 49"/>
          <p:cNvCxnSpPr/>
          <p:nvPr/>
        </p:nvCxnSpPr>
        <p:spPr>
          <a:xfrm rot="5400000">
            <a:off x="2251059" y="3178173"/>
            <a:ext cx="357190" cy="1588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214546" y="3429000"/>
            <a:ext cx="621625" cy="295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llipse 38"/>
          <p:cNvSpPr/>
          <p:nvPr/>
        </p:nvSpPr>
        <p:spPr>
          <a:xfrm>
            <a:off x="0" y="1285860"/>
            <a:ext cx="3428991" cy="32147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8" name="Connecteur droit 47"/>
          <p:cNvCxnSpPr/>
          <p:nvPr/>
        </p:nvCxnSpPr>
        <p:spPr>
          <a:xfrm rot="5400000">
            <a:off x="4893471" y="3178967"/>
            <a:ext cx="357190" cy="1588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257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Two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4" name="ZoneTexte 99"/>
          <p:cNvSpPr txBox="1">
            <a:spLocks noChangeArrowheads="1"/>
          </p:cNvSpPr>
          <p:nvPr/>
        </p:nvSpPr>
        <p:spPr bwMode="auto">
          <a:xfrm>
            <a:off x="214282" y="428604"/>
            <a:ext cx="48277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 b="1" dirty="0" err="1" smtClean="0"/>
              <a:t>Challenging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exercise</a:t>
            </a:r>
            <a:r>
              <a:rPr lang="fr-FR" sz="2400" b="1" dirty="0" smtClean="0"/>
              <a:t> to do </a:t>
            </a:r>
            <a:r>
              <a:rPr lang="fr-FR" sz="2400" b="1" dirty="0" err="1" smtClean="0"/>
              <a:t>at</a:t>
            </a:r>
            <a:r>
              <a:rPr lang="fr-FR" sz="2400" b="1" dirty="0" smtClean="0"/>
              <a:t> home </a:t>
            </a:r>
            <a:endParaRPr lang="fr-FR" sz="2400" b="1" dirty="0"/>
          </a:p>
        </p:txBody>
      </p:sp>
      <p:cxnSp>
        <p:nvCxnSpPr>
          <p:cNvPr id="20" name="Connecteur droit 19"/>
          <p:cNvCxnSpPr>
            <a:stCxn id="23" idx="3"/>
            <a:endCxn id="39" idx="7"/>
          </p:cNvCxnSpPr>
          <p:nvPr/>
        </p:nvCxnSpPr>
        <p:spPr>
          <a:xfrm rot="5400000" flipH="1" flipV="1">
            <a:off x="2005464" y="2129524"/>
            <a:ext cx="1294243" cy="548481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1571604" y="3000372"/>
            <a:ext cx="5143536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rot="5400000" flipH="1" flipV="1">
            <a:off x="2536017" y="2250273"/>
            <a:ext cx="235745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2357422" y="2928934"/>
            <a:ext cx="142876" cy="1428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5000628" y="2928934"/>
            <a:ext cx="142876" cy="1428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6578" y="3000372"/>
            <a:ext cx="228396" cy="233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1000108"/>
            <a:ext cx="159683" cy="271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0" name="Connecteur droit 29"/>
          <p:cNvCxnSpPr/>
          <p:nvPr/>
        </p:nvCxnSpPr>
        <p:spPr>
          <a:xfrm rot="5400000" flipH="1" flipV="1">
            <a:off x="2286778" y="2356636"/>
            <a:ext cx="1285884" cy="1588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39" idx="7"/>
          </p:cNvCxnSpPr>
          <p:nvPr/>
        </p:nvCxnSpPr>
        <p:spPr>
          <a:xfrm rot="16200000" flipH="1">
            <a:off x="3306143" y="1377326"/>
            <a:ext cx="29283" cy="787917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488" y="1285860"/>
            <a:ext cx="285752" cy="23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Connecteur droit 36"/>
          <p:cNvCxnSpPr>
            <a:stCxn id="25" idx="7"/>
            <a:endCxn id="39" idx="7"/>
          </p:cNvCxnSpPr>
          <p:nvPr/>
        </p:nvCxnSpPr>
        <p:spPr>
          <a:xfrm rot="16200000" flipV="1">
            <a:off x="3428097" y="1255374"/>
            <a:ext cx="1193215" cy="2195753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00232" y="2500306"/>
            <a:ext cx="3143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86380" y="2500306"/>
            <a:ext cx="304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786050" y="3071810"/>
            <a:ext cx="352424" cy="212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57620" y="1643050"/>
            <a:ext cx="323849" cy="23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ZoneTexte 45"/>
          <p:cNvSpPr txBox="1"/>
          <p:nvPr/>
        </p:nvSpPr>
        <p:spPr>
          <a:xfrm>
            <a:off x="5857884" y="1071546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Equation for </a:t>
            </a:r>
            <a:r>
              <a:rPr lang="fr-FR" dirty="0" err="1" smtClean="0"/>
              <a:t>equipotential</a:t>
            </a:r>
            <a:r>
              <a:rPr lang="fr-FR" dirty="0" smtClean="0"/>
              <a:t> : 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857356" y="3071810"/>
            <a:ext cx="309899" cy="2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9256" y="3071810"/>
            <a:ext cx="285751" cy="257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ZoneTexte 46"/>
          <p:cNvSpPr txBox="1"/>
          <p:nvPr/>
        </p:nvSpPr>
        <p:spPr>
          <a:xfrm>
            <a:off x="642910" y="4643446"/>
            <a:ext cx="799751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 put </a:t>
            </a:r>
            <a:r>
              <a:rPr lang="fr-FR" b="1" dirty="0" smtClean="0"/>
              <a:t>q</a:t>
            </a:r>
            <a:r>
              <a:rPr lang="fr-FR" b="1" baseline="-25000" dirty="0" smtClean="0"/>
              <a:t>1</a:t>
            </a:r>
            <a:r>
              <a:rPr lang="fr-FR" b="1" dirty="0" smtClean="0"/>
              <a:t>=-q and q</a:t>
            </a:r>
            <a:r>
              <a:rPr lang="fr-FR" b="1" baseline="-25000" dirty="0" smtClean="0"/>
              <a:t>2</a:t>
            </a:r>
            <a:r>
              <a:rPr lang="fr-FR" b="1" dirty="0" smtClean="0"/>
              <a:t>=+2q</a:t>
            </a:r>
            <a:r>
              <a:rPr lang="fr-FR" dirty="0" smtClean="0"/>
              <a:t>: Show </a:t>
            </a:r>
            <a:r>
              <a:rPr lang="fr-FR" dirty="0" err="1" smtClean="0"/>
              <a:t>that</a:t>
            </a:r>
            <a:r>
              <a:rPr lang="fr-FR" dirty="0" smtClean="0"/>
              <a:t> the points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satisfy</a:t>
            </a:r>
            <a:r>
              <a:rPr lang="fr-FR" dirty="0" smtClean="0"/>
              <a:t> the  </a:t>
            </a:r>
            <a:r>
              <a:rPr lang="fr-FR" b="1" dirty="0" err="1" smtClean="0">
                <a:solidFill>
                  <a:srgbClr val="FF0000"/>
                </a:solidFill>
              </a:rPr>
              <a:t>equipotential</a:t>
            </a:r>
            <a:r>
              <a:rPr lang="fr-FR" b="1" dirty="0" smtClean="0">
                <a:solidFill>
                  <a:srgbClr val="FF0000"/>
                </a:solidFill>
              </a:rPr>
              <a:t> V=0 </a:t>
            </a:r>
          </a:p>
          <a:p>
            <a:r>
              <a:rPr lang="fr-FR" dirty="0" err="1" smtClean="0"/>
              <a:t>Belong</a:t>
            </a:r>
            <a:r>
              <a:rPr lang="fr-FR" dirty="0" smtClean="0"/>
              <a:t> to a </a:t>
            </a:r>
            <a:r>
              <a:rPr lang="fr-FR" dirty="0" err="1" smtClean="0">
                <a:solidFill>
                  <a:srgbClr val="FF0000"/>
                </a:solidFill>
              </a:rPr>
              <a:t>circle</a:t>
            </a:r>
            <a:r>
              <a:rPr lang="fr-FR" dirty="0" smtClean="0">
                <a:solidFill>
                  <a:srgbClr val="FF0000"/>
                </a:solidFill>
              </a:rPr>
              <a:t> of radius  R=2d/3 </a:t>
            </a:r>
            <a:r>
              <a:rPr lang="fr-FR" dirty="0" err="1" smtClean="0">
                <a:solidFill>
                  <a:srgbClr val="FF0000"/>
                </a:solidFill>
              </a:rPr>
              <a:t>whose</a:t>
            </a:r>
            <a:r>
              <a:rPr lang="fr-FR" dirty="0" smtClean="0">
                <a:solidFill>
                  <a:srgbClr val="FF0000"/>
                </a:solidFill>
              </a:rPr>
              <a:t> center </a:t>
            </a:r>
            <a:r>
              <a:rPr lang="fr-FR" dirty="0" err="1" smtClean="0">
                <a:solidFill>
                  <a:srgbClr val="FF0000"/>
                </a:solidFill>
              </a:rPr>
              <a:t>is</a:t>
            </a:r>
            <a:r>
              <a:rPr lang="fr-FR" dirty="0" smtClean="0">
                <a:solidFill>
                  <a:srgbClr val="FF0000"/>
                </a:solidFill>
              </a:rPr>
              <a:t> (</a:t>
            </a:r>
            <a:r>
              <a:rPr lang="fr-FR" dirty="0" err="1" smtClean="0">
                <a:solidFill>
                  <a:srgbClr val="FF0000"/>
                </a:solidFill>
              </a:rPr>
              <a:t>x</a:t>
            </a:r>
            <a:r>
              <a:rPr lang="fr-FR" baseline="-25000" dirty="0" err="1" smtClean="0">
                <a:solidFill>
                  <a:srgbClr val="FF0000"/>
                </a:solidFill>
              </a:rPr>
              <a:t>c</a:t>
            </a:r>
            <a:r>
              <a:rPr lang="fr-FR" dirty="0" smtClean="0">
                <a:solidFill>
                  <a:srgbClr val="FF0000"/>
                </a:solidFill>
              </a:rPr>
              <a:t>=-5d/6; </a:t>
            </a:r>
            <a:r>
              <a:rPr lang="fr-FR" dirty="0" err="1" smtClean="0">
                <a:solidFill>
                  <a:srgbClr val="FF0000"/>
                </a:solidFill>
              </a:rPr>
              <a:t>y</a:t>
            </a:r>
            <a:r>
              <a:rPr lang="fr-FR" baseline="-25000" dirty="0" err="1" smtClean="0">
                <a:solidFill>
                  <a:srgbClr val="FF0000"/>
                </a:solidFill>
              </a:rPr>
              <a:t>c</a:t>
            </a:r>
            <a:r>
              <a:rPr lang="fr-FR" dirty="0" smtClean="0">
                <a:solidFill>
                  <a:srgbClr val="FF0000"/>
                </a:solidFill>
              </a:rPr>
              <a:t>=0)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857752" y="3357562"/>
            <a:ext cx="428628" cy="301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0" name="Connecteur droit 49"/>
          <p:cNvCxnSpPr/>
          <p:nvPr/>
        </p:nvCxnSpPr>
        <p:spPr>
          <a:xfrm rot="5400000">
            <a:off x="2251059" y="3178173"/>
            <a:ext cx="357190" cy="1588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214546" y="3429000"/>
            <a:ext cx="621625" cy="295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28596" y="5429264"/>
            <a:ext cx="397429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429256" y="5286388"/>
            <a:ext cx="33147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ZoneTexte 37"/>
          <p:cNvSpPr txBox="1"/>
          <p:nvPr/>
        </p:nvSpPr>
        <p:spPr>
          <a:xfrm>
            <a:off x="5643570" y="5857892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Equation of a </a:t>
            </a:r>
            <a:r>
              <a:rPr lang="fr-FR" dirty="0" err="1" smtClean="0"/>
              <a:t>circle</a:t>
            </a:r>
            <a:endParaRPr lang="fr-FR" dirty="0"/>
          </a:p>
        </p:txBody>
      </p:sp>
      <p:cxnSp>
        <p:nvCxnSpPr>
          <p:cNvPr id="43" name="Connecteur droit 42"/>
          <p:cNvCxnSpPr/>
          <p:nvPr/>
        </p:nvCxnSpPr>
        <p:spPr>
          <a:xfrm rot="5400000">
            <a:off x="1393803" y="2963859"/>
            <a:ext cx="357190" cy="1588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1214414" y="321468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-5d/6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214282" y="1071546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V=0</a:t>
            </a:r>
            <a:endParaRPr lang="fr-F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257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b) N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714752"/>
            <a:ext cx="5121604" cy="150019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grpSp>
        <p:nvGrpSpPr>
          <p:cNvPr id="15" name="Groupe 16"/>
          <p:cNvGrpSpPr/>
          <p:nvPr/>
        </p:nvGrpSpPr>
        <p:grpSpPr>
          <a:xfrm>
            <a:off x="1071538" y="2143116"/>
            <a:ext cx="285752" cy="285752"/>
            <a:chOff x="1214414" y="2000240"/>
            <a:chExt cx="428628" cy="429422"/>
          </a:xfrm>
        </p:grpSpPr>
        <p:cxnSp>
          <p:nvCxnSpPr>
            <p:cNvPr id="17" name="Connecteur droit 16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e 18"/>
          <p:cNvGrpSpPr/>
          <p:nvPr/>
        </p:nvGrpSpPr>
        <p:grpSpPr>
          <a:xfrm>
            <a:off x="1428728" y="1500174"/>
            <a:ext cx="214314" cy="214314"/>
            <a:chOff x="1214414" y="2000240"/>
            <a:chExt cx="428628" cy="429422"/>
          </a:xfrm>
        </p:grpSpPr>
        <p:cxnSp>
          <p:nvCxnSpPr>
            <p:cNvPr id="21" name="Connecteur droit 20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1"/>
          <p:cNvGrpSpPr/>
          <p:nvPr/>
        </p:nvGrpSpPr>
        <p:grpSpPr>
          <a:xfrm>
            <a:off x="642910" y="1643050"/>
            <a:ext cx="214314" cy="214314"/>
            <a:chOff x="1214414" y="2000240"/>
            <a:chExt cx="428628" cy="429422"/>
          </a:xfrm>
        </p:grpSpPr>
        <p:cxnSp>
          <p:nvCxnSpPr>
            <p:cNvPr id="24" name="Connecteur droit 23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e 24"/>
          <p:cNvGrpSpPr/>
          <p:nvPr/>
        </p:nvGrpSpPr>
        <p:grpSpPr>
          <a:xfrm>
            <a:off x="857224" y="2786058"/>
            <a:ext cx="214314" cy="286546"/>
            <a:chOff x="1214414" y="2000240"/>
            <a:chExt cx="428628" cy="429422"/>
          </a:xfrm>
        </p:grpSpPr>
        <p:cxnSp>
          <p:nvCxnSpPr>
            <p:cNvPr id="27" name="Connecteur droit 26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 27"/>
          <p:cNvGrpSpPr/>
          <p:nvPr/>
        </p:nvGrpSpPr>
        <p:grpSpPr>
          <a:xfrm>
            <a:off x="2071670" y="1500174"/>
            <a:ext cx="285752" cy="285752"/>
            <a:chOff x="1214414" y="2000240"/>
            <a:chExt cx="428628" cy="429422"/>
          </a:xfrm>
        </p:grpSpPr>
        <p:cxnSp>
          <p:nvCxnSpPr>
            <p:cNvPr id="30" name="Connecteur droit 29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e 30"/>
          <p:cNvGrpSpPr/>
          <p:nvPr/>
        </p:nvGrpSpPr>
        <p:grpSpPr>
          <a:xfrm>
            <a:off x="2714612" y="1714488"/>
            <a:ext cx="285752" cy="214314"/>
            <a:chOff x="1214414" y="2000240"/>
            <a:chExt cx="428628" cy="429422"/>
          </a:xfrm>
        </p:grpSpPr>
        <p:cxnSp>
          <p:nvCxnSpPr>
            <p:cNvPr id="33" name="Connecteur droit 32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3"/>
          <p:cNvGrpSpPr/>
          <p:nvPr/>
        </p:nvGrpSpPr>
        <p:grpSpPr>
          <a:xfrm>
            <a:off x="6072198" y="3358356"/>
            <a:ext cx="357190" cy="357189"/>
            <a:chOff x="1214414" y="2062267"/>
            <a:chExt cx="428628" cy="306729"/>
          </a:xfrm>
        </p:grpSpPr>
        <p:cxnSp>
          <p:nvCxnSpPr>
            <p:cNvPr id="38" name="Connecteur droit 37"/>
            <p:cNvCxnSpPr/>
            <p:nvPr/>
          </p:nvCxnSpPr>
          <p:spPr>
            <a:xfrm rot="5400000">
              <a:off x="1318227" y="2214679"/>
              <a:ext cx="306729" cy="1906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Connecteur droit 39"/>
          <p:cNvCxnSpPr/>
          <p:nvPr/>
        </p:nvCxnSpPr>
        <p:spPr>
          <a:xfrm>
            <a:off x="1000100" y="2928934"/>
            <a:ext cx="5286412" cy="64294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>
            <a:off x="2928926" y="1928802"/>
            <a:ext cx="3357586" cy="164307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1214414" y="2285992"/>
            <a:ext cx="5072098" cy="128588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1571604" y="1643050"/>
            <a:ext cx="857256" cy="50006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2214546" y="1643050"/>
            <a:ext cx="928694" cy="64294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>
            <a:off x="785786" y="1785926"/>
            <a:ext cx="1071570" cy="35719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6286512" y="3571876"/>
            <a:ext cx="1214446" cy="500066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1000100" y="2928934"/>
            <a:ext cx="714380" cy="7143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1214414" y="2285992"/>
            <a:ext cx="785818" cy="214314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785786" y="1785926"/>
            <a:ext cx="785818" cy="285752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1500166" y="1571612"/>
            <a:ext cx="642942" cy="42862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857488" y="1857364"/>
            <a:ext cx="714380" cy="42862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2214546" y="1643050"/>
            <a:ext cx="785818" cy="571504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571744"/>
            <a:ext cx="545419" cy="52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2071678"/>
            <a:ext cx="369603" cy="390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71802" y="1551824"/>
            <a:ext cx="571504" cy="410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" name="ZoneTexte 55"/>
          <p:cNvSpPr txBox="1"/>
          <p:nvPr/>
        </p:nvSpPr>
        <p:spPr>
          <a:xfrm>
            <a:off x="6500826" y="314324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</a:t>
            </a:r>
            <a:endParaRPr lang="fr-FR" dirty="0"/>
          </a:p>
        </p:txBody>
      </p:sp>
      <p:sp>
        <p:nvSpPr>
          <p:cNvPr id="57" name="ZoneTexte 99"/>
          <p:cNvSpPr txBox="1">
            <a:spLocks noChangeArrowheads="1"/>
          </p:cNvSpPr>
          <p:nvPr/>
        </p:nvSpPr>
        <p:spPr bwMode="auto">
          <a:xfrm>
            <a:off x="214282" y="428604"/>
            <a:ext cx="48413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 b="1" dirty="0" smtClean="0"/>
              <a:t>Superposition of N </a:t>
            </a:r>
            <a:r>
              <a:rPr lang="fr-FR" sz="2400" b="1" dirty="0" err="1" smtClean="0"/>
              <a:t>electric</a:t>
            </a:r>
            <a:r>
              <a:rPr lang="fr-FR" sz="2400" b="1" dirty="0" smtClean="0"/>
              <a:t> charges </a:t>
            </a:r>
            <a:endParaRPr lang="fr-FR" sz="2400" b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3929058" y="1071546"/>
            <a:ext cx="5036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smtClean="0">
                <a:solidFill>
                  <a:srgbClr val="FF0000"/>
                </a:solidFill>
              </a:rPr>
              <a:t>If </a:t>
            </a:r>
            <a:r>
              <a:rPr lang="fr-FR" sz="2400" i="1" dirty="0" err="1" smtClean="0">
                <a:solidFill>
                  <a:srgbClr val="FF0000"/>
                </a:solidFill>
              </a:rPr>
              <a:t>it</a:t>
            </a:r>
            <a:r>
              <a:rPr lang="fr-FR" sz="2400" i="1" dirty="0" smtClean="0">
                <a:solidFill>
                  <a:srgbClr val="FF0000"/>
                </a:solidFill>
              </a:rPr>
              <a:t> </a:t>
            </a:r>
            <a:r>
              <a:rPr lang="fr-FR" sz="2400" i="1" dirty="0" err="1" smtClean="0">
                <a:solidFill>
                  <a:srgbClr val="FF0000"/>
                </a:solidFill>
              </a:rPr>
              <a:t>is</a:t>
            </a:r>
            <a:r>
              <a:rPr lang="fr-FR" sz="2400" i="1" dirty="0" smtClean="0">
                <a:solidFill>
                  <a:srgbClr val="FF0000"/>
                </a:solidFill>
              </a:rPr>
              <a:t> </a:t>
            </a:r>
            <a:r>
              <a:rPr lang="fr-FR" sz="2400" i="1" dirty="0" err="1" smtClean="0">
                <a:solidFill>
                  <a:srgbClr val="FF0000"/>
                </a:solidFill>
              </a:rPr>
              <a:t>true</a:t>
            </a:r>
            <a:r>
              <a:rPr lang="fr-FR" sz="2400" i="1" dirty="0" smtClean="0">
                <a:solidFill>
                  <a:srgbClr val="FF0000"/>
                </a:solidFill>
              </a:rPr>
              <a:t> for 2 </a:t>
            </a:r>
            <a:r>
              <a:rPr lang="fr-FR" sz="2400" i="1" dirty="0" err="1" smtClean="0">
                <a:solidFill>
                  <a:srgbClr val="FF0000"/>
                </a:solidFill>
              </a:rPr>
              <a:t>it</a:t>
            </a:r>
            <a:r>
              <a:rPr lang="fr-FR" sz="2400" i="1" dirty="0" smtClean="0">
                <a:solidFill>
                  <a:srgbClr val="FF0000"/>
                </a:solidFill>
              </a:rPr>
              <a:t> </a:t>
            </a:r>
            <a:r>
              <a:rPr lang="fr-FR" sz="2400" i="1" dirty="0" err="1" smtClean="0">
                <a:solidFill>
                  <a:srgbClr val="FF0000"/>
                </a:solidFill>
              </a:rPr>
              <a:t>is</a:t>
            </a:r>
            <a:r>
              <a:rPr lang="fr-FR" sz="2400" i="1" dirty="0" smtClean="0">
                <a:solidFill>
                  <a:srgbClr val="FF0000"/>
                </a:solidFill>
              </a:rPr>
              <a:t> </a:t>
            </a:r>
            <a:r>
              <a:rPr lang="fr-FR" sz="2400" i="1" dirty="0" err="1" smtClean="0">
                <a:solidFill>
                  <a:srgbClr val="FF0000"/>
                </a:solidFill>
              </a:rPr>
              <a:t>true</a:t>
            </a:r>
            <a:r>
              <a:rPr lang="fr-FR" sz="2400" i="1" dirty="0" smtClean="0">
                <a:solidFill>
                  <a:srgbClr val="FF0000"/>
                </a:solidFill>
              </a:rPr>
              <a:t> for N, no ??* </a:t>
            </a:r>
            <a:endParaRPr lang="fr-FR" sz="2400" i="1" dirty="0">
              <a:solidFill>
                <a:srgbClr val="FF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714348" y="5500702"/>
            <a:ext cx="8052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* In reality, the interaction </a:t>
            </a:r>
            <a:r>
              <a:rPr lang="fr-FR" dirty="0" err="1" smtClean="0"/>
              <a:t>between</a:t>
            </a:r>
            <a:r>
              <a:rPr lang="fr-FR" dirty="0" smtClean="0"/>
              <a:t> the N charges </a:t>
            </a:r>
            <a:r>
              <a:rPr lang="fr-FR" dirty="0" err="1" smtClean="0"/>
              <a:t>modify</a:t>
            </a:r>
            <a:r>
              <a:rPr lang="fr-FR" dirty="0" smtClean="0"/>
              <a:t> the total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</a:p>
          <a:p>
            <a:r>
              <a:rPr lang="fr-FR" dirty="0" smtClean="0"/>
              <a:t>(out of program </a:t>
            </a:r>
            <a:r>
              <a:rPr lang="fr-FR" dirty="0" err="1" smtClean="0"/>
              <a:t>obviously</a:t>
            </a:r>
            <a:r>
              <a:rPr lang="fr-FR" dirty="0" smtClean="0"/>
              <a:t> and </a:t>
            </a:r>
            <a:r>
              <a:rPr lang="fr-FR" dirty="0" err="1" smtClean="0"/>
              <a:t>probably</a:t>
            </a:r>
            <a:r>
              <a:rPr lang="fr-FR" dirty="0" smtClean="0"/>
              <a:t> of </a:t>
            </a:r>
            <a:r>
              <a:rPr lang="fr-FR" dirty="0" err="1" smtClean="0"/>
              <a:t>your</a:t>
            </a:r>
            <a:r>
              <a:rPr lang="fr-FR" dirty="0" smtClean="0"/>
              <a:t> life </a:t>
            </a:r>
            <a:r>
              <a:rPr lang="fr-FR" dirty="0" err="1" smtClean="0"/>
              <a:t>which</a:t>
            </a:r>
            <a:r>
              <a:rPr lang="fr-FR" dirty="0" smtClean="0"/>
              <a:t> of course </a:t>
            </a:r>
            <a:r>
              <a:rPr lang="fr-FR" dirty="0" err="1" smtClean="0"/>
              <a:t>we</a:t>
            </a:r>
            <a:r>
              <a:rPr lang="fr-FR" dirty="0" smtClean="0"/>
              <a:t> do not </a:t>
            </a:r>
            <a:r>
              <a:rPr lang="fr-FR" dirty="0" err="1" smtClean="0"/>
              <a:t>wish</a:t>
            </a:r>
            <a:r>
              <a:rPr lang="fr-FR" dirty="0" smtClean="0"/>
              <a:t>)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257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b) N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23" name="Groupe 22"/>
          <p:cNvGrpSpPr/>
          <p:nvPr/>
        </p:nvGrpSpPr>
        <p:grpSpPr>
          <a:xfrm>
            <a:off x="5000628" y="2285992"/>
            <a:ext cx="3429024" cy="2743199"/>
            <a:chOff x="3357554" y="2571744"/>
            <a:chExt cx="3819525" cy="2886075"/>
          </a:xfrm>
        </p:grpSpPr>
        <p:pic>
          <p:nvPicPr>
            <p:cNvPr id="50183" name="Picture 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57554" y="2571744"/>
              <a:ext cx="3819525" cy="288607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  <p:pic>
          <p:nvPicPr>
            <p:cNvPr id="53253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57686" y="4429132"/>
              <a:ext cx="285752" cy="28082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929322" y="4429132"/>
              <a:ext cx="285752" cy="28082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143504" y="3071810"/>
              <a:ext cx="290766" cy="28575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</p:grpSp>
      <p:sp>
        <p:nvSpPr>
          <p:cNvPr id="17" name="ZoneTexte 16"/>
          <p:cNvSpPr txBox="1"/>
          <p:nvPr/>
        </p:nvSpPr>
        <p:spPr>
          <a:xfrm>
            <a:off x="642910" y="714356"/>
            <a:ext cx="7599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funny</a:t>
            </a:r>
            <a:r>
              <a:rPr lang="fr-FR" dirty="0" smtClean="0"/>
              <a:t> </a:t>
            </a:r>
            <a:r>
              <a:rPr lang="fr-FR" dirty="0" err="1" smtClean="0"/>
              <a:t>game</a:t>
            </a:r>
            <a:r>
              <a:rPr lang="fr-FR" dirty="0" smtClean="0"/>
              <a:t> to look to the </a:t>
            </a:r>
            <a:r>
              <a:rPr lang="fr-FR" b="1" dirty="0" err="1" smtClean="0"/>
              <a:t>electric</a:t>
            </a:r>
            <a:r>
              <a:rPr lang="fr-FR" b="1" dirty="0" smtClean="0"/>
              <a:t> </a:t>
            </a:r>
            <a:r>
              <a:rPr lang="fr-FR" b="1" dirty="0" err="1" smtClean="0"/>
              <a:t>field</a:t>
            </a:r>
            <a:r>
              <a:rPr lang="fr-FR" b="1" dirty="0" smtClean="0"/>
              <a:t> </a:t>
            </a:r>
            <a:r>
              <a:rPr lang="fr-FR" b="1" dirty="0" err="1" smtClean="0"/>
              <a:t>lines</a:t>
            </a:r>
            <a:r>
              <a:rPr lang="fr-FR" b="1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by </a:t>
            </a:r>
            <a:r>
              <a:rPr lang="fr-FR" dirty="0" err="1" smtClean="0"/>
              <a:t>many</a:t>
            </a:r>
            <a:r>
              <a:rPr lang="fr-FR" dirty="0" smtClean="0"/>
              <a:t> charges</a:t>
            </a:r>
            <a:endParaRPr lang="fr-FR" dirty="0"/>
          </a:p>
        </p:txBody>
      </p:sp>
      <p:pic>
        <p:nvPicPr>
          <p:cNvPr id="65538" name="Picture 2" descr="Image associÃ©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10" y="2357430"/>
            <a:ext cx="3643306" cy="2727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257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b) N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30" name="Groupe 29"/>
          <p:cNvGrpSpPr/>
          <p:nvPr/>
        </p:nvGrpSpPr>
        <p:grpSpPr>
          <a:xfrm>
            <a:off x="642910" y="3286124"/>
            <a:ext cx="1784698" cy="1357322"/>
            <a:chOff x="215534" y="3714752"/>
            <a:chExt cx="2433906" cy="2071702"/>
          </a:xfrm>
        </p:grpSpPr>
        <p:sp>
          <p:nvSpPr>
            <p:cNvPr id="10" name="Triangle isocèle 9"/>
            <p:cNvSpPr/>
            <p:nvPr/>
          </p:nvSpPr>
          <p:spPr>
            <a:xfrm>
              <a:off x="357158" y="3857628"/>
              <a:ext cx="2143140" cy="1785950"/>
            </a:xfrm>
            <a:prstGeom prst="triangl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325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14414" y="3714752"/>
              <a:ext cx="363456" cy="357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325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285984" y="5429264"/>
              <a:ext cx="363456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3252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5534" y="5429263"/>
              <a:ext cx="355938" cy="349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1" name="Groupe 30"/>
          <p:cNvGrpSpPr/>
          <p:nvPr/>
        </p:nvGrpSpPr>
        <p:grpSpPr>
          <a:xfrm>
            <a:off x="4500561" y="3857628"/>
            <a:ext cx="1857388" cy="1721492"/>
            <a:chOff x="5214941" y="3714752"/>
            <a:chExt cx="2383973" cy="2078682"/>
          </a:xfrm>
        </p:grpSpPr>
        <p:sp>
          <p:nvSpPr>
            <p:cNvPr id="12" name="Rectangle 11"/>
            <p:cNvSpPr/>
            <p:nvPr/>
          </p:nvSpPr>
          <p:spPr>
            <a:xfrm>
              <a:off x="5429256" y="3857628"/>
              <a:ext cx="1857388" cy="171451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43768" y="3714752"/>
              <a:ext cx="363456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286380" y="5512608"/>
              <a:ext cx="285752" cy="280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9" name="Groupe 18"/>
            <p:cNvGrpSpPr/>
            <p:nvPr/>
          </p:nvGrpSpPr>
          <p:grpSpPr>
            <a:xfrm>
              <a:off x="5214941" y="3786190"/>
              <a:ext cx="550148" cy="371637"/>
              <a:chOff x="4286243" y="4143380"/>
              <a:chExt cx="660177" cy="371637"/>
            </a:xfrm>
          </p:grpSpPr>
          <p:sp>
            <p:nvSpPr>
              <p:cNvPr id="17" name="Ellipse 16"/>
              <p:cNvSpPr/>
              <p:nvPr/>
            </p:nvSpPr>
            <p:spPr>
              <a:xfrm>
                <a:off x="4286248" y="4143380"/>
                <a:ext cx="428628" cy="35719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ZoneTexte 14"/>
              <p:cNvSpPr txBox="1"/>
              <p:nvPr/>
            </p:nvSpPr>
            <p:spPr>
              <a:xfrm>
                <a:off x="4286243" y="4143380"/>
                <a:ext cx="660177" cy="371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100" dirty="0" smtClean="0"/>
                  <a:t>-</a:t>
                </a:r>
                <a:r>
                  <a:rPr lang="fr-FR" sz="1400" dirty="0" smtClean="0"/>
                  <a:t>q</a:t>
                </a:r>
                <a:endParaRPr lang="fr-FR" sz="1400" dirty="0"/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7072330" y="5429264"/>
              <a:ext cx="526584" cy="334473"/>
              <a:chOff x="4286248" y="4143380"/>
              <a:chExt cx="526584" cy="334473"/>
            </a:xfrm>
          </p:grpSpPr>
          <p:sp>
            <p:nvSpPr>
              <p:cNvPr id="22" name="Ellipse 21"/>
              <p:cNvSpPr/>
              <p:nvPr/>
            </p:nvSpPr>
            <p:spPr>
              <a:xfrm>
                <a:off x="4286248" y="4143380"/>
                <a:ext cx="357190" cy="28575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ZoneTexte 22"/>
              <p:cNvSpPr txBox="1"/>
              <p:nvPr/>
            </p:nvSpPr>
            <p:spPr>
              <a:xfrm>
                <a:off x="4286248" y="4143380"/>
                <a:ext cx="526584" cy="334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smtClean="0"/>
                  <a:t>-q</a:t>
                </a:r>
                <a:endParaRPr lang="fr-FR" sz="1200" dirty="0"/>
              </a:p>
            </p:txBody>
          </p:sp>
        </p:grpSp>
      </p:grpSp>
      <p:pic>
        <p:nvPicPr>
          <p:cNvPr id="64513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785794"/>
            <a:ext cx="8001056" cy="229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4" name="Groupe 23"/>
          <p:cNvGrpSpPr/>
          <p:nvPr/>
        </p:nvGrpSpPr>
        <p:grpSpPr>
          <a:xfrm>
            <a:off x="785786" y="4857760"/>
            <a:ext cx="1714512" cy="1314439"/>
            <a:chOff x="3357554" y="2571744"/>
            <a:chExt cx="3819525" cy="2886075"/>
          </a:xfrm>
        </p:grpSpPr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57554" y="2571744"/>
              <a:ext cx="3819525" cy="288607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  <p:pic>
          <p:nvPicPr>
            <p:cNvPr id="26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357686" y="4429132"/>
              <a:ext cx="285752" cy="28082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  <p:pic>
          <p:nvPicPr>
            <p:cNvPr id="27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29322" y="4429132"/>
              <a:ext cx="285752" cy="28082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143504" y="3071810"/>
              <a:ext cx="290766" cy="28575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</p:grpSp>
      <p:pic>
        <p:nvPicPr>
          <p:cNvPr id="29" name="Picture 12" descr="Résultat de recherche d'images pour &quot;field lines of four   charges&quot;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695379">
            <a:off x="6661223" y="3640663"/>
            <a:ext cx="2056801" cy="2056801"/>
          </a:xfrm>
          <a:prstGeom prst="rect">
            <a:avLst/>
          </a:prstGeom>
          <a:noFill/>
        </p:spPr>
      </p:pic>
      <p:sp>
        <p:nvSpPr>
          <p:cNvPr id="32" name="ZoneTexte 31"/>
          <p:cNvSpPr txBox="1"/>
          <p:nvPr/>
        </p:nvSpPr>
        <p:spPr>
          <a:xfrm>
            <a:off x="2857488" y="500042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In tutorial….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214546" y="3143248"/>
            <a:ext cx="528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Basics </a:t>
            </a:r>
            <a:r>
              <a:rPr lang="fr-FR" b="1" dirty="0" err="1" smtClean="0">
                <a:solidFill>
                  <a:srgbClr val="FF0000"/>
                </a:solidFill>
              </a:rPr>
              <a:t>geometric</a:t>
            </a:r>
            <a:r>
              <a:rPr lang="fr-FR" b="1" dirty="0" smtClean="0">
                <a:solidFill>
                  <a:srgbClr val="FF0000"/>
                </a:solidFill>
              </a:rPr>
              <a:t> figures and….</a:t>
            </a:r>
            <a:r>
              <a:rPr lang="fr-FR" b="1" dirty="0" err="1" smtClean="0">
                <a:solidFill>
                  <a:srgbClr val="FF0000"/>
                </a:solidFill>
              </a:rPr>
              <a:t>funny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field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lines</a:t>
            </a:r>
            <a:endParaRPr lang="fr-F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Continuous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 distribution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357158" y="642918"/>
            <a:ext cx="7637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Calculation</a:t>
            </a:r>
            <a:r>
              <a:rPr lang="fr-FR" sz="2400" dirty="0" smtClean="0"/>
              <a:t> of the total </a:t>
            </a:r>
            <a:r>
              <a:rPr lang="fr-FR" sz="2400" dirty="0" err="1" smtClean="0"/>
              <a:t>field</a:t>
            </a:r>
            <a:r>
              <a:rPr lang="fr-FR" sz="2400" dirty="0" smtClean="0"/>
              <a:t> </a:t>
            </a:r>
            <a:r>
              <a:rPr lang="fr-FR" sz="2400" dirty="0" err="1" smtClean="0"/>
              <a:t>produced</a:t>
            </a:r>
            <a:r>
              <a:rPr lang="fr-FR" sz="2400" dirty="0" smtClean="0"/>
              <a:t> by charge distribution</a:t>
            </a:r>
            <a:endParaRPr lang="fr-FR" sz="2400" dirty="0"/>
          </a:p>
        </p:txBody>
      </p:sp>
      <p:grpSp>
        <p:nvGrpSpPr>
          <p:cNvPr id="2" name="Groupe 21"/>
          <p:cNvGrpSpPr/>
          <p:nvPr/>
        </p:nvGrpSpPr>
        <p:grpSpPr>
          <a:xfrm>
            <a:off x="642910" y="1643050"/>
            <a:ext cx="214314" cy="214314"/>
            <a:chOff x="1214414" y="2000240"/>
            <a:chExt cx="428628" cy="429422"/>
          </a:xfrm>
        </p:grpSpPr>
        <p:cxnSp>
          <p:nvCxnSpPr>
            <p:cNvPr id="35" name="Connecteur droit 34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21"/>
          <p:cNvGrpSpPr/>
          <p:nvPr/>
        </p:nvGrpSpPr>
        <p:grpSpPr>
          <a:xfrm>
            <a:off x="795310" y="1795450"/>
            <a:ext cx="214314" cy="214314"/>
            <a:chOff x="1214414" y="2000240"/>
            <a:chExt cx="428628" cy="429422"/>
          </a:xfrm>
        </p:grpSpPr>
        <p:cxnSp>
          <p:nvCxnSpPr>
            <p:cNvPr id="45" name="Connecteur droit 44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21"/>
          <p:cNvGrpSpPr/>
          <p:nvPr/>
        </p:nvGrpSpPr>
        <p:grpSpPr>
          <a:xfrm>
            <a:off x="947710" y="1947850"/>
            <a:ext cx="214314" cy="214314"/>
            <a:chOff x="1214414" y="2000240"/>
            <a:chExt cx="428628" cy="429422"/>
          </a:xfrm>
        </p:grpSpPr>
        <p:cxnSp>
          <p:nvCxnSpPr>
            <p:cNvPr id="66" name="Connecteur droit 65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e 21"/>
          <p:cNvGrpSpPr/>
          <p:nvPr/>
        </p:nvGrpSpPr>
        <p:grpSpPr>
          <a:xfrm>
            <a:off x="714348" y="2143116"/>
            <a:ext cx="214314" cy="214314"/>
            <a:chOff x="1214414" y="2000240"/>
            <a:chExt cx="428628" cy="429422"/>
          </a:xfrm>
        </p:grpSpPr>
        <p:cxnSp>
          <p:nvCxnSpPr>
            <p:cNvPr id="69" name="Connecteur droit 68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21"/>
          <p:cNvGrpSpPr/>
          <p:nvPr/>
        </p:nvGrpSpPr>
        <p:grpSpPr>
          <a:xfrm>
            <a:off x="1071538" y="1714488"/>
            <a:ext cx="214314" cy="214314"/>
            <a:chOff x="1214414" y="2000240"/>
            <a:chExt cx="428628" cy="429422"/>
          </a:xfrm>
        </p:grpSpPr>
        <p:cxnSp>
          <p:nvCxnSpPr>
            <p:cNvPr id="72" name="Connecteur droit 71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e 21"/>
          <p:cNvGrpSpPr/>
          <p:nvPr/>
        </p:nvGrpSpPr>
        <p:grpSpPr>
          <a:xfrm>
            <a:off x="500034" y="1928802"/>
            <a:ext cx="214314" cy="214314"/>
            <a:chOff x="1214414" y="2000240"/>
            <a:chExt cx="428628" cy="429422"/>
          </a:xfrm>
        </p:grpSpPr>
        <p:cxnSp>
          <p:nvCxnSpPr>
            <p:cNvPr id="75" name="Connecteur droit 74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Connecteur droit 77"/>
          <p:cNvCxnSpPr/>
          <p:nvPr/>
        </p:nvCxnSpPr>
        <p:spPr>
          <a:xfrm>
            <a:off x="1000100" y="1928802"/>
            <a:ext cx="5715040" cy="2000264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/>
          <p:nvPr/>
        </p:nvCxnSpPr>
        <p:spPr>
          <a:xfrm rot="5400000" flipH="1" flipV="1">
            <a:off x="928662" y="1928802"/>
            <a:ext cx="714380" cy="57150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428736"/>
            <a:ext cx="345571" cy="56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" name="ZoneTexte 81"/>
          <p:cNvSpPr txBox="1"/>
          <p:nvPr/>
        </p:nvSpPr>
        <p:spPr>
          <a:xfrm>
            <a:off x="2428860" y="1571612"/>
            <a:ext cx="456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Order</a:t>
            </a:r>
            <a:r>
              <a:rPr lang="fr-FR" dirty="0" smtClean="0"/>
              <a:t> of magnitude of distance </a:t>
            </a:r>
            <a:r>
              <a:rPr lang="fr-FR" dirty="0" err="1" smtClean="0"/>
              <a:t>between</a:t>
            </a:r>
            <a:r>
              <a:rPr lang="fr-FR" dirty="0" smtClean="0"/>
              <a:t> charge</a:t>
            </a:r>
            <a:endParaRPr lang="fr-FR" dirty="0"/>
          </a:p>
        </p:txBody>
      </p:sp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68" y="3143248"/>
            <a:ext cx="367392" cy="514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6579" y="3321044"/>
            <a:ext cx="571504" cy="508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" name="ZoneTexte 82"/>
          <p:cNvSpPr txBox="1"/>
          <p:nvPr/>
        </p:nvSpPr>
        <p:spPr>
          <a:xfrm>
            <a:off x="3000364" y="4000504"/>
            <a:ext cx="350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distance </a:t>
            </a:r>
            <a:r>
              <a:rPr lang="fr-FR" dirty="0" err="1" smtClean="0"/>
              <a:t>from</a:t>
            </a:r>
            <a:r>
              <a:rPr lang="fr-FR" dirty="0" smtClean="0"/>
              <a:t> charge center of mass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/>
          <p:cNvGrpSpPr/>
          <p:nvPr/>
        </p:nvGrpSpPr>
        <p:grpSpPr>
          <a:xfrm>
            <a:off x="2071670" y="285728"/>
            <a:ext cx="7072330" cy="6000792"/>
            <a:chOff x="9715536" y="0"/>
            <a:chExt cx="7072330" cy="6000792"/>
          </a:xfrm>
        </p:grpSpPr>
        <p:grpSp>
          <p:nvGrpSpPr>
            <p:cNvPr id="20" name="Groupe 19"/>
            <p:cNvGrpSpPr/>
            <p:nvPr/>
          </p:nvGrpSpPr>
          <p:grpSpPr>
            <a:xfrm>
              <a:off x="9858414" y="0"/>
              <a:ext cx="6929455" cy="6000792"/>
              <a:chOff x="9144000" y="357166"/>
              <a:chExt cx="3714808" cy="3500462"/>
            </a:xfrm>
          </p:grpSpPr>
          <p:pic>
            <p:nvPicPr>
              <p:cNvPr id="26" name="Picture 2" descr="Résultat de recherche d'images pour &quot;eclair&quot;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H="1">
                <a:off x="9644098" y="642918"/>
                <a:ext cx="2890926" cy="2600292"/>
              </a:xfrm>
              <a:prstGeom prst="rect">
                <a:avLst/>
              </a:prstGeom>
              <a:noFill/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9144000" y="357166"/>
                <a:ext cx="3714808" cy="10715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9144000" y="2786058"/>
                <a:ext cx="3714808" cy="10715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21" name="ZoneTexte 20"/>
            <p:cNvSpPr txBox="1"/>
            <p:nvPr/>
          </p:nvSpPr>
          <p:spPr>
            <a:xfrm>
              <a:off x="12001552" y="3714776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+ + + + + + +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2072990" y="2143140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- - - - - - - - -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3358874" y="3714776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+ + + + + + +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13287436" y="2143140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- - - - - - - - -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715536" y="1785950"/>
              <a:ext cx="2214546" cy="24288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I.1)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Electrostatic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pic>
        <p:nvPicPr>
          <p:cNvPr id="7" name="Picture 4" descr="Benjamin Franklin vers 1785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3" y="750878"/>
            <a:ext cx="1357323" cy="1677990"/>
          </a:xfrm>
          <a:prstGeom prst="rect">
            <a:avLst/>
          </a:prstGeom>
          <a:noFill/>
        </p:spPr>
      </p:pic>
      <p:sp>
        <p:nvSpPr>
          <p:cNvPr id="8" name="ZoneTexte 5"/>
          <p:cNvSpPr txBox="1">
            <a:spLocks noChangeArrowheads="1"/>
          </p:cNvSpPr>
          <p:nvPr/>
        </p:nvSpPr>
        <p:spPr bwMode="auto">
          <a:xfrm>
            <a:off x="0" y="2500306"/>
            <a:ext cx="235745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i="1" dirty="0" smtClean="0"/>
              <a:t>Benjamin Franklin  </a:t>
            </a:r>
            <a:endParaRPr lang="fr-FR" sz="2000" b="1" i="1" dirty="0"/>
          </a:p>
          <a:p>
            <a:pPr algn="ctr"/>
            <a:r>
              <a:rPr lang="fr-FR" sz="2000" b="1" i="1" dirty="0" smtClean="0"/>
              <a:t>1706-1790</a:t>
            </a:r>
            <a:endParaRPr lang="fr-FR" sz="2000" b="1" i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143108" y="1142984"/>
            <a:ext cx="7358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 smtClean="0"/>
              <a:t>Vitreous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electricity</a:t>
            </a:r>
            <a:r>
              <a:rPr lang="fr-FR" sz="1600" i="1" dirty="0" smtClean="0"/>
              <a:t> and </a:t>
            </a:r>
            <a:r>
              <a:rPr lang="fr-FR" sz="1600" i="1" dirty="0" err="1" smtClean="0"/>
              <a:t>resineous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electricity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represent</a:t>
            </a:r>
            <a:r>
              <a:rPr lang="fr-FR" sz="1600" i="1" dirty="0" smtClean="0"/>
              <a:t> the </a:t>
            </a:r>
            <a:r>
              <a:rPr lang="fr-FR" sz="1600" i="1" dirty="0" err="1" smtClean="0"/>
              <a:t>same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fluid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at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different</a:t>
            </a:r>
            <a:r>
              <a:rPr lang="fr-FR" sz="1600" i="1" dirty="0" smtClean="0"/>
              <a:t> pressures,  the circulation of </a:t>
            </a:r>
            <a:r>
              <a:rPr lang="fr-FR" sz="1600" i="1" dirty="0" err="1" smtClean="0"/>
              <a:t>electricity</a:t>
            </a:r>
            <a:r>
              <a:rPr lang="fr-FR" sz="1600" i="1" dirty="0" smtClean="0"/>
              <a:t> put the </a:t>
            </a:r>
            <a:r>
              <a:rPr lang="fr-FR" sz="1600" i="1" dirty="0" err="1" smtClean="0"/>
              <a:t>two</a:t>
            </a:r>
            <a:r>
              <a:rPr lang="fr-FR" sz="1600" i="1" dirty="0" smtClean="0"/>
              <a:t> states </a:t>
            </a:r>
            <a:r>
              <a:rPr lang="fr-FR" sz="1600" i="1" dirty="0" err="1" smtClean="0"/>
              <a:t>at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equilibrium</a:t>
            </a:r>
            <a:r>
              <a:rPr lang="fr-FR" sz="1600" i="1" dirty="0" smtClean="0"/>
              <a:t>.</a:t>
            </a:r>
            <a:endParaRPr lang="fr-FR" sz="1600" i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2071670" y="642918"/>
            <a:ext cx="402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Negative</a:t>
            </a:r>
            <a:r>
              <a:rPr lang="fr-FR" sz="2400" b="1" dirty="0" smtClean="0"/>
              <a:t> and </a:t>
            </a:r>
            <a:r>
              <a:rPr lang="fr-FR" sz="2400" b="1" dirty="0" err="1" smtClean="0"/>
              <a:t>Postives</a:t>
            </a:r>
            <a:r>
              <a:rPr lang="fr-FR" sz="2400" b="1" dirty="0" smtClean="0"/>
              <a:t> charges</a:t>
            </a:r>
            <a:endParaRPr lang="fr-FR" sz="2400" b="1" dirty="0"/>
          </a:p>
        </p:txBody>
      </p:sp>
      <p:pic>
        <p:nvPicPr>
          <p:cNvPr id="12" name="Picture 4" descr="Résultat de recherche d'images pour &quot;benjamin franklin paratonner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5984" y="2071678"/>
            <a:ext cx="1703389" cy="1467112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571472" y="4357694"/>
            <a:ext cx="437414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000" dirty="0" smtClean="0"/>
              <a:t>  </a:t>
            </a:r>
            <a:r>
              <a:rPr lang="fr-FR" sz="2000" b="1" dirty="0" smtClean="0"/>
              <a:t>Charge conservation</a:t>
            </a:r>
          </a:p>
          <a:p>
            <a:pPr>
              <a:buFont typeface="Arial" pitchFamily="34" charset="0"/>
              <a:buChar char="•"/>
            </a:pPr>
            <a:endParaRPr lang="fr-FR" sz="2000" b="1" dirty="0" smtClean="0"/>
          </a:p>
          <a:p>
            <a:pPr>
              <a:buFont typeface="Arial" pitchFamily="34" charset="0"/>
              <a:buChar char="•"/>
            </a:pPr>
            <a:r>
              <a:rPr lang="fr-FR" sz="2000" b="1" dirty="0" smtClean="0"/>
              <a:t>  </a:t>
            </a:r>
            <a:r>
              <a:rPr lang="fr-FR" sz="2000" b="1" dirty="0" err="1" smtClean="0"/>
              <a:t>Phenomena</a:t>
            </a:r>
            <a:r>
              <a:rPr lang="fr-FR" sz="2000" b="1" dirty="0" smtClean="0"/>
              <a:t> acting </a:t>
            </a:r>
            <a:r>
              <a:rPr lang="fr-FR" sz="2000" b="1" dirty="0" err="1" smtClean="0"/>
              <a:t>at</a:t>
            </a:r>
            <a:r>
              <a:rPr lang="fr-FR" sz="2000" b="1" dirty="0" smtClean="0"/>
              <a:t> distance</a:t>
            </a:r>
          </a:p>
          <a:p>
            <a:pPr>
              <a:buFont typeface="Arial" pitchFamily="34" charset="0"/>
              <a:buChar char="•"/>
            </a:pPr>
            <a:endParaRPr lang="fr-FR" sz="2000" b="1" dirty="0" smtClean="0"/>
          </a:p>
          <a:p>
            <a:pPr>
              <a:buFont typeface="Arial" pitchFamily="34" charset="0"/>
              <a:buChar char="•"/>
            </a:pPr>
            <a:r>
              <a:rPr lang="fr-FR" sz="2000" b="1" dirty="0" smtClean="0"/>
              <a:t>  </a:t>
            </a:r>
            <a:r>
              <a:rPr lang="fr-FR" sz="2000" b="1" dirty="0" err="1" smtClean="0"/>
              <a:t>Explanation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Leiden</a:t>
            </a:r>
            <a:r>
              <a:rPr lang="fr-FR" sz="2000" b="1" dirty="0" smtClean="0"/>
              <a:t> jar </a:t>
            </a:r>
            <a:r>
              <a:rPr lang="fr-FR" sz="2000" b="1" dirty="0" err="1" smtClean="0"/>
              <a:t>phenomena</a:t>
            </a:r>
            <a:endParaRPr lang="fr-FR" sz="2000" b="1" dirty="0"/>
          </a:p>
        </p:txBody>
      </p:sp>
      <p:pic>
        <p:nvPicPr>
          <p:cNvPr id="14" name="Picture 6" descr="Résultat de recherche d'images pour &quot;paratonerre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7429520" y="2143116"/>
            <a:ext cx="1352283" cy="2286017"/>
          </a:xfrm>
          <a:prstGeom prst="rect">
            <a:avLst/>
          </a:prstGeom>
          <a:noFill/>
        </p:spPr>
      </p:pic>
      <p:sp>
        <p:nvSpPr>
          <p:cNvPr id="15" name="ZoneTexte 14"/>
          <p:cNvSpPr txBox="1"/>
          <p:nvPr/>
        </p:nvSpPr>
        <p:spPr>
          <a:xfrm>
            <a:off x="6357950" y="4500570"/>
            <a:ext cx="143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Lightning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rod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7786710" y="2571744"/>
            <a:ext cx="511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 +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  +  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 +  </a:t>
            </a:r>
            <a:endParaRPr lang="fr-F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Continuous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 distribution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357158" y="642918"/>
            <a:ext cx="7637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Calculation</a:t>
            </a:r>
            <a:r>
              <a:rPr lang="fr-FR" sz="2400" dirty="0" smtClean="0"/>
              <a:t> of the total </a:t>
            </a:r>
            <a:r>
              <a:rPr lang="fr-FR" sz="2400" dirty="0" err="1" smtClean="0"/>
              <a:t>field</a:t>
            </a:r>
            <a:r>
              <a:rPr lang="fr-FR" sz="2400" dirty="0" smtClean="0"/>
              <a:t> </a:t>
            </a:r>
            <a:r>
              <a:rPr lang="fr-FR" sz="2400" dirty="0" err="1" smtClean="0"/>
              <a:t>produced</a:t>
            </a:r>
            <a:r>
              <a:rPr lang="fr-FR" sz="2400" dirty="0" smtClean="0"/>
              <a:t> by charge distribution</a:t>
            </a:r>
            <a:endParaRPr lang="fr-FR" sz="2400" dirty="0"/>
          </a:p>
        </p:txBody>
      </p:sp>
      <p:grpSp>
        <p:nvGrpSpPr>
          <p:cNvPr id="33" name="Groupe 21"/>
          <p:cNvGrpSpPr/>
          <p:nvPr/>
        </p:nvGrpSpPr>
        <p:grpSpPr>
          <a:xfrm>
            <a:off x="642910" y="1643050"/>
            <a:ext cx="214314" cy="214314"/>
            <a:chOff x="1214414" y="2000240"/>
            <a:chExt cx="428628" cy="429422"/>
          </a:xfrm>
        </p:grpSpPr>
        <p:cxnSp>
          <p:nvCxnSpPr>
            <p:cNvPr id="35" name="Connecteur droit 34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e 21"/>
          <p:cNvGrpSpPr/>
          <p:nvPr/>
        </p:nvGrpSpPr>
        <p:grpSpPr>
          <a:xfrm>
            <a:off x="795310" y="1795450"/>
            <a:ext cx="214314" cy="214314"/>
            <a:chOff x="1214414" y="2000240"/>
            <a:chExt cx="428628" cy="429422"/>
          </a:xfrm>
        </p:grpSpPr>
        <p:cxnSp>
          <p:nvCxnSpPr>
            <p:cNvPr id="45" name="Connecteur droit 44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e 21"/>
          <p:cNvGrpSpPr/>
          <p:nvPr/>
        </p:nvGrpSpPr>
        <p:grpSpPr>
          <a:xfrm>
            <a:off x="947710" y="1947850"/>
            <a:ext cx="214314" cy="214314"/>
            <a:chOff x="1214414" y="2000240"/>
            <a:chExt cx="428628" cy="429422"/>
          </a:xfrm>
        </p:grpSpPr>
        <p:cxnSp>
          <p:nvCxnSpPr>
            <p:cNvPr id="66" name="Connecteur droit 65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e 21"/>
          <p:cNvGrpSpPr/>
          <p:nvPr/>
        </p:nvGrpSpPr>
        <p:grpSpPr>
          <a:xfrm>
            <a:off x="714348" y="2143116"/>
            <a:ext cx="214314" cy="214314"/>
            <a:chOff x="1214414" y="2000240"/>
            <a:chExt cx="428628" cy="429422"/>
          </a:xfrm>
        </p:grpSpPr>
        <p:cxnSp>
          <p:nvCxnSpPr>
            <p:cNvPr id="69" name="Connecteur droit 68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e 21"/>
          <p:cNvGrpSpPr/>
          <p:nvPr/>
        </p:nvGrpSpPr>
        <p:grpSpPr>
          <a:xfrm>
            <a:off x="1071538" y="1714488"/>
            <a:ext cx="214314" cy="214314"/>
            <a:chOff x="1214414" y="2000240"/>
            <a:chExt cx="428628" cy="429422"/>
          </a:xfrm>
        </p:grpSpPr>
        <p:cxnSp>
          <p:nvCxnSpPr>
            <p:cNvPr id="72" name="Connecteur droit 71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e 21"/>
          <p:cNvGrpSpPr/>
          <p:nvPr/>
        </p:nvGrpSpPr>
        <p:grpSpPr>
          <a:xfrm>
            <a:off x="500034" y="1928802"/>
            <a:ext cx="214314" cy="214314"/>
            <a:chOff x="1214414" y="2000240"/>
            <a:chExt cx="428628" cy="429422"/>
          </a:xfrm>
        </p:grpSpPr>
        <p:cxnSp>
          <p:nvCxnSpPr>
            <p:cNvPr id="75" name="Connecteur droit 74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Connecteur droit 77"/>
          <p:cNvCxnSpPr/>
          <p:nvPr/>
        </p:nvCxnSpPr>
        <p:spPr>
          <a:xfrm>
            <a:off x="1000100" y="1928802"/>
            <a:ext cx="5715040" cy="2000264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/>
          <p:nvPr/>
        </p:nvCxnSpPr>
        <p:spPr>
          <a:xfrm rot="5400000" flipH="1" flipV="1">
            <a:off x="928662" y="1928802"/>
            <a:ext cx="714380" cy="57150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428736"/>
            <a:ext cx="345571" cy="56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" name="ZoneTexte 81"/>
          <p:cNvSpPr txBox="1"/>
          <p:nvPr/>
        </p:nvSpPr>
        <p:spPr>
          <a:xfrm>
            <a:off x="2428860" y="1571612"/>
            <a:ext cx="456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Order</a:t>
            </a:r>
            <a:r>
              <a:rPr lang="fr-FR" dirty="0" smtClean="0"/>
              <a:t> of magnitude of distance </a:t>
            </a:r>
            <a:r>
              <a:rPr lang="fr-FR" dirty="0" err="1" smtClean="0"/>
              <a:t>between</a:t>
            </a:r>
            <a:r>
              <a:rPr lang="fr-FR" dirty="0" smtClean="0"/>
              <a:t> charge</a:t>
            </a:r>
            <a:endParaRPr lang="fr-FR" dirty="0"/>
          </a:p>
        </p:txBody>
      </p:sp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68" y="3143248"/>
            <a:ext cx="367392" cy="514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6579" y="3321044"/>
            <a:ext cx="571504" cy="508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" name="ZoneTexte 82"/>
          <p:cNvSpPr txBox="1"/>
          <p:nvPr/>
        </p:nvSpPr>
        <p:spPr>
          <a:xfrm>
            <a:off x="3000364" y="4000504"/>
            <a:ext cx="350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distance </a:t>
            </a:r>
            <a:r>
              <a:rPr lang="fr-FR" dirty="0" err="1" smtClean="0"/>
              <a:t>from</a:t>
            </a:r>
            <a:r>
              <a:rPr lang="fr-FR" dirty="0" smtClean="0"/>
              <a:t> charge center of mass</a:t>
            </a:r>
            <a:endParaRPr lang="fr-FR" dirty="0"/>
          </a:p>
        </p:txBody>
      </p:sp>
      <p:sp>
        <p:nvSpPr>
          <p:cNvPr id="85" name="ZoneTexte 84"/>
          <p:cNvSpPr txBox="1"/>
          <p:nvPr/>
        </p:nvSpPr>
        <p:spPr>
          <a:xfrm>
            <a:off x="1000100" y="4714884"/>
            <a:ext cx="6393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If r &gt;&gt; d </a:t>
            </a:r>
            <a:r>
              <a:rPr lang="fr-FR" sz="2000" b="1" dirty="0" err="1" smtClean="0"/>
              <a:t>we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can</a:t>
            </a:r>
            <a:r>
              <a:rPr lang="fr-FR" sz="2000" b="1" dirty="0" smtClean="0"/>
              <a:t> assume a </a:t>
            </a:r>
            <a:r>
              <a:rPr lang="fr-FR" sz="2000" b="1" u="sng" dirty="0" err="1" smtClean="0">
                <a:solidFill>
                  <a:srgbClr val="002060"/>
                </a:solidFill>
              </a:rPr>
              <a:t>continuous</a:t>
            </a:r>
            <a:r>
              <a:rPr lang="fr-FR" sz="2000" b="1" u="sng" dirty="0" smtClean="0">
                <a:solidFill>
                  <a:srgbClr val="002060"/>
                </a:solidFill>
              </a:rPr>
              <a:t> charge distribution</a:t>
            </a:r>
            <a:endParaRPr lang="fr-FR" sz="2000" b="1" u="sng" dirty="0">
              <a:solidFill>
                <a:srgbClr val="002060"/>
              </a:solidFill>
            </a:endParaRPr>
          </a:p>
        </p:txBody>
      </p:sp>
      <p:sp>
        <p:nvSpPr>
          <p:cNvPr id="86" name="Forme libre 85"/>
          <p:cNvSpPr/>
          <p:nvPr/>
        </p:nvSpPr>
        <p:spPr>
          <a:xfrm>
            <a:off x="354319" y="1494263"/>
            <a:ext cx="1061886" cy="1048215"/>
          </a:xfrm>
          <a:custGeom>
            <a:avLst/>
            <a:gdLst>
              <a:gd name="connsiteX0" fmla="*/ 258998 w 1061886"/>
              <a:gd name="connsiteY0" fmla="*/ 0 h 1048215"/>
              <a:gd name="connsiteX1" fmla="*/ 180940 w 1061886"/>
              <a:gd name="connsiteY1" fmla="*/ 78059 h 1048215"/>
              <a:gd name="connsiteX2" fmla="*/ 80579 w 1061886"/>
              <a:gd name="connsiteY2" fmla="*/ 167269 h 1048215"/>
              <a:gd name="connsiteX3" fmla="*/ 58276 w 1061886"/>
              <a:gd name="connsiteY3" fmla="*/ 211874 h 1048215"/>
              <a:gd name="connsiteX4" fmla="*/ 24822 w 1061886"/>
              <a:gd name="connsiteY4" fmla="*/ 245327 h 1048215"/>
              <a:gd name="connsiteX5" fmla="*/ 2520 w 1061886"/>
              <a:gd name="connsiteY5" fmla="*/ 356839 h 1048215"/>
              <a:gd name="connsiteX6" fmla="*/ 24822 w 1061886"/>
              <a:gd name="connsiteY6" fmla="*/ 535259 h 1048215"/>
              <a:gd name="connsiteX7" fmla="*/ 47125 w 1061886"/>
              <a:gd name="connsiteY7" fmla="*/ 579864 h 1048215"/>
              <a:gd name="connsiteX8" fmla="*/ 80579 w 1061886"/>
              <a:gd name="connsiteY8" fmla="*/ 602166 h 1048215"/>
              <a:gd name="connsiteX9" fmla="*/ 147486 w 1061886"/>
              <a:gd name="connsiteY9" fmla="*/ 669074 h 1048215"/>
              <a:gd name="connsiteX10" fmla="*/ 180940 w 1061886"/>
              <a:gd name="connsiteY10" fmla="*/ 702527 h 1048215"/>
              <a:gd name="connsiteX11" fmla="*/ 203242 w 1061886"/>
              <a:gd name="connsiteY11" fmla="*/ 724830 h 1048215"/>
              <a:gd name="connsiteX12" fmla="*/ 247847 w 1061886"/>
              <a:gd name="connsiteY12" fmla="*/ 791737 h 1048215"/>
              <a:gd name="connsiteX13" fmla="*/ 270149 w 1061886"/>
              <a:gd name="connsiteY13" fmla="*/ 825191 h 1048215"/>
              <a:gd name="connsiteX14" fmla="*/ 292452 w 1061886"/>
              <a:gd name="connsiteY14" fmla="*/ 847493 h 1048215"/>
              <a:gd name="connsiteX15" fmla="*/ 314754 w 1061886"/>
              <a:gd name="connsiteY15" fmla="*/ 880947 h 1048215"/>
              <a:gd name="connsiteX16" fmla="*/ 337057 w 1061886"/>
              <a:gd name="connsiteY16" fmla="*/ 903249 h 1048215"/>
              <a:gd name="connsiteX17" fmla="*/ 359359 w 1061886"/>
              <a:gd name="connsiteY17" fmla="*/ 936703 h 1048215"/>
              <a:gd name="connsiteX18" fmla="*/ 403964 w 1061886"/>
              <a:gd name="connsiteY18" fmla="*/ 970157 h 1048215"/>
              <a:gd name="connsiteX19" fmla="*/ 426266 w 1061886"/>
              <a:gd name="connsiteY19" fmla="*/ 1003610 h 1048215"/>
              <a:gd name="connsiteX20" fmla="*/ 493174 w 1061886"/>
              <a:gd name="connsiteY20" fmla="*/ 1048215 h 1048215"/>
              <a:gd name="connsiteX21" fmla="*/ 548930 w 1061886"/>
              <a:gd name="connsiteY21" fmla="*/ 1025913 h 1048215"/>
              <a:gd name="connsiteX22" fmla="*/ 582383 w 1061886"/>
              <a:gd name="connsiteY22" fmla="*/ 1014761 h 1048215"/>
              <a:gd name="connsiteX23" fmla="*/ 604686 w 1061886"/>
              <a:gd name="connsiteY23" fmla="*/ 970157 h 1048215"/>
              <a:gd name="connsiteX24" fmla="*/ 638140 w 1061886"/>
              <a:gd name="connsiteY24" fmla="*/ 936703 h 1048215"/>
              <a:gd name="connsiteX25" fmla="*/ 727349 w 1061886"/>
              <a:gd name="connsiteY25" fmla="*/ 825191 h 1048215"/>
              <a:gd name="connsiteX26" fmla="*/ 827710 w 1061886"/>
              <a:gd name="connsiteY26" fmla="*/ 814039 h 1048215"/>
              <a:gd name="connsiteX27" fmla="*/ 928071 w 1061886"/>
              <a:gd name="connsiteY27" fmla="*/ 758283 h 1048215"/>
              <a:gd name="connsiteX28" fmla="*/ 961525 w 1061886"/>
              <a:gd name="connsiteY28" fmla="*/ 657922 h 1048215"/>
              <a:gd name="connsiteX29" fmla="*/ 983827 w 1061886"/>
              <a:gd name="connsiteY29" fmla="*/ 579864 h 1048215"/>
              <a:gd name="connsiteX30" fmla="*/ 994979 w 1061886"/>
              <a:gd name="connsiteY30" fmla="*/ 490654 h 1048215"/>
              <a:gd name="connsiteX31" fmla="*/ 1039583 w 1061886"/>
              <a:gd name="connsiteY31" fmla="*/ 267630 h 1048215"/>
              <a:gd name="connsiteX32" fmla="*/ 1061886 w 1061886"/>
              <a:gd name="connsiteY32" fmla="*/ 245327 h 1048215"/>
              <a:gd name="connsiteX33" fmla="*/ 1039583 w 1061886"/>
              <a:gd name="connsiteY33" fmla="*/ 122664 h 1048215"/>
              <a:gd name="connsiteX34" fmla="*/ 1028432 w 1061886"/>
              <a:gd name="connsiteY34" fmla="*/ 89210 h 1048215"/>
              <a:gd name="connsiteX35" fmla="*/ 994979 w 1061886"/>
              <a:gd name="connsiteY35" fmla="*/ 66908 h 1048215"/>
              <a:gd name="connsiteX36" fmla="*/ 939222 w 1061886"/>
              <a:gd name="connsiteY36" fmla="*/ 33454 h 1048215"/>
              <a:gd name="connsiteX37" fmla="*/ 905769 w 1061886"/>
              <a:gd name="connsiteY37" fmla="*/ 11152 h 1048215"/>
              <a:gd name="connsiteX38" fmla="*/ 738501 w 1061886"/>
              <a:gd name="connsiteY38" fmla="*/ 33454 h 1048215"/>
              <a:gd name="connsiteX39" fmla="*/ 638140 w 1061886"/>
              <a:gd name="connsiteY39" fmla="*/ 111513 h 1048215"/>
              <a:gd name="connsiteX40" fmla="*/ 604686 w 1061886"/>
              <a:gd name="connsiteY40" fmla="*/ 122664 h 1048215"/>
              <a:gd name="connsiteX41" fmla="*/ 571232 w 1061886"/>
              <a:gd name="connsiteY41" fmla="*/ 144966 h 1048215"/>
              <a:gd name="connsiteX42" fmla="*/ 504325 w 1061886"/>
              <a:gd name="connsiteY42" fmla="*/ 167269 h 1048215"/>
              <a:gd name="connsiteX43" fmla="*/ 470871 w 1061886"/>
              <a:gd name="connsiteY43" fmla="*/ 178420 h 1048215"/>
              <a:gd name="connsiteX44" fmla="*/ 392813 w 1061886"/>
              <a:gd name="connsiteY44" fmla="*/ 167269 h 1048215"/>
              <a:gd name="connsiteX45" fmla="*/ 359359 w 1061886"/>
              <a:gd name="connsiteY45" fmla="*/ 100361 h 1048215"/>
              <a:gd name="connsiteX46" fmla="*/ 348208 w 1061886"/>
              <a:gd name="connsiteY46" fmla="*/ 55757 h 1048215"/>
              <a:gd name="connsiteX47" fmla="*/ 281301 w 1061886"/>
              <a:gd name="connsiteY47" fmla="*/ 33454 h 1048215"/>
              <a:gd name="connsiteX48" fmla="*/ 258998 w 1061886"/>
              <a:gd name="connsiteY48" fmla="*/ 0 h 104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61886" h="1048215">
                <a:moveTo>
                  <a:pt x="258998" y="0"/>
                </a:moveTo>
                <a:cubicBezTo>
                  <a:pt x="196417" y="41722"/>
                  <a:pt x="250475" y="798"/>
                  <a:pt x="180940" y="78059"/>
                </a:cubicBezTo>
                <a:cubicBezTo>
                  <a:pt x="133245" y="131053"/>
                  <a:pt x="131217" y="129290"/>
                  <a:pt x="80579" y="167269"/>
                </a:cubicBezTo>
                <a:cubicBezTo>
                  <a:pt x="73145" y="182137"/>
                  <a:pt x="67938" y="198347"/>
                  <a:pt x="58276" y="211874"/>
                </a:cubicBezTo>
                <a:cubicBezTo>
                  <a:pt x="49110" y="224707"/>
                  <a:pt x="32646" y="231635"/>
                  <a:pt x="24822" y="245327"/>
                </a:cubicBezTo>
                <a:cubicBezTo>
                  <a:pt x="16994" y="259026"/>
                  <a:pt x="3198" y="352770"/>
                  <a:pt x="2520" y="356839"/>
                </a:cubicBezTo>
                <a:cubicBezTo>
                  <a:pt x="7749" y="424816"/>
                  <a:pt x="0" y="477342"/>
                  <a:pt x="24822" y="535259"/>
                </a:cubicBezTo>
                <a:cubicBezTo>
                  <a:pt x="31370" y="550538"/>
                  <a:pt x="36483" y="567094"/>
                  <a:pt x="47125" y="579864"/>
                </a:cubicBezTo>
                <a:cubicBezTo>
                  <a:pt x="55705" y="590160"/>
                  <a:pt x="70562" y="593262"/>
                  <a:pt x="80579" y="602166"/>
                </a:cubicBezTo>
                <a:cubicBezTo>
                  <a:pt x="104153" y="623120"/>
                  <a:pt x="125183" y="646771"/>
                  <a:pt x="147486" y="669074"/>
                </a:cubicBezTo>
                <a:lnTo>
                  <a:pt x="180940" y="702527"/>
                </a:lnTo>
                <a:cubicBezTo>
                  <a:pt x="188374" y="709961"/>
                  <a:pt x="197410" y="716082"/>
                  <a:pt x="203242" y="724830"/>
                </a:cubicBezTo>
                <a:lnTo>
                  <a:pt x="247847" y="791737"/>
                </a:lnTo>
                <a:cubicBezTo>
                  <a:pt x="255281" y="802888"/>
                  <a:pt x="260672" y="815714"/>
                  <a:pt x="270149" y="825191"/>
                </a:cubicBezTo>
                <a:cubicBezTo>
                  <a:pt x="277583" y="832625"/>
                  <a:pt x="285884" y="839283"/>
                  <a:pt x="292452" y="847493"/>
                </a:cubicBezTo>
                <a:cubicBezTo>
                  <a:pt x="300824" y="857958"/>
                  <a:pt x="306382" y="870482"/>
                  <a:pt x="314754" y="880947"/>
                </a:cubicBezTo>
                <a:cubicBezTo>
                  <a:pt x="321322" y="889157"/>
                  <a:pt x="330489" y="895039"/>
                  <a:pt x="337057" y="903249"/>
                </a:cubicBezTo>
                <a:cubicBezTo>
                  <a:pt x="345429" y="913714"/>
                  <a:pt x="349882" y="927226"/>
                  <a:pt x="359359" y="936703"/>
                </a:cubicBezTo>
                <a:cubicBezTo>
                  <a:pt x="372501" y="949845"/>
                  <a:pt x="390822" y="957015"/>
                  <a:pt x="403964" y="970157"/>
                </a:cubicBezTo>
                <a:cubicBezTo>
                  <a:pt x="413441" y="979634"/>
                  <a:pt x="416180" y="994785"/>
                  <a:pt x="426266" y="1003610"/>
                </a:cubicBezTo>
                <a:cubicBezTo>
                  <a:pt x="446438" y="1021261"/>
                  <a:pt x="493174" y="1048215"/>
                  <a:pt x="493174" y="1048215"/>
                </a:cubicBezTo>
                <a:cubicBezTo>
                  <a:pt x="511759" y="1040781"/>
                  <a:pt x="530188" y="1032942"/>
                  <a:pt x="548930" y="1025913"/>
                </a:cubicBezTo>
                <a:cubicBezTo>
                  <a:pt x="559936" y="1021786"/>
                  <a:pt x="574071" y="1023073"/>
                  <a:pt x="582383" y="1014761"/>
                </a:cubicBezTo>
                <a:cubicBezTo>
                  <a:pt x="594137" y="1003007"/>
                  <a:pt x="595024" y="983684"/>
                  <a:pt x="604686" y="970157"/>
                </a:cubicBezTo>
                <a:cubicBezTo>
                  <a:pt x="613852" y="957324"/>
                  <a:pt x="626989" y="947854"/>
                  <a:pt x="638140" y="936703"/>
                </a:cubicBezTo>
                <a:cubicBezTo>
                  <a:pt x="667554" y="877874"/>
                  <a:pt x="664319" y="839736"/>
                  <a:pt x="727349" y="825191"/>
                </a:cubicBezTo>
                <a:cubicBezTo>
                  <a:pt x="760147" y="817622"/>
                  <a:pt x="794256" y="817756"/>
                  <a:pt x="827710" y="814039"/>
                </a:cubicBezTo>
                <a:cubicBezTo>
                  <a:pt x="909579" y="786750"/>
                  <a:pt x="877995" y="808361"/>
                  <a:pt x="928071" y="758283"/>
                </a:cubicBezTo>
                <a:lnTo>
                  <a:pt x="961525" y="657922"/>
                </a:lnTo>
                <a:cubicBezTo>
                  <a:pt x="970364" y="631405"/>
                  <a:pt x="979159" y="607872"/>
                  <a:pt x="983827" y="579864"/>
                </a:cubicBezTo>
                <a:cubicBezTo>
                  <a:pt x="988754" y="550304"/>
                  <a:pt x="991262" y="520391"/>
                  <a:pt x="994979" y="490654"/>
                </a:cubicBezTo>
                <a:cubicBezTo>
                  <a:pt x="1010331" y="214309"/>
                  <a:pt x="949682" y="339551"/>
                  <a:pt x="1039583" y="267630"/>
                </a:cubicBezTo>
                <a:cubicBezTo>
                  <a:pt x="1047793" y="261062"/>
                  <a:pt x="1054452" y="252761"/>
                  <a:pt x="1061886" y="245327"/>
                </a:cubicBezTo>
                <a:cubicBezTo>
                  <a:pt x="1054452" y="204439"/>
                  <a:pt x="1048291" y="163300"/>
                  <a:pt x="1039583" y="122664"/>
                </a:cubicBezTo>
                <a:cubicBezTo>
                  <a:pt x="1037120" y="111170"/>
                  <a:pt x="1035775" y="98389"/>
                  <a:pt x="1028432" y="89210"/>
                </a:cubicBezTo>
                <a:cubicBezTo>
                  <a:pt x="1020060" y="78745"/>
                  <a:pt x="1005444" y="75280"/>
                  <a:pt x="994979" y="66908"/>
                </a:cubicBezTo>
                <a:cubicBezTo>
                  <a:pt x="951244" y="31920"/>
                  <a:pt x="997319" y="52819"/>
                  <a:pt x="939222" y="33454"/>
                </a:cubicBezTo>
                <a:cubicBezTo>
                  <a:pt x="928071" y="26020"/>
                  <a:pt x="919141" y="12043"/>
                  <a:pt x="905769" y="11152"/>
                </a:cubicBezTo>
                <a:cubicBezTo>
                  <a:pt x="814813" y="5088"/>
                  <a:pt x="800086" y="12926"/>
                  <a:pt x="738501" y="33454"/>
                </a:cubicBezTo>
                <a:cubicBezTo>
                  <a:pt x="684455" y="87499"/>
                  <a:pt x="697737" y="85971"/>
                  <a:pt x="638140" y="111513"/>
                </a:cubicBezTo>
                <a:cubicBezTo>
                  <a:pt x="627336" y="116143"/>
                  <a:pt x="615200" y="117407"/>
                  <a:pt x="604686" y="122664"/>
                </a:cubicBezTo>
                <a:cubicBezTo>
                  <a:pt x="592699" y="128657"/>
                  <a:pt x="583479" y="139523"/>
                  <a:pt x="571232" y="144966"/>
                </a:cubicBezTo>
                <a:cubicBezTo>
                  <a:pt x="549749" y="154514"/>
                  <a:pt x="526627" y="159835"/>
                  <a:pt x="504325" y="167269"/>
                </a:cubicBezTo>
                <a:lnTo>
                  <a:pt x="470871" y="178420"/>
                </a:lnTo>
                <a:cubicBezTo>
                  <a:pt x="444852" y="174703"/>
                  <a:pt x="416831" y="177944"/>
                  <a:pt x="392813" y="167269"/>
                </a:cubicBezTo>
                <a:cubicBezTo>
                  <a:pt x="376817" y="160160"/>
                  <a:pt x="363498" y="114846"/>
                  <a:pt x="359359" y="100361"/>
                </a:cubicBezTo>
                <a:cubicBezTo>
                  <a:pt x="355149" y="85625"/>
                  <a:pt x="359844" y="65731"/>
                  <a:pt x="348208" y="55757"/>
                </a:cubicBezTo>
                <a:cubicBezTo>
                  <a:pt x="330359" y="40458"/>
                  <a:pt x="302328" y="43967"/>
                  <a:pt x="281301" y="33454"/>
                </a:cubicBezTo>
                <a:lnTo>
                  <a:pt x="258998" y="0"/>
                </a:lnTo>
                <a:close/>
              </a:path>
            </a:pathLst>
          </a:cu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Continuous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 distribution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 flipV="1">
            <a:off x="3500430" y="1714488"/>
            <a:ext cx="500066" cy="1444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928802"/>
            <a:ext cx="928694" cy="1204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2643182"/>
            <a:ext cx="1071570" cy="392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2643182"/>
            <a:ext cx="357190" cy="36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1714488"/>
            <a:ext cx="2690813" cy="72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28992" y="1928802"/>
            <a:ext cx="1071570" cy="549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29124" y="5357826"/>
            <a:ext cx="3054796" cy="78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429124" y="3786190"/>
            <a:ext cx="4286280" cy="715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ZoneTexte 47"/>
          <p:cNvSpPr txBox="1"/>
          <p:nvPr/>
        </p:nvSpPr>
        <p:spPr>
          <a:xfrm>
            <a:off x="0" y="642918"/>
            <a:ext cx="7637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Calculation</a:t>
            </a:r>
            <a:r>
              <a:rPr lang="fr-FR" sz="2400" dirty="0" smtClean="0"/>
              <a:t> of the total </a:t>
            </a:r>
            <a:r>
              <a:rPr lang="fr-FR" sz="2400" dirty="0" err="1" smtClean="0"/>
              <a:t>field</a:t>
            </a:r>
            <a:r>
              <a:rPr lang="fr-FR" sz="2400" dirty="0" smtClean="0"/>
              <a:t> </a:t>
            </a:r>
            <a:r>
              <a:rPr lang="fr-FR" sz="2400" dirty="0" err="1" smtClean="0"/>
              <a:t>produced</a:t>
            </a:r>
            <a:r>
              <a:rPr lang="fr-FR" sz="2400" dirty="0" smtClean="0"/>
              <a:t> by charge distribution</a:t>
            </a:r>
            <a:endParaRPr lang="fr-FR" sz="2400" dirty="0"/>
          </a:p>
        </p:txBody>
      </p:sp>
      <p:sp>
        <p:nvSpPr>
          <p:cNvPr id="49" name="ZoneTexte 48"/>
          <p:cNvSpPr txBox="1"/>
          <p:nvPr/>
        </p:nvSpPr>
        <p:spPr>
          <a:xfrm>
            <a:off x="785786" y="1071546"/>
            <a:ext cx="750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1. </a:t>
            </a:r>
            <a:r>
              <a:rPr lang="fr-FR" b="1" dirty="0" err="1" smtClean="0"/>
              <a:t>We</a:t>
            </a:r>
            <a:r>
              <a:rPr lang="fr-FR" b="1" dirty="0" smtClean="0"/>
              <a:t> </a:t>
            </a:r>
            <a:r>
              <a:rPr lang="fr-FR" b="1" dirty="0" err="1" smtClean="0"/>
              <a:t>consider</a:t>
            </a:r>
            <a:r>
              <a:rPr lang="fr-FR" b="1" dirty="0" smtClean="0"/>
              <a:t> first </a:t>
            </a:r>
            <a:r>
              <a:rPr lang="fr-FR" b="1" dirty="0" err="1" smtClean="0"/>
              <a:t>elementary</a:t>
            </a:r>
            <a:r>
              <a:rPr lang="fr-FR" b="1" dirty="0" smtClean="0"/>
              <a:t> </a:t>
            </a:r>
            <a:r>
              <a:rPr lang="fr-FR" b="1" dirty="0" err="1" smtClean="0"/>
              <a:t>field</a:t>
            </a:r>
            <a:r>
              <a:rPr lang="fr-FR" b="1" dirty="0" smtClean="0"/>
              <a:t> </a:t>
            </a:r>
            <a:r>
              <a:rPr lang="fr-FR" b="1" dirty="0" err="1" smtClean="0"/>
              <a:t>produced</a:t>
            </a:r>
            <a:r>
              <a:rPr lang="fr-FR" b="1" dirty="0" smtClean="0"/>
              <a:t> by </a:t>
            </a:r>
            <a:r>
              <a:rPr lang="fr-FR" b="1" dirty="0" err="1" smtClean="0"/>
              <a:t>element</a:t>
            </a:r>
            <a:r>
              <a:rPr lang="fr-FR" b="1" dirty="0" smtClean="0"/>
              <a:t> </a:t>
            </a:r>
            <a:r>
              <a:rPr lang="fr-FR" b="1" dirty="0" err="1" smtClean="0"/>
              <a:t>dx</a:t>
            </a:r>
            <a:r>
              <a:rPr lang="fr-FR" b="1" dirty="0" smtClean="0"/>
              <a:t> of charge </a:t>
            </a:r>
            <a:r>
              <a:rPr lang="fr-FR" b="1" dirty="0" err="1" smtClean="0"/>
              <a:t>dq</a:t>
            </a:r>
            <a:r>
              <a:rPr lang="fr-FR" b="1" dirty="0" smtClean="0"/>
              <a:t> </a:t>
            </a:r>
            <a:endParaRPr lang="fr-FR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3071802" y="142873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43108" y="178592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</a:t>
            </a:r>
            <a:endParaRPr lang="fr-FR" dirty="0"/>
          </a:p>
        </p:txBody>
      </p:sp>
      <p:cxnSp>
        <p:nvCxnSpPr>
          <p:cNvPr id="52" name="Connecteur droit avec flèche 51"/>
          <p:cNvCxnSpPr/>
          <p:nvPr/>
        </p:nvCxnSpPr>
        <p:spPr>
          <a:xfrm rot="16200000" flipV="1">
            <a:off x="929456" y="2643976"/>
            <a:ext cx="357190" cy="2127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rot="10800000" flipV="1">
            <a:off x="1000100" y="1857364"/>
            <a:ext cx="2500330" cy="7143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e 53"/>
          <p:cNvGrpSpPr/>
          <p:nvPr/>
        </p:nvGrpSpPr>
        <p:grpSpPr>
          <a:xfrm>
            <a:off x="571472" y="3571876"/>
            <a:ext cx="3571900" cy="1704676"/>
            <a:chOff x="571472" y="3571876"/>
            <a:chExt cx="3571900" cy="1704676"/>
          </a:xfrm>
        </p:grpSpPr>
        <p:cxnSp>
          <p:nvCxnSpPr>
            <p:cNvPr id="55" name="Connecteur droit avec flèche 54"/>
            <p:cNvCxnSpPr/>
            <p:nvPr/>
          </p:nvCxnSpPr>
          <p:spPr>
            <a:xfrm flipV="1">
              <a:off x="3643306" y="3857628"/>
              <a:ext cx="500066" cy="1444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71472" y="4071942"/>
              <a:ext cx="928694" cy="1204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7" name="ZoneTexte 56"/>
            <p:cNvSpPr txBox="1"/>
            <p:nvPr/>
          </p:nvSpPr>
          <p:spPr>
            <a:xfrm>
              <a:off x="3214678" y="3571876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M</a:t>
              </a:r>
              <a:endParaRPr lang="fr-FR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285984" y="3929066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r</a:t>
              </a:r>
              <a:r>
                <a:rPr lang="fr-FR" baseline="-25000" dirty="0" smtClean="0"/>
                <a:t>i</a:t>
              </a:r>
              <a:endParaRPr lang="fr-FR" baseline="-25000" dirty="0"/>
            </a:p>
          </p:txBody>
        </p:sp>
        <p:cxnSp>
          <p:nvCxnSpPr>
            <p:cNvPr id="59" name="Connecteur droit 58"/>
            <p:cNvCxnSpPr/>
            <p:nvPr/>
          </p:nvCxnSpPr>
          <p:spPr>
            <a:xfrm rot="10800000" flipV="1">
              <a:off x="1142976" y="4000504"/>
              <a:ext cx="2500330" cy="71438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ZoneTexte 59"/>
          <p:cNvSpPr txBox="1"/>
          <p:nvPr/>
        </p:nvSpPr>
        <p:spPr>
          <a:xfrm>
            <a:off x="785786" y="3143248"/>
            <a:ext cx="636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2. Total </a:t>
            </a:r>
            <a:r>
              <a:rPr lang="fr-FR" b="1" dirty="0" err="1" smtClean="0"/>
              <a:t>field</a:t>
            </a:r>
            <a:r>
              <a:rPr lang="fr-FR" b="1" dirty="0" smtClean="0"/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the </a:t>
            </a:r>
            <a:r>
              <a:rPr lang="fr-FR" b="1" dirty="0" err="1" smtClean="0"/>
              <a:t>sum</a:t>
            </a:r>
            <a:r>
              <a:rPr lang="fr-FR" b="1" dirty="0" smtClean="0"/>
              <a:t> of the </a:t>
            </a:r>
            <a:r>
              <a:rPr lang="fr-FR" b="1" dirty="0" err="1" smtClean="0"/>
              <a:t>field</a:t>
            </a:r>
            <a:r>
              <a:rPr lang="fr-FR" b="1" dirty="0" smtClean="0"/>
              <a:t> </a:t>
            </a:r>
            <a:r>
              <a:rPr lang="fr-FR" b="1" dirty="0" err="1" smtClean="0"/>
              <a:t>created</a:t>
            </a:r>
            <a:r>
              <a:rPr lang="fr-FR" b="1" dirty="0" smtClean="0"/>
              <a:t>  by all </a:t>
            </a:r>
            <a:r>
              <a:rPr lang="fr-FR" b="1" dirty="0" err="1" smtClean="0"/>
              <a:t>elements</a:t>
            </a:r>
            <a:r>
              <a:rPr lang="fr-FR" b="1" dirty="0" smtClean="0"/>
              <a:t> </a:t>
            </a:r>
            <a:r>
              <a:rPr lang="fr-FR" b="1" dirty="0" err="1" smtClean="0"/>
              <a:t>dqi</a:t>
            </a:r>
            <a:r>
              <a:rPr lang="fr-FR" b="1" dirty="0" smtClean="0"/>
              <a:t> </a:t>
            </a:r>
            <a:endParaRPr lang="fr-FR" b="1" dirty="0"/>
          </a:p>
        </p:txBody>
      </p:sp>
      <p:cxnSp>
        <p:nvCxnSpPr>
          <p:cNvPr id="61" name="Connecteur droit 60"/>
          <p:cNvCxnSpPr/>
          <p:nvPr/>
        </p:nvCxnSpPr>
        <p:spPr>
          <a:xfrm rot="10800000" flipV="1">
            <a:off x="714348" y="4000504"/>
            <a:ext cx="2928958" cy="121444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 rot="5400000">
            <a:off x="5001422" y="4857760"/>
            <a:ext cx="856462" cy="7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5572132" y="4643446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Can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written</a:t>
            </a:r>
            <a:r>
              <a:rPr lang="fr-FR" dirty="0" smtClean="0"/>
              <a:t> as an </a:t>
            </a:r>
            <a:r>
              <a:rPr lang="fr-FR" dirty="0" err="1" smtClean="0"/>
              <a:t>integral</a:t>
            </a:r>
            <a:r>
              <a:rPr lang="fr-FR" dirty="0" smtClean="0"/>
              <a:t> </a:t>
            </a:r>
            <a:r>
              <a:rPr lang="fr-FR" dirty="0" err="1" smtClean="0"/>
              <a:t>form</a:t>
            </a:r>
            <a:endParaRPr lang="fr-FR" dirty="0"/>
          </a:p>
        </p:txBody>
      </p:sp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643306" y="4071942"/>
            <a:ext cx="521338" cy="466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Continuous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 distribution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071810"/>
            <a:ext cx="173342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786322"/>
            <a:ext cx="2779499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Connecteur droit 10"/>
          <p:cNvCxnSpPr/>
          <p:nvPr/>
        </p:nvCxnSpPr>
        <p:spPr>
          <a:xfrm rot="10800000">
            <a:off x="1142976" y="3429000"/>
            <a:ext cx="1714512" cy="35719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rot="10800000" flipV="1">
            <a:off x="1142976" y="5286388"/>
            <a:ext cx="1357322" cy="35719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3372" y="3143248"/>
            <a:ext cx="3613362" cy="95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0430" y="5143512"/>
            <a:ext cx="4143372" cy="97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ZoneTexte 14"/>
          <p:cNvSpPr txBox="1"/>
          <p:nvPr/>
        </p:nvSpPr>
        <p:spPr>
          <a:xfrm>
            <a:off x="3500430" y="2643182"/>
            <a:ext cx="5399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</a:t>
            </a:r>
            <a:r>
              <a:rPr lang="fr-FR" b="1" dirty="0" smtClean="0"/>
              <a:t>For a surface distribution </a:t>
            </a:r>
            <a:r>
              <a:rPr lang="fr-FR" b="1" dirty="0" err="1" smtClean="0"/>
              <a:t>we</a:t>
            </a:r>
            <a:r>
              <a:rPr lang="fr-FR" b="1" dirty="0" smtClean="0"/>
              <a:t> have a double </a:t>
            </a:r>
            <a:r>
              <a:rPr lang="fr-FR" b="1" dirty="0" err="1" smtClean="0"/>
              <a:t>integral</a:t>
            </a:r>
            <a:r>
              <a:rPr lang="fr-FR" b="1" dirty="0" smtClean="0"/>
              <a:t> </a:t>
            </a:r>
            <a:endParaRPr lang="fr-FR" b="1" dirty="0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2786050" y="3786190"/>
            <a:ext cx="571504" cy="1428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43174" y="3214686"/>
            <a:ext cx="932302" cy="478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ZoneTexte 19"/>
          <p:cNvSpPr txBox="1"/>
          <p:nvPr/>
        </p:nvSpPr>
        <p:spPr>
          <a:xfrm>
            <a:off x="2000232" y="3143248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500430" y="4357694"/>
            <a:ext cx="539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</a:t>
            </a:r>
            <a:r>
              <a:rPr lang="fr-FR" b="1" dirty="0" smtClean="0"/>
              <a:t>For a </a:t>
            </a:r>
            <a:r>
              <a:rPr lang="fr-FR" b="1" dirty="0" err="1" smtClean="0"/>
              <a:t>volumic</a:t>
            </a:r>
            <a:r>
              <a:rPr lang="fr-FR" b="1" dirty="0" smtClean="0"/>
              <a:t> distribution </a:t>
            </a:r>
            <a:r>
              <a:rPr lang="fr-FR" b="1" dirty="0" err="1" smtClean="0"/>
              <a:t>we</a:t>
            </a:r>
            <a:r>
              <a:rPr lang="fr-FR" b="1" dirty="0" smtClean="0"/>
              <a:t> have a triple </a:t>
            </a:r>
            <a:r>
              <a:rPr lang="fr-FR" b="1" dirty="0" err="1" smtClean="0"/>
              <a:t>integral</a:t>
            </a:r>
            <a:r>
              <a:rPr lang="fr-FR" b="1" dirty="0" smtClean="0"/>
              <a:t> </a:t>
            </a:r>
            <a:endParaRPr lang="fr-FR" b="1" dirty="0"/>
          </a:p>
        </p:txBody>
      </p:sp>
      <p:cxnSp>
        <p:nvCxnSpPr>
          <p:cNvPr id="22" name="Connecteur droit avec flèche 21"/>
          <p:cNvCxnSpPr/>
          <p:nvPr/>
        </p:nvCxnSpPr>
        <p:spPr>
          <a:xfrm flipV="1">
            <a:off x="2000232" y="5286388"/>
            <a:ext cx="571504" cy="1428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14546" y="4714884"/>
            <a:ext cx="853648" cy="437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8" name="Groupe 27"/>
          <p:cNvGrpSpPr/>
          <p:nvPr/>
        </p:nvGrpSpPr>
        <p:grpSpPr>
          <a:xfrm>
            <a:off x="214282" y="1214422"/>
            <a:ext cx="3000396" cy="1204610"/>
            <a:chOff x="571472" y="4071942"/>
            <a:chExt cx="3000396" cy="1204610"/>
          </a:xfrm>
        </p:grpSpPr>
        <p:cxnSp>
          <p:nvCxnSpPr>
            <p:cNvPr id="29" name="Connecteur droit avec flèche 28"/>
            <p:cNvCxnSpPr/>
            <p:nvPr/>
          </p:nvCxnSpPr>
          <p:spPr>
            <a:xfrm>
              <a:off x="3071802" y="4643446"/>
              <a:ext cx="500066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71472" y="4071942"/>
              <a:ext cx="928694" cy="1204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1" name="ZoneTexte 30"/>
            <p:cNvSpPr txBox="1"/>
            <p:nvPr/>
          </p:nvSpPr>
          <p:spPr>
            <a:xfrm>
              <a:off x="2928926" y="4143380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M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2071670" y="4214818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r</a:t>
              </a:r>
              <a:endParaRPr lang="fr-FR" baseline="-25000" dirty="0"/>
            </a:p>
          </p:txBody>
        </p:sp>
        <p:cxnSp>
          <p:nvCxnSpPr>
            <p:cNvPr id="33" name="Connecteur droit 32"/>
            <p:cNvCxnSpPr/>
            <p:nvPr/>
          </p:nvCxnSpPr>
          <p:spPr>
            <a:xfrm rot="10800000" flipV="1">
              <a:off x="1142976" y="4643446"/>
              <a:ext cx="2000264" cy="7143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14876" y="1714488"/>
            <a:ext cx="3054796" cy="78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28860" y="2000240"/>
            <a:ext cx="793034" cy="406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ZoneTexte 43"/>
          <p:cNvSpPr txBox="1"/>
          <p:nvPr/>
        </p:nvSpPr>
        <p:spPr>
          <a:xfrm>
            <a:off x="214282" y="500042"/>
            <a:ext cx="2811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ELECTRIC FIELD</a:t>
            </a:r>
            <a:endParaRPr lang="fr-FR" sz="24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3857620" y="1071546"/>
            <a:ext cx="4553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</a:t>
            </a:r>
            <a:r>
              <a:rPr lang="fr-FR" b="1" dirty="0" smtClean="0"/>
              <a:t>For a </a:t>
            </a:r>
            <a:r>
              <a:rPr lang="fr-FR" b="1" dirty="0" err="1" smtClean="0"/>
              <a:t>lineic</a:t>
            </a:r>
            <a:r>
              <a:rPr lang="fr-FR" b="1" dirty="0" smtClean="0"/>
              <a:t> distribution </a:t>
            </a:r>
            <a:r>
              <a:rPr lang="fr-FR" b="1" dirty="0" err="1" smtClean="0"/>
              <a:t>we</a:t>
            </a:r>
            <a:r>
              <a:rPr lang="fr-FR" b="1" dirty="0" smtClean="0"/>
              <a:t> have an </a:t>
            </a:r>
            <a:r>
              <a:rPr lang="fr-FR" b="1" dirty="0" err="1" smtClean="0"/>
              <a:t>integral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Continuous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 distribution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2" name="Groupe 45"/>
          <p:cNvGrpSpPr/>
          <p:nvPr/>
        </p:nvGrpSpPr>
        <p:grpSpPr>
          <a:xfrm>
            <a:off x="0" y="500042"/>
            <a:ext cx="8900306" cy="5643602"/>
            <a:chOff x="0" y="500042"/>
            <a:chExt cx="8900306" cy="5643602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85720" y="3071810"/>
              <a:ext cx="1733422" cy="1071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4786322"/>
              <a:ext cx="2779499" cy="1357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Connecteur droit 10"/>
            <p:cNvCxnSpPr/>
            <p:nvPr/>
          </p:nvCxnSpPr>
          <p:spPr>
            <a:xfrm rot="10800000">
              <a:off x="1142976" y="3429000"/>
              <a:ext cx="1714512" cy="35719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 rot="10800000" flipV="1">
              <a:off x="1142976" y="5286388"/>
              <a:ext cx="1357322" cy="35719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43372" y="3143248"/>
              <a:ext cx="3613362" cy="952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500430" y="5143512"/>
              <a:ext cx="4143372" cy="97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ZoneTexte 14"/>
            <p:cNvSpPr txBox="1"/>
            <p:nvPr/>
          </p:nvSpPr>
          <p:spPr>
            <a:xfrm>
              <a:off x="3500430" y="2643182"/>
              <a:ext cx="5399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 </a:t>
              </a:r>
              <a:r>
                <a:rPr lang="fr-FR" b="1" dirty="0" smtClean="0"/>
                <a:t>For a surface distribution </a:t>
              </a:r>
              <a:r>
                <a:rPr lang="fr-FR" b="1" dirty="0" err="1" smtClean="0"/>
                <a:t>we</a:t>
              </a:r>
              <a:r>
                <a:rPr lang="fr-FR" b="1" dirty="0" smtClean="0"/>
                <a:t> have a double </a:t>
              </a:r>
              <a:r>
                <a:rPr lang="fr-FR" b="1" dirty="0" err="1" smtClean="0"/>
                <a:t>integral</a:t>
              </a:r>
              <a:r>
                <a:rPr lang="fr-FR" b="1" dirty="0" smtClean="0"/>
                <a:t> </a:t>
              </a:r>
              <a:endParaRPr lang="fr-FR" b="1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2786050" y="3786190"/>
              <a:ext cx="571504" cy="14287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643174" y="3214686"/>
              <a:ext cx="932302" cy="478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0" name="ZoneTexte 19"/>
            <p:cNvSpPr txBox="1"/>
            <p:nvPr/>
          </p:nvSpPr>
          <p:spPr>
            <a:xfrm>
              <a:off x="2000232" y="3143248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r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3500430" y="4357694"/>
              <a:ext cx="5393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 </a:t>
              </a:r>
              <a:r>
                <a:rPr lang="fr-FR" b="1" dirty="0" smtClean="0"/>
                <a:t>For a </a:t>
              </a:r>
              <a:r>
                <a:rPr lang="fr-FR" b="1" dirty="0" err="1" smtClean="0"/>
                <a:t>volumic</a:t>
              </a:r>
              <a:r>
                <a:rPr lang="fr-FR" b="1" dirty="0" smtClean="0"/>
                <a:t> distribution </a:t>
              </a:r>
              <a:r>
                <a:rPr lang="fr-FR" b="1" dirty="0" err="1" smtClean="0"/>
                <a:t>we</a:t>
              </a:r>
              <a:r>
                <a:rPr lang="fr-FR" b="1" dirty="0" smtClean="0"/>
                <a:t> have a triple </a:t>
              </a:r>
              <a:r>
                <a:rPr lang="fr-FR" b="1" dirty="0" err="1" smtClean="0"/>
                <a:t>integral</a:t>
              </a:r>
              <a:r>
                <a:rPr lang="fr-FR" b="1" dirty="0" smtClean="0"/>
                <a:t> </a:t>
              </a:r>
              <a:endParaRPr lang="fr-FR" b="1" dirty="0"/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V="1">
              <a:off x="2000232" y="5286388"/>
              <a:ext cx="571504" cy="14287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214546" y="4714884"/>
              <a:ext cx="853648" cy="437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e 27"/>
            <p:cNvGrpSpPr/>
            <p:nvPr/>
          </p:nvGrpSpPr>
          <p:grpSpPr>
            <a:xfrm>
              <a:off x="214282" y="1214422"/>
              <a:ext cx="3000396" cy="1204610"/>
              <a:chOff x="571472" y="4071942"/>
              <a:chExt cx="3000396" cy="1204610"/>
            </a:xfrm>
          </p:grpSpPr>
          <p:cxnSp>
            <p:nvCxnSpPr>
              <p:cNvPr id="29" name="Connecteur droit avec flèche 28"/>
              <p:cNvCxnSpPr/>
              <p:nvPr/>
            </p:nvCxnSpPr>
            <p:spPr>
              <a:xfrm>
                <a:off x="3071802" y="4643446"/>
                <a:ext cx="500066" cy="158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571472" y="4071942"/>
                <a:ext cx="928694" cy="1204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1" name="ZoneTexte 30"/>
              <p:cNvSpPr txBox="1"/>
              <p:nvPr/>
            </p:nvSpPr>
            <p:spPr>
              <a:xfrm>
                <a:off x="2928926" y="4143380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M</a:t>
                </a:r>
                <a:endParaRPr lang="fr-FR" dirty="0"/>
              </a:p>
            </p:txBody>
          </p:sp>
          <p:sp>
            <p:nvSpPr>
              <p:cNvPr id="32" name="ZoneTexte 31"/>
              <p:cNvSpPr txBox="1"/>
              <p:nvPr/>
            </p:nvSpPr>
            <p:spPr>
              <a:xfrm>
                <a:off x="2071670" y="4214818"/>
                <a:ext cx="2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r</a:t>
                </a:r>
                <a:endParaRPr lang="fr-FR" baseline="-25000" dirty="0"/>
              </a:p>
            </p:txBody>
          </p:sp>
          <p:cxnSp>
            <p:nvCxnSpPr>
              <p:cNvPr id="33" name="Connecteur droit 32"/>
              <p:cNvCxnSpPr/>
              <p:nvPr/>
            </p:nvCxnSpPr>
            <p:spPr>
              <a:xfrm rot="10800000" flipV="1">
                <a:off x="1142976" y="4643446"/>
                <a:ext cx="2000264" cy="71438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Picture 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714876" y="1714488"/>
              <a:ext cx="3054796" cy="783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7" name="ZoneTexte 36"/>
            <p:cNvSpPr txBox="1"/>
            <p:nvPr/>
          </p:nvSpPr>
          <p:spPr>
            <a:xfrm>
              <a:off x="3857620" y="1071546"/>
              <a:ext cx="45534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 </a:t>
              </a:r>
              <a:r>
                <a:rPr lang="fr-FR" b="1" dirty="0" smtClean="0"/>
                <a:t>For a </a:t>
              </a:r>
              <a:r>
                <a:rPr lang="fr-FR" b="1" dirty="0" err="1" smtClean="0"/>
                <a:t>lineic</a:t>
              </a:r>
              <a:r>
                <a:rPr lang="fr-FR" b="1" dirty="0" smtClean="0"/>
                <a:t> distribution </a:t>
              </a:r>
              <a:r>
                <a:rPr lang="fr-FR" b="1" dirty="0" err="1" smtClean="0"/>
                <a:t>we</a:t>
              </a:r>
              <a:r>
                <a:rPr lang="fr-FR" b="1" dirty="0" smtClean="0"/>
                <a:t> have an </a:t>
              </a:r>
              <a:r>
                <a:rPr lang="fr-FR" b="1" dirty="0" err="1" smtClean="0"/>
                <a:t>integral</a:t>
              </a:r>
              <a:endParaRPr lang="fr-FR" b="1" dirty="0"/>
            </a:p>
          </p:txBody>
        </p:sp>
        <p:pic>
          <p:nvPicPr>
            <p:cNvPr id="43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28860" y="2000240"/>
              <a:ext cx="793034" cy="406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4" name="ZoneTexte 43"/>
            <p:cNvSpPr txBox="1"/>
            <p:nvPr/>
          </p:nvSpPr>
          <p:spPr>
            <a:xfrm>
              <a:off x="214282" y="500042"/>
              <a:ext cx="36840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smtClean="0"/>
                <a:t>ELECTRIC POTENTIAL</a:t>
              </a:r>
              <a:endParaRPr lang="fr-FR" sz="2400" b="1" dirty="0"/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4714876" y="1785926"/>
              <a:ext cx="428628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V</a:t>
              </a:r>
            </a:p>
            <a:p>
              <a:r>
                <a:rPr lang="fr-FR" dirty="0" smtClean="0"/>
                <a:t> </a:t>
              </a:r>
              <a:endParaRPr lang="fr-FR" dirty="0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071934" y="3286124"/>
              <a:ext cx="428628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V</a:t>
              </a:r>
            </a:p>
            <a:p>
              <a:r>
                <a:rPr lang="fr-FR" dirty="0" smtClean="0"/>
                <a:t> </a:t>
              </a:r>
              <a:endParaRPr lang="fr-FR" dirty="0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3500430" y="5286388"/>
              <a:ext cx="428628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V</a:t>
              </a:r>
            </a:p>
            <a:p>
              <a:r>
                <a:rPr lang="fr-FR" dirty="0" smtClean="0"/>
                <a:t> </a:t>
              </a:r>
              <a:endParaRPr lang="fr-FR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358082" y="1857364"/>
              <a:ext cx="500066" cy="428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358082" y="3429000"/>
              <a:ext cx="500066" cy="428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215206" y="5357826"/>
              <a:ext cx="500066" cy="428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7215206" y="1928802"/>
            <a:ext cx="214314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>
          <a:xfrm>
            <a:off x="7143768" y="3500438"/>
            <a:ext cx="142876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7000892" y="5500702"/>
            <a:ext cx="285752" cy="428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Continuous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 distribution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428596" y="642918"/>
            <a:ext cx="748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see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lecture the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and </a:t>
            </a:r>
            <a:r>
              <a:rPr lang="fr-FR" dirty="0" err="1" smtClean="0"/>
              <a:t>potential</a:t>
            </a:r>
            <a:r>
              <a:rPr lang="fr-FR" dirty="0" smtClean="0"/>
              <a:t> of </a:t>
            </a:r>
            <a:r>
              <a:rPr lang="fr-FR" dirty="0" err="1" smtClean="0"/>
              <a:t>some</a:t>
            </a:r>
            <a:r>
              <a:rPr lang="fr-FR" dirty="0" smtClean="0"/>
              <a:t> distributions</a:t>
            </a:r>
            <a:endParaRPr lang="fr-FR" dirty="0"/>
          </a:p>
        </p:txBody>
      </p:sp>
      <p:cxnSp>
        <p:nvCxnSpPr>
          <p:cNvPr id="49" name="Connecteur droit 48"/>
          <p:cNvCxnSpPr/>
          <p:nvPr/>
        </p:nvCxnSpPr>
        <p:spPr>
          <a:xfrm rot="5400000">
            <a:off x="762" y="1928008"/>
            <a:ext cx="1285884" cy="1588"/>
          </a:xfrm>
          <a:prstGeom prst="line">
            <a:avLst/>
          </a:prstGeom>
          <a:ln w="349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Bouée 49"/>
          <p:cNvSpPr/>
          <p:nvPr/>
        </p:nvSpPr>
        <p:spPr>
          <a:xfrm>
            <a:off x="1071538" y="1285860"/>
            <a:ext cx="1285884" cy="1285884"/>
          </a:xfrm>
          <a:prstGeom prst="donut">
            <a:avLst>
              <a:gd name="adj" fmla="val 1004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Bouée 50"/>
          <p:cNvSpPr/>
          <p:nvPr/>
        </p:nvSpPr>
        <p:spPr>
          <a:xfrm>
            <a:off x="2714612" y="1214422"/>
            <a:ext cx="1285884" cy="1285884"/>
          </a:xfrm>
          <a:prstGeom prst="donut">
            <a:avLst>
              <a:gd name="adj" fmla="val 50000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357686" y="1285860"/>
            <a:ext cx="1143008" cy="114300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Organigramme : Disque magnétique 52"/>
          <p:cNvSpPr/>
          <p:nvPr/>
        </p:nvSpPr>
        <p:spPr>
          <a:xfrm>
            <a:off x="6000760" y="1214422"/>
            <a:ext cx="928694" cy="1428760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Bouée 53"/>
          <p:cNvSpPr/>
          <p:nvPr/>
        </p:nvSpPr>
        <p:spPr>
          <a:xfrm>
            <a:off x="7286644" y="1142984"/>
            <a:ext cx="1428760" cy="1428760"/>
          </a:xfrm>
          <a:prstGeom prst="donut">
            <a:avLst>
              <a:gd name="adj" fmla="val 50000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357554" y="1857364"/>
            <a:ext cx="244930" cy="1928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7929586" y="1785926"/>
            <a:ext cx="285752" cy="2143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/>
          <p:cNvSpPr txBox="1"/>
          <p:nvPr/>
        </p:nvSpPr>
        <p:spPr>
          <a:xfrm>
            <a:off x="285720" y="2857496"/>
            <a:ext cx="845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wire</a:t>
            </a:r>
            <a:r>
              <a:rPr lang="fr-FR" dirty="0" smtClean="0"/>
              <a:t> (1D)    crown (2D)       disc (2D)            plan (2D)         </a:t>
            </a:r>
            <a:r>
              <a:rPr lang="fr-FR" dirty="0" err="1" smtClean="0"/>
              <a:t>cylinder</a:t>
            </a:r>
            <a:r>
              <a:rPr lang="fr-FR" dirty="0" smtClean="0"/>
              <a:t> (3D)      </a:t>
            </a:r>
            <a:r>
              <a:rPr lang="fr-FR" dirty="0" err="1" smtClean="0"/>
              <a:t>sphere</a:t>
            </a:r>
            <a:r>
              <a:rPr lang="fr-FR" dirty="0" smtClean="0"/>
              <a:t> (3D)</a:t>
            </a:r>
            <a:endParaRPr lang="fr-FR" dirty="0"/>
          </a:p>
        </p:txBody>
      </p:sp>
      <p:sp>
        <p:nvSpPr>
          <p:cNvPr id="60" name="ZoneTexte 59"/>
          <p:cNvSpPr txBox="1"/>
          <p:nvPr/>
        </p:nvSpPr>
        <p:spPr>
          <a:xfrm>
            <a:off x="357158" y="3571876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Method</a:t>
            </a:r>
            <a:r>
              <a:rPr lang="fr-FR" sz="2400" b="1" dirty="0" smtClean="0"/>
              <a:t>(s)</a:t>
            </a:r>
            <a:endParaRPr lang="fr-FR" sz="2400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357158" y="4286256"/>
            <a:ext cx="4269117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fr-FR" dirty="0" smtClean="0"/>
              <a:t>First </a:t>
            </a:r>
            <a:r>
              <a:rPr lang="fr-FR" dirty="0" err="1" smtClean="0"/>
              <a:t>calculation</a:t>
            </a:r>
            <a:r>
              <a:rPr lang="fr-FR" dirty="0" smtClean="0"/>
              <a:t> of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</a:p>
          <a:p>
            <a:pPr marL="342900" indent="-342900"/>
            <a:r>
              <a:rPr lang="fr-FR" dirty="0" smtClean="0"/>
              <a:t>      and </a:t>
            </a: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potential</a:t>
            </a:r>
            <a:r>
              <a:rPr lang="fr-FR" dirty="0" smtClean="0"/>
              <a:t> by </a:t>
            </a:r>
            <a:r>
              <a:rPr lang="fr-FR" dirty="0" err="1" smtClean="0"/>
              <a:t>integration</a:t>
            </a:r>
            <a:endParaRPr lang="fr-FR" dirty="0" smtClean="0"/>
          </a:p>
          <a:p>
            <a:pPr marL="342900" indent="-342900"/>
            <a:endParaRPr lang="fr-FR" sz="900" dirty="0" smtClean="0"/>
          </a:p>
          <a:p>
            <a:pPr marL="342900" indent="-342900"/>
            <a:r>
              <a:rPr lang="fr-FR" sz="2400" b="1" dirty="0" smtClean="0"/>
              <a:t>OR</a:t>
            </a:r>
            <a:endParaRPr lang="fr-FR" sz="2400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357158" y="5500702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2) First </a:t>
            </a:r>
            <a:r>
              <a:rPr lang="fr-FR" dirty="0" err="1" smtClean="0"/>
              <a:t>calculation</a:t>
            </a:r>
            <a:r>
              <a:rPr lang="fr-FR" dirty="0" smtClean="0"/>
              <a:t> of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potential</a:t>
            </a:r>
            <a:endParaRPr lang="fr-FR" dirty="0" smtClean="0"/>
          </a:p>
          <a:p>
            <a:r>
              <a:rPr lang="fr-FR" dirty="0" smtClean="0"/>
              <a:t>    and </a:t>
            </a:r>
            <a:r>
              <a:rPr lang="fr-FR" dirty="0" err="1" smtClean="0"/>
              <a:t>then</a:t>
            </a:r>
            <a:r>
              <a:rPr lang="fr-FR" dirty="0" smtClean="0"/>
              <a:t> 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by </a:t>
            </a:r>
            <a:r>
              <a:rPr lang="fr-FR" dirty="0" err="1" smtClean="0"/>
              <a:t>derivation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6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90" y="5572140"/>
            <a:ext cx="3237270" cy="50006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4286256"/>
            <a:ext cx="2714644" cy="82042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Continuous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 distribution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357158" y="642918"/>
            <a:ext cx="8786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Some</a:t>
            </a:r>
            <a:r>
              <a:rPr lang="fr-FR" sz="2000" dirty="0" smtClean="0"/>
              <a:t> Goal(s) of the </a:t>
            </a:r>
            <a:r>
              <a:rPr lang="fr-FR" sz="2000" dirty="0" err="1" smtClean="0"/>
              <a:t>Electrostatics</a:t>
            </a:r>
            <a:r>
              <a:rPr lang="fr-FR" sz="2000" dirty="0" smtClean="0"/>
              <a:t> </a:t>
            </a:r>
            <a:r>
              <a:rPr lang="fr-FR" sz="2000" dirty="0" err="1" smtClean="0"/>
              <a:t>chapter</a:t>
            </a:r>
            <a:r>
              <a:rPr lang="fr-FR" sz="2000" dirty="0" smtClean="0"/>
              <a:t>:</a:t>
            </a:r>
          </a:p>
          <a:p>
            <a:r>
              <a:rPr lang="fr-FR" sz="2000" dirty="0" err="1" smtClean="0"/>
              <a:t>Given</a:t>
            </a:r>
            <a:r>
              <a:rPr lang="fr-FR" sz="2000" dirty="0" smtClean="0"/>
              <a:t> a </a:t>
            </a:r>
            <a:r>
              <a:rPr lang="fr-FR" sz="2000" dirty="0" err="1" smtClean="0"/>
              <a:t>electric</a:t>
            </a:r>
            <a:r>
              <a:rPr lang="fr-FR" sz="2000" dirty="0" smtClean="0"/>
              <a:t> charge distribution, how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distributed</a:t>
            </a:r>
            <a:r>
              <a:rPr lang="fr-FR" sz="2000" dirty="0" smtClean="0"/>
              <a:t> the </a:t>
            </a:r>
            <a:r>
              <a:rPr lang="fr-FR" sz="2000" dirty="0" err="1" smtClean="0"/>
              <a:t>electric</a:t>
            </a:r>
            <a:r>
              <a:rPr lang="fr-FR" sz="2000" dirty="0" smtClean="0"/>
              <a:t> </a:t>
            </a:r>
            <a:r>
              <a:rPr lang="fr-FR" sz="2000" dirty="0" err="1" smtClean="0"/>
              <a:t>field</a:t>
            </a:r>
            <a:r>
              <a:rPr lang="fr-FR" sz="2000" dirty="0" smtClean="0"/>
              <a:t> ?</a:t>
            </a:r>
            <a:endParaRPr lang="fr-FR" sz="20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357430"/>
            <a:ext cx="1785950" cy="104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2571736" y="2357430"/>
            <a:ext cx="571504" cy="50006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357422" y="34290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 plans….</a:t>
            </a:r>
            <a:endParaRPr lang="fr-FR" dirty="0"/>
          </a:p>
        </p:txBody>
      </p:sp>
      <p:grpSp>
        <p:nvGrpSpPr>
          <p:cNvPr id="21" name="Groupe 20"/>
          <p:cNvGrpSpPr/>
          <p:nvPr/>
        </p:nvGrpSpPr>
        <p:grpSpPr>
          <a:xfrm>
            <a:off x="285720" y="3857628"/>
            <a:ext cx="1643074" cy="1285884"/>
            <a:chOff x="4143372" y="1928802"/>
            <a:chExt cx="4143403" cy="3929090"/>
          </a:xfrm>
        </p:grpSpPr>
        <p:pic>
          <p:nvPicPr>
            <p:cNvPr id="13" name="Picture 2" descr="https://upload.wikimedia.org/wikipedia/commons/thumb/b/b9/Capacitors_%287189597135%29.jpg/1280px-Capacitors_%287189597135%29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43570" y="2857496"/>
              <a:ext cx="1357322" cy="904529"/>
            </a:xfrm>
            <a:prstGeom prst="rect">
              <a:avLst/>
            </a:prstGeom>
            <a:noFill/>
          </p:spPr>
        </p:pic>
        <p:pic>
          <p:nvPicPr>
            <p:cNvPr id="14" name="Picture 6" descr="RÃ©sultat de recherche d'images pour &quot;circuit Ã©lectronique&quot;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143372" y="1928802"/>
              <a:ext cx="3964809" cy="2643206"/>
            </a:xfrm>
            <a:prstGeom prst="rect">
              <a:avLst/>
            </a:prstGeom>
            <a:noFill/>
          </p:spPr>
        </p:pic>
        <p:pic>
          <p:nvPicPr>
            <p:cNvPr id="17" name="Picture 4" descr="RÃ©sultat de recherche d'images pour &quot;cylindric capacitor&quot;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0800000">
              <a:off x="6572264" y="4143380"/>
              <a:ext cx="1714511" cy="1714512"/>
            </a:xfrm>
            <a:prstGeom prst="rect">
              <a:avLst/>
            </a:prstGeom>
            <a:noFill/>
          </p:spPr>
        </p:pic>
        <p:cxnSp>
          <p:nvCxnSpPr>
            <p:cNvPr id="19" name="Connecteur droit avec flèche 18"/>
            <p:cNvCxnSpPr/>
            <p:nvPr/>
          </p:nvCxnSpPr>
          <p:spPr>
            <a:xfrm rot="10800000">
              <a:off x="6215074" y="3429000"/>
              <a:ext cx="1071570" cy="85725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0800000">
              <a:off x="5572132" y="3786190"/>
              <a:ext cx="1428760" cy="1143008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ZoneTexte 22"/>
          <p:cNvSpPr txBox="1"/>
          <p:nvPr/>
        </p:nvSpPr>
        <p:spPr>
          <a:xfrm>
            <a:off x="357158" y="1714488"/>
            <a:ext cx="475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Example</a:t>
            </a:r>
            <a:r>
              <a:rPr lang="fr-FR" b="1" dirty="0" smtClean="0"/>
              <a:t> 1: The plane or </a:t>
            </a:r>
            <a:r>
              <a:rPr lang="fr-FR" b="1" dirty="0" err="1" smtClean="0"/>
              <a:t>cylindrical</a:t>
            </a:r>
            <a:r>
              <a:rPr lang="fr-FR" b="1" dirty="0" smtClean="0"/>
              <a:t> </a:t>
            </a:r>
            <a:r>
              <a:rPr lang="fr-FR" b="1" dirty="0" err="1" smtClean="0"/>
              <a:t>capacitor</a:t>
            </a:r>
            <a:r>
              <a:rPr lang="fr-FR" b="1" dirty="0" smtClean="0"/>
              <a:t> </a:t>
            </a:r>
            <a:endParaRPr lang="fr-FR" b="1" dirty="0"/>
          </a:p>
        </p:txBody>
      </p:sp>
      <p:sp>
        <p:nvSpPr>
          <p:cNvPr id="24" name="Rectangle 23"/>
          <p:cNvSpPr/>
          <p:nvPr/>
        </p:nvSpPr>
        <p:spPr>
          <a:xfrm>
            <a:off x="2714612" y="2643182"/>
            <a:ext cx="571504" cy="50006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" descr="RÃ©sultat de recherche d'images pour &quot;cylindric capacitor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3108" y="4500570"/>
            <a:ext cx="1292102" cy="918921"/>
          </a:xfrm>
          <a:prstGeom prst="rect">
            <a:avLst/>
          </a:prstGeom>
          <a:noFill/>
        </p:spPr>
      </p:pic>
      <p:pic>
        <p:nvPicPr>
          <p:cNvPr id="134146" name="Picture 2" descr="RÃ©sultat de recherche d'images pour &quot;electric field lines of capacitor&quot;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00496" y="2000240"/>
            <a:ext cx="821537" cy="1643074"/>
          </a:xfrm>
          <a:prstGeom prst="rect">
            <a:avLst/>
          </a:prstGeom>
          <a:noFill/>
        </p:spPr>
      </p:pic>
      <p:pic>
        <p:nvPicPr>
          <p:cNvPr id="13414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29058" y="4357694"/>
            <a:ext cx="1187899" cy="1157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ZoneTexte 25"/>
          <p:cNvSpPr txBox="1"/>
          <p:nvPr/>
        </p:nvSpPr>
        <p:spPr>
          <a:xfrm>
            <a:off x="1928794" y="564357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 coaxial </a:t>
            </a:r>
            <a:r>
              <a:rPr lang="fr-FR" dirty="0" err="1" smtClean="0"/>
              <a:t>cylinders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857884" y="2643182"/>
            <a:ext cx="3080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Example</a:t>
            </a:r>
            <a:r>
              <a:rPr lang="fr-FR" b="1" dirty="0" smtClean="0"/>
              <a:t> 2: The </a:t>
            </a:r>
            <a:r>
              <a:rPr lang="fr-FR" b="1" dirty="0" err="1" smtClean="0"/>
              <a:t>electrostatics</a:t>
            </a:r>
            <a:endParaRPr lang="fr-FR" b="1" dirty="0" smtClean="0"/>
          </a:p>
          <a:p>
            <a:r>
              <a:rPr lang="fr-FR" b="1" dirty="0" smtClean="0"/>
              <a:t>of </a:t>
            </a:r>
            <a:r>
              <a:rPr lang="fr-FR" b="1" dirty="0" err="1" smtClean="0"/>
              <a:t>Earth</a:t>
            </a:r>
            <a:r>
              <a:rPr lang="fr-FR" b="1" dirty="0" smtClean="0"/>
              <a:t>….</a:t>
            </a:r>
            <a:endParaRPr lang="fr-FR" b="1" dirty="0"/>
          </a:p>
        </p:txBody>
      </p:sp>
      <p:sp>
        <p:nvSpPr>
          <p:cNvPr id="28" name="Ellipse 27"/>
          <p:cNvSpPr/>
          <p:nvPr/>
        </p:nvSpPr>
        <p:spPr>
          <a:xfrm>
            <a:off x="6072198" y="3357562"/>
            <a:ext cx="1214446" cy="121444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143768" y="4643446"/>
            <a:ext cx="1521568" cy="1433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ZoneTexte 29"/>
          <p:cNvSpPr txBox="1"/>
          <p:nvPr/>
        </p:nvSpPr>
        <p:spPr>
          <a:xfrm>
            <a:off x="7572396" y="3500438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 </a:t>
            </a:r>
            <a:r>
              <a:rPr lang="fr-FR" dirty="0" err="1" smtClean="0"/>
              <a:t>sphere</a:t>
            </a:r>
            <a:r>
              <a:rPr lang="fr-FR" dirty="0" smtClean="0"/>
              <a:t>…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Energy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a 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357158" y="642918"/>
            <a:ext cx="8786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The </a:t>
            </a:r>
            <a:r>
              <a:rPr lang="fr-FR" sz="2000" dirty="0" err="1" smtClean="0"/>
              <a:t>potential</a:t>
            </a:r>
            <a:r>
              <a:rPr lang="fr-FR" sz="2000" dirty="0" smtClean="0"/>
              <a:t> </a:t>
            </a:r>
            <a:r>
              <a:rPr lang="fr-FR" sz="2000" dirty="0" err="1" smtClean="0"/>
              <a:t>energy</a:t>
            </a:r>
            <a:r>
              <a:rPr lang="fr-FR" sz="2000" dirty="0" smtClean="0"/>
              <a:t> of </a:t>
            </a:r>
            <a:r>
              <a:rPr lang="fr-FR" sz="2000" dirty="0" err="1" smtClean="0"/>
              <a:t>two</a:t>
            </a:r>
            <a:r>
              <a:rPr lang="fr-FR" sz="2000" dirty="0" smtClean="0"/>
              <a:t> </a:t>
            </a:r>
            <a:r>
              <a:rPr lang="fr-FR" sz="2000" dirty="0" err="1" smtClean="0"/>
              <a:t>electric</a:t>
            </a:r>
            <a:r>
              <a:rPr lang="fr-FR" sz="2000" dirty="0" smtClean="0"/>
              <a:t> charges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given</a:t>
            </a:r>
            <a:r>
              <a:rPr lang="fr-FR" sz="2000" dirty="0" smtClean="0"/>
              <a:t> by </a:t>
            </a:r>
            <a:endParaRPr lang="fr-FR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85860"/>
            <a:ext cx="259080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2428868"/>
            <a:ext cx="3047013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1" name="Groupe 84"/>
          <p:cNvGrpSpPr>
            <a:grpSpLocks/>
          </p:cNvGrpSpPr>
          <p:nvPr/>
        </p:nvGrpSpPr>
        <p:grpSpPr bwMode="auto">
          <a:xfrm>
            <a:off x="4572000" y="1428736"/>
            <a:ext cx="4031187" cy="1000125"/>
            <a:chOff x="752036" y="4433895"/>
            <a:chExt cx="3604851" cy="844557"/>
          </a:xfrm>
        </p:grpSpPr>
        <p:sp>
          <p:nvSpPr>
            <p:cNvPr id="32" name="Ellipse 31"/>
            <p:cNvSpPr/>
            <p:nvPr/>
          </p:nvSpPr>
          <p:spPr>
            <a:xfrm>
              <a:off x="1209146" y="4663131"/>
              <a:ext cx="275404" cy="26945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33" name="Connecteur droit 32"/>
            <p:cNvCxnSpPr>
              <a:endCxn id="41" idx="6"/>
            </p:cNvCxnSpPr>
            <p:nvPr/>
          </p:nvCxnSpPr>
          <p:spPr>
            <a:xfrm>
              <a:off x="1319876" y="4770377"/>
              <a:ext cx="2421849" cy="2681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43"/>
            <p:cNvSpPr txBox="1">
              <a:spLocks noChangeArrowheads="1"/>
            </p:cNvSpPr>
            <p:nvPr/>
          </p:nvSpPr>
          <p:spPr bwMode="auto">
            <a:xfrm>
              <a:off x="752036" y="4433895"/>
              <a:ext cx="410260" cy="3898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b="1" dirty="0" smtClean="0"/>
                <a:t>q</a:t>
              </a:r>
              <a:r>
                <a:rPr lang="fr-FR" sz="2400" b="1" baseline="-25000" dirty="0" smtClean="0"/>
                <a:t>1</a:t>
              </a:r>
              <a:endParaRPr lang="fr-FR" sz="2400" b="1" dirty="0"/>
            </a:p>
          </p:txBody>
        </p:sp>
        <p:sp>
          <p:nvSpPr>
            <p:cNvPr id="37" name="ZoneTexte 44"/>
            <p:cNvSpPr txBox="1">
              <a:spLocks noChangeArrowheads="1"/>
            </p:cNvSpPr>
            <p:nvPr/>
          </p:nvSpPr>
          <p:spPr bwMode="auto">
            <a:xfrm>
              <a:off x="3946627" y="4494221"/>
              <a:ext cx="410260" cy="3898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b="1" dirty="0" smtClean="0"/>
                <a:t>q</a:t>
              </a:r>
              <a:r>
                <a:rPr lang="fr-FR" sz="2400" b="1" baseline="-25000" dirty="0" smtClean="0"/>
                <a:t>2</a:t>
              </a:r>
              <a:endParaRPr lang="fr-FR" sz="2400" b="1" baseline="-25000" dirty="0"/>
            </a:p>
          </p:txBody>
        </p:sp>
        <p:sp>
          <p:nvSpPr>
            <p:cNvPr id="38" name="ZoneTexte 45"/>
            <p:cNvSpPr txBox="1">
              <a:spLocks noChangeArrowheads="1"/>
            </p:cNvSpPr>
            <p:nvPr/>
          </p:nvSpPr>
          <p:spPr bwMode="auto">
            <a:xfrm>
              <a:off x="2145580" y="4770641"/>
              <a:ext cx="218879" cy="301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000" b="1"/>
                <a:t>r</a:t>
              </a:r>
            </a:p>
          </p:txBody>
        </p:sp>
        <p:pic>
          <p:nvPicPr>
            <p:cNvPr id="39" name="Picture 1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71604" y="4929198"/>
              <a:ext cx="275237" cy="34925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41" name="Ellipse 40"/>
            <p:cNvSpPr/>
            <p:nvPr/>
          </p:nvSpPr>
          <p:spPr>
            <a:xfrm>
              <a:off x="3466321" y="4663131"/>
              <a:ext cx="275404" cy="26945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1319876" y="4770377"/>
              <a:ext cx="384713" cy="13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86050" y="4214818"/>
            <a:ext cx="3667125" cy="1209675"/>
          </a:xfrm>
          <a:prstGeom prst="rect">
            <a:avLst/>
          </a:prstGeom>
          <a:noFill/>
          <a:ln w="222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20" name="ZoneTexte 19"/>
          <p:cNvSpPr txBox="1"/>
          <p:nvPr/>
        </p:nvSpPr>
        <p:spPr>
          <a:xfrm>
            <a:off x="4714876" y="4786322"/>
            <a:ext cx="3000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5857884" y="4786322"/>
            <a:ext cx="27443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857356" y="5572140"/>
            <a:ext cx="5361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Be </a:t>
            </a:r>
            <a:r>
              <a:rPr lang="fr-FR" b="1" dirty="0" err="1" smtClean="0">
                <a:solidFill>
                  <a:srgbClr val="FF0000"/>
                </a:solidFill>
              </a:rPr>
              <a:t>careful</a:t>
            </a:r>
            <a:r>
              <a:rPr lang="fr-FR" b="1" dirty="0" smtClean="0">
                <a:solidFill>
                  <a:srgbClr val="FF0000"/>
                </a:solidFill>
              </a:rPr>
              <a:t>, </a:t>
            </a:r>
            <a:r>
              <a:rPr lang="fr-FR" b="1" dirty="0" err="1" smtClean="0">
                <a:solidFill>
                  <a:srgbClr val="FF0000"/>
                </a:solidFill>
              </a:rPr>
              <a:t>mistake</a:t>
            </a:r>
            <a:r>
              <a:rPr lang="fr-FR" b="1" dirty="0" smtClean="0">
                <a:solidFill>
                  <a:srgbClr val="FF0000"/>
                </a:solidFill>
              </a:rPr>
              <a:t> in first version (</a:t>
            </a:r>
            <a:r>
              <a:rPr lang="fr-FR" b="1" dirty="0" err="1" smtClean="0">
                <a:solidFill>
                  <a:srgbClr val="FF0000"/>
                </a:solidFill>
              </a:rPr>
              <a:t>between</a:t>
            </a:r>
            <a:r>
              <a:rPr lang="fr-FR" b="1" dirty="0" smtClean="0">
                <a:solidFill>
                  <a:srgbClr val="FF0000"/>
                </a:solidFill>
              </a:rPr>
              <a:t> 1 and 2)</a:t>
            </a:r>
            <a:endParaRPr lang="fr-F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Energy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a 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357158" y="642918"/>
            <a:ext cx="8786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The </a:t>
            </a:r>
            <a:r>
              <a:rPr lang="fr-FR" sz="2000" dirty="0" err="1" smtClean="0"/>
              <a:t>potential</a:t>
            </a:r>
            <a:r>
              <a:rPr lang="fr-FR" sz="2000" dirty="0" smtClean="0"/>
              <a:t> </a:t>
            </a:r>
            <a:r>
              <a:rPr lang="fr-FR" sz="2000" dirty="0" err="1" smtClean="0"/>
              <a:t>energy</a:t>
            </a:r>
            <a:r>
              <a:rPr lang="fr-FR" sz="2000" dirty="0" smtClean="0"/>
              <a:t> of  N </a:t>
            </a:r>
            <a:r>
              <a:rPr lang="fr-FR" sz="2000" dirty="0" err="1" smtClean="0"/>
              <a:t>electric</a:t>
            </a:r>
            <a:r>
              <a:rPr lang="fr-FR" sz="2000" dirty="0" smtClean="0"/>
              <a:t> charges…..a lot of interactions  </a:t>
            </a:r>
            <a:endParaRPr lang="fr-FR" sz="2000" dirty="0"/>
          </a:p>
        </p:txBody>
      </p:sp>
      <p:grpSp>
        <p:nvGrpSpPr>
          <p:cNvPr id="2" name="Groupe 16"/>
          <p:cNvGrpSpPr/>
          <p:nvPr/>
        </p:nvGrpSpPr>
        <p:grpSpPr>
          <a:xfrm>
            <a:off x="1071538" y="2143116"/>
            <a:ext cx="285752" cy="285752"/>
            <a:chOff x="1214414" y="2000240"/>
            <a:chExt cx="428628" cy="429422"/>
          </a:xfrm>
        </p:grpSpPr>
        <p:cxnSp>
          <p:nvCxnSpPr>
            <p:cNvPr id="21" name="Connecteur droit 20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18"/>
          <p:cNvGrpSpPr/>
          <p:nvPr/>
        </p:nvGrpSpPr>
        <p:grpSpPr>
          <a:xfrm>
            <a:off x="1428728" y="1500174"/>
            <a:ext cx="214314" cy="214314"/>
            <a:chOff x="1214414" y="2000240"/>
            <a:chExt cx="428628" cy="429422"/>
          </a:xfrm>
        </p:grpSpPr>
        <p:cxnSp>
          <p:nvCxnSpPr>
            <p:cNvPr id="24" name="Connecteur droit 23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21"/>
          <p:cNvGrpSpPr/>
          <p:nvPr/>
        </p:nvGrpSpPr>
        <p:grpSpPr>
          <a:xfrm>
            <a:off x="642910" y="1643050"/>
            <a:ext cx="214314" cy="214314"/>
            <a:chOff x="1214414" y="2000240"/>
            <a:chExt cx="428628" cy="429422"/>
          </a:xfrm>
        </p:grpSpPr>
        <p:cxnSp>
          <p:nvCxnSpPr>
            <p:cNvPr id="27" name="Connecteur droit 26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e 24"/>
          <p:cNvGrpSpPr/>
          <p:nvPr/>
        </p:nvGrpSpPr>
        <p:grpSpPr>
          <a:xfrm>
            <a:off x="857224" y="2786058"/>
            <a:ext cx="214314" cy="286546"/>
            <a:chOff x="1214414" y="2000240"/>
            <a:chExt cx="428628" cy="429422"/>
          </a:xfrm>
        </p:grpSpPr>
        <p:cxnSp>
          <p:nvCxnSpPr>
            <p:cNvPr id="30" name="Connecteur droit 29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27"/>
          <p:cNvGrpSpPr/>
          <p:nvPr/>
        </p:nvGrpSpPr>
        <p:grpSpPr>
          <a:xfrm>
            <a:off x="2071670" y="1500174"/>
            <a:ext cx="285752" cy="285752"/>
            <a:chOff x="1214414" y="2000240"/>
            <a:chExt cx="428628" cy="429422"/>
          </a:xfrm>
        </p:grpSpPr>
        <p:cxnSp>
          <p:nvCxnSpPr>
            <p:cNvPr id="42" name="Connecteur droit 41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30"/>
          <p:cNvGrpSpPr/>
          <p:nvPr/>
        </p:nvGrpSpPr>
        <p:grpSpPr>
          <a:xfrm>
            <a:off x="2714612" y="1714488"/>
            <a:ext cx="285752" cy="214314"/>
            <a:chOff x="1214414" y="2000240"/>
            <a:chExt cx="428628" cy="429422"/>
          </a:xfrm>
        </p:grpSpPr>
        <p:cxnSp>
          <p:nvCxnSpPr>
            <p:cNvPr id="46" name="Connecteur droit 45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necteur droit 48"/>
          <p:cNvCxnSpPr/>
          <p:nvPr/>
        </p:nvCxnSpPr>
        <p:spPr>
          <a:xfrm rot="5400000">
            <a:off x="1071538" y="1785926"/>
            <a:ext cx="642942" cy="35719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 rot="5400000">
            <a:off x="892943" y="1750207"/>
            <a:ext cx="1285884" cy="121444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 rot="16200000" flipH="1">
            <a:off x="750067" y="1821645"/>
            <a:ext cx="500066" cy="42862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571744"/>
            <a:ext cx="545419" cy="52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2071678"/>
            <a:ext cx="369603" cy="390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1802" y="1551824"/>
            <a:ext cx="571504" cy="410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4" name="Connecteur droit 63"/>
          <p:cNvCxnSpPr/>
          <p:nvPr/>
        </p:nvCxnSpPr>
        <p:spPr>
          <a:xfrm>
            <a:off x="2062146" y="1643050"/>
            <a:ext cx="795342" cy="21431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/>
          <p:nvPr/>
        </p:nvCxnSpPr>
        <p:spPr>
          <a:xfrm flipV="1">
            <a:off x="928662" y="1857364"/>
            <a:ext cx="1928826" cy="10715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 flipV="1">
            <a:off x="714348" y="1643050"/>
            <a:ext cx="857256" cy="7143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>
            <a:off x="1500166" y="1571612"/>
            <a:ext cx="714380" cy="14287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714348" y="1785926"/>
            <a:ext cx="2071702" cy="7143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/>
          <p:cNvSpPr txBox="1"/>
          <p:nvPr/>
        </p:nvSpPr>
        <p:spPr>
          <a:xfrm>
            <a:off x="4071934" y="1142984"/>
            <a:ext cx="309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tx2"/>
                </a:solidFill>
              </a:rPr>
              <a:t>Let’s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b="1" dirty="0" err="1" smtClean="0">
                <a:solidFill>
                  <a:schemeClr val="tx2"/>
                </a:solidFill>
              </a:rPr>
              <a:t>calculate</a:t>
            </a:r>
            <a:r>
              <a:rPr lang="fr-FR" b="1" dirty="0" smtClean="0">
                <a:solidFill>
                  <a:schemeClr val="tx2"/>
                </a:solidFill>
              </a:rPr>
              <a:t> the </a:t>
            </a:r>
            <a:r>
              <a:rPr lang="fr-FR" b="1" dirty="0" err="1" smtClean="0">
                <a:solidFill>
                  <a:schemeClr val="tx2"/>
                </a:solidFill>
              </a:rPr>
              <a:t>quantity</a:t>
            </a:r>
            <a:r>
              <a:rPr lang="fr-FR" b="1" dirty="0" smtClean="0">
                <a:solidFill>
                  <a:schemeClr val="tx2"/>
                </a:solidFill>
              </a:rPr>
              <a:t>…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7686" y="1571612"/>
            <a:ext cx="3714776" cy="2031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Energy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a 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357158" y="642918"/>
            <a:ext cx="8786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The </a:t>
            </a:r>
            <a:r>
              <a:rPr lang="fr-FR" sz="2000" dirty="0" err="1" smtClean="0"/>
              <a:t>potential</a:t>
            </a:r>
            <a:r>
              <a:rPr lang="fr-FR" sz="2000" dirty="0" smtClean="0"/>
              <a:t> </a:t>
            </a:r>
            <a:r>
              <a:rPr lang="fr-FR" sz="2000" dirty="0" err="1" smtClean="0"/>
              <a:t>energy</a:t>
            </a:r>
            <a:r>
              <a:rPr lang="fr-FR" sz="2000" dirty="0" smtClean="0"/>
              <a:t> of  N </a:t>
            </a:r>
            <a:r>
              <a:rPr lang="fr-FR" sz="2000" dirty="0" err="1" smtClean="0"/>
              <a:t>electric</a:t>
            </a:r>
            <a:r>
              <a:rPr lang="fr-FR" sz="2000" dirty="0" smtClean="0"/>
              <a:t> charges…..a lot of interactions  </a:t>
            </a:r>
            <a:endParaRPr lang="fr-FR" sz="2000" dirty="0"/>
          </a:p>
        </p:txBody>
      </p:sp>
      <p:grpSp>
        <p:nvGrpSpPr>
          <p:cNvPr id="2" name="Groupe 16"/>
          <p:cNvGrpSpPr/>
          <p:nvPr/>
        </p:nvGrpSpPr>
        <p:grpSpPr>
          <a:xfrm>
            <a:off x="1071538" y="2143116"/>
            <a:ext cx="285752" cy="285752"/>
            <a:chOff x="1214414" y="2000240"/>
            <a:chExt cx="428628" cy="429422"/>
          </a:xfrm>
        </p:grpSpPr>
        <p:cxnSp>
          <p:nvCxnSpPr>
            <p:cNvPr id="21" name="Connecteur droit 20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18"/>
          <p:cNvGrpSpPr/>
          <p:nvPr/>
        </p:nvGrpSpPr>
        <p:grpSpPr>
          <a:xfrm>
            <a:off x="1428728" y="1500174"/>
            <a:ext cx="214314" cy="214314"/>
            <a:chOff x="1214414" y="2000240"/>
            <a:chExt cx="428628" cy="429422"/>
          </a:xfrm>
        </p:grpSpPr>
        <p:cxnSp>
          <p:nvCxnSpPr>
            <p:cNvPr id="24" name="Connecteur droit 23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21"/>
          <p:cNvGrpSpPr/>
          <p:nvPr/>
        </p:nvGrpSpPr>
        <p:grpSpPr>
          <a:xfrm>
            <a:off x="642910" y="1643050"/>
            <a:ext cx="214314" cy="214314"/>
            <a:chOff x="1214414" y="2000240"/>
            <a:chExt cx="428628" cy="429422"/>
          </a:xfrm>
        </p:grpSpPr>
        <p:cxnSp>
          <p:nvCxnSpPr>
            <p:cNvPr id="27" name="Connecteur droit 26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e 24"/>
          <p:cNvGrpSpPr/>
          <p:nvPr/>
        </p:nvGrpSpPr>
        <p:grpSpPr>
          <a:xfrm>
            <a:off x="857224" y="2786058"/>
            <a:ext cx="214314" cy="286546"/>
            <a:chOff x="1214414" y="2000240"/>
            <a:chExt cx="428628" cy="429422"/>
          </a:xfrm>
        </p:grpSpPr>
        <p:cxnSp>
          <p:nvCxnSpPr>
            <p:cNvPr id="30" name="Connecteur droit 29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27"/>
          <p:cNvGrpSpPr/>
          <p:nvPr/>
        </p:nvGrpSpPr>
        <p:grpSpPr>
          <a:xfrm>
            <a:off x="2071670" y="1500174"/>
            <a:ext cx="285752" cy="285752"/>
            <a:chOff x="1214414" y="2000240"/>
            <a:chExt cx="428628" cy="429422"/>
          </a:xfrm>
        </p:grpSpPr>
        <p:cxnSp>
          <p:nvCxnSpPr>
            <p:cNvPr id="42" name="Connecteur droit 41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30"/>
          <p:cNvGrpSpPr/>
          <p:nvPr/>
        </p:nvGrpSpPr>
        <p:grpSpPr>
          <a:xfrm>
            <a:off x="2714612" y="1714488"/>
            <a:ext cx="285752" cy="214314"/>
            <a:chOff x="1214414" y="2000240"/>
            <a:chExt cx="428628" cy="429422"/>
          </a:xfrm>
        </p:grpSpPr>
        <p:cxnSp>
          <p:nvCxnSpPr>
            <p:cNvPr id="46" name="Connecteur droit 45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necteur droit 48"/>
          <p:cNvCxnSpPr/>
          <p:nvPr/>
        </p:nvCxnSpPr>
        <p:spPr>
          <a:xfrm rot="5400000">
            <a:off x="1071538" y="1785926"/>
            <a:ext cx="642942" cy="35719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 rot="5400000">
            <a:off x="892943" y="1750207"/>
            <a:ext cx="1285884" cy="121444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 rot="16200000" flipH="1">
            <a:off x="750067" y="1821645"/>
            <a:ext cx="500066" cy="42862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571744"/>
            <a:ext cx="545419" cy="52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2071678"/>
            <a:ext cx="369603" cy="390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1802" y="1551824"/>
            <a:ext cx="571504" cy="410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4" name="Connecteur droit 63"/>
          <p:cNvCxnSpPr/>
          <p:nvPr/>
        </p:nvCxnSpPr>
        <p:spPr>
          <a:xfrm>
            <a:off x="2062146" y="1643050"/>
            <a:ext cx="795342" cy="21431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/>
          <p:nvPr/>
        </p:nvCxnSpPr>
        <p:spPr>
          <a:xfrm flipV="1">
            <a:off x="928662" y="1857364"/>
            <a:ext cx="1928826" cy="10715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 flipV="1">
            <a:off x="714348" y="1643050"/>
            <a:ext cx="857256" cy="7143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>
            <a:off x="1500166" y="1571612"/>
            <a:ext cx="714380" cy="14287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714348" y="1785926"/>
            <a:ext cx="2071702" cy="7143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/>
          <p:cNvSpPr txBox="1"/>
          <p:nvPr/>
        </p:nvSpPr>
        <p:spPr>
          <a:xfrm>
            <a:off x="4071934" y="1142984"/>
            <a:ext cx="309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tx2"/>
                </a:solidFill>
              </a:rPr>
              <a:t>Let’s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b="1" dirty="0" err="1" smtClean="0">
                <a:solidFill>
                  <a:schemeClr val="tx2"/>
                </a:solidFill>
              </a:rPr>
              <a:t>calculate</a:t>
            </a:r>
            <a:r>
              <a:rPr lang="fr-FR" b="1" dirty="0" smtClean="0">
                <a:solidFill>
                  <a:schemeClr val="tx2"/>
                </a:solidFill>
              </a:rPr>
              <a:t> the </a:t>
            </a:r>
            <a:r>
              <a:rPr lang="fr-FR" b="1" dirty="0" err="1" smtClean="0">
                <a:solidFill>
                  <a:schemeClr val="tx2"/>
                </a:solidFill>
              </a:rPr>
              <a:t>quantity</a:t>
            </a:r>
            <a:r>
              <a:rPr lang="fr-FR" b="1" dirty="0" smtClean="0">
                <a:solidFill>
                  <a:schemeClr val="tx2"/>
                </a:solidFill>
              </a:rPr>
              <a:t>…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7686" y="1571612"/>
            <a:ext cx="3714776" cy="2031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9" name="Connecteur droit 78"/>
          <p:cNvCxnSpPr/>
          <p:nvPr/>
        </p:nvCxnSpPr>
        <p:spPr>
          <a:xfrm>
            <a:off x="3714744" y="3714752"/>
            <a:ext cx="4500594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1785918" y="3929066"/>
            <a:ext cx="186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Because</a:t>
            </a:r>
            <a:r>
              <a:rPr lang="fr-FR" dirty="0" smtClean="0"/>
              <a:t> </a:t>
            </a:r>
            <a:r>
              <a:rPr lang="fr-FR" dirty="0" err="1" smtClean="0"/>
              <a:t>q</a:t>
            </a:r>
            <a:r>
              <a:rPr lang="fr-FR" baseline="-25000" dirty="0" err="1" smtClean="0"/>
              <a:t>i</a:t>
            </a:r>
            <a:r>
              <a:rPr lang="fr-FR" dirty="0" err="1" smtClean="0"/>
              <a:t>V</a:t>
            </a:r>
            <a:r>
              <a:rPr lang="fr-FR" baseline="-25000" dirty="0" err="1" smtClean="0"/>
              <a:t>j</a:t>
            </a:r>
            <a:r>
              <a:rPr lang="fr-FR" dirty="0" smtClean="0"/>
              <a:t>=</a:t>
            </a:r>
            <a:r>
              <a:rPr lang="fr-FR" dirty="0" err="1" smtClean="0"/>
              <a:t>q</a:t>
            </a:r>
            <a:r>
              <a:rPr lang="fr-FR" baseline="-25000" dirty="0" err="1" smtClean="0"/>
              <a:t>j</a:t>
            </a:r>
            <a:r>
              <a:rPr lang="fr-FR" dirty="0" err="1" smtClean="0"/>
              <a:t>V</a:t>
            </a:r>
            <a:r>
              <a:rPr lang="fr-FR" baseline="-25000" dirty="0" err="1" smtClean="0"/>
              <a:t>i</a:t>
            </a:r>
            <a:endParaRPr lang="fr-FR" baseline="-25000" dirty="0"/>
          </a:p>
        </p:txBody>
      </p:sp>
      <p:sp>
        <p:nvSpPr>
          <p:cNvPr id="81" name="ZoneTexte 80"/>
          <p:cNvSpPr txBox="1"/>
          <p:nvPr/>
        </p:nvSpPr>
        <p:spPr>
          <a:xfrm>
            <a:off x="1000100" y="4429132"/>
            <a:ext cx="338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Each</a:t>
            </a:r>
            <a:r>
              <a:rPr lang="fr-FR" dirty="0" smtClean="0"/>
              <a:t> interaction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counted</a:t>
            </a:r>
            <a:r>
              <a:rPr lang="fr-FR" dirty="0" smtClean="0"/>
              <a:t> </a:t>
            </a:r>
            <a:r>
              <a:rPr lang="fr-FR" dirty="0" err="1" smtClean="0"/>
              <a:t>twice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82" name="ZoneTexte 81"/>
          <p:cNvSpPr txBox="1"/>
          <p:nvPr/>
        </p:nvSpPr>
        <p:spPr>
          <a:xfrm>
            <a:off x="8286776" y="350043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SUM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628" y="3929066"/>
            <a:ext cx="2928958" cy="104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Energy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a 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357158" y="642918"/>
            <a:ext cx="8786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The </a:t>
            </a:r>
            <a:r>
              <a:rPr lang="fr-FR" sz="2000" dirty="0" err="1" smtClean="0"/>
              <a:t>potential</a:t>
            </a:r>
            <a:r>
              <a:rPr lang="fr-FR" sz="2000" dirty="0" smtClean="0"/>
              <a:t> </a:t>
            </a:r>
            <a:r>
              <a:rPr lang="fr-FR" sz="2000" dirty="0" err="1" smtClean="0"/>
              <a:t>energy</a:t>
            </a:r>
            <a:r>
              <a:rPr lang="fr-FR" sz="2000" dirty="0" smtClean="0"/>
              <a:t> of  N </a:t>
            </a:r>
            <a:r>
              <a:rPr lang="fr-FR" sz="2000" dirty="0" err="1" smtClean="0"/>
              <a:t>electric</a:t>
            </a:r>
            <a:r>
              <a:rPr lang="fr-FR" sz="2000" dirty="0" smtClean="0"/>
              <a:t> charges…..a lot of interactions  </a:t>
            </a:r>
            <a:endParaRPr lang="fr-FR" sz="2000" dirty="0"/>
          </a:p>
        </p:txBody>
      </p:sp>
      <p:grpSp>
        <p:nvGrpSpPr>
          <p:cNvPr id="20" name="Groupe 16"/>
          <p:cNvGrpSpPr/>
          <p:nvPr/>
        </p:nvGrpSpPr>
        <p:grpSpPr>
          <a:xfrm>
            <a:off x="1071538" y="2143116"/>
            <a:ext cx="285752" cy="285752"/>
            <a:chOff x="1214414" y="2000240"/>
            <a:chExt cx="428628" cy="429422"/>
          </a:xfrm>
        </p:grpSpPr>
        <p:cxnSp>
          <p:nvCxnSpPr>
            <p:cNvPr id="21" name="Connecteur droit 20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18"/>
          <p:cNvGrpSpPr/>
          <p:nvPr/>
        </p:nvGrpSpPr>
        <p:grpSpPr>
          <a:xfrm>
            <a:off x="1428728" y="1500174"/>
            <a:ext cx="214314" cy="214314"/>
            <a:chOff x="1214414" y="2000240"/>
            <a:chExt cx="428628" cy="429422"/>
          </a:xfrm>
        </p:grpSpPr>
        <p:cxnSp>
          <p:nvCxnSpPr>
            <p:cNvPr id="24" name="Connecteur droit 23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e 21"/>
          <p:cNvGrpSpPr/>
          <p:nvPr/>
        </p:nvGrpSpPr>
        <p:grpSpPr>
          <a:xfrm>
            <a:off x="642910" y="1643050"/>
            <a:ext cx="214314" cy="214314"/>
            <a:chOff x="1214414" y="2000240"/>
            <a:chExt cx="428628" cy="429422"/>
          </a:xfrm>
        </p:grpSpPr>
        <p:cxnSp>
          <p:nvCxnSpPr>
            <p:cNvPr id="27" name="Connecteur droit 26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 24"/>
          <p:cNvGrpSpPr/>
          <p:nvPr/>
        </p:nvGrpSpPr>
        <p:grpSpPr>
          <a:xfrm>
            <a:off x="857224" y="2786058"/>
            <a:ext cx="214314" cy="286546"/>
            <a:chOff x="1214414" y="2000240"/>
            <a:chExt cx="428628" cy="429422"/>
          </a:xfrm>
        </p:grpSpPr>
        <p:cxnSp>
          <p:nvCxnSpPr>
            <p:cNvPr id="30" name="Connecteur droit 29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e 27"/>
          <p:cNvGrpSpPr/>
          <p:nvPr/>
        </p:nvGrpSpPr>
        <p:grpSpPr>
          <a:xfrm>
            <a:off x="2071670" y="1500174"/>
            <a:ext cx="285752" cy="285752"/>
            <a:chOff x="1214414" y="2000240"/>
            <a:chExt cx="428628" cy="429422"/>
          </a:xfrm>
        </p:grpSpPr>
        <p:cxnSp>
          <p:nvCxnSpPr>
            <p:cNvPr id="42" name="Connecteur droit 41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e 30"/>
          <p:cNvGrpSpPr/>
          <p:nvPr/>
        </p:nvGrpSpPr>
        <p:grpSpPr>
          <a:xfrm>
            <a:off x="2714612" y="1714488"/>
            <a:ext cx="285752" cy="214314"/>
            <a:chOff x="1214414" y="2000240"/>
            <a:chExt cx="428628" cy="429422"/>
          </a:xfrm>
        </p:grpSpPr>
        <p:cxnSp>
          <p:nvCxnSpPr>
            <p:cNvPr id="46" name="Connecteur droit 45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necteur droit 48"/>
          <p:cNvCxnSpPr/>
          <p:nvPr/>
        </p:nvCxnSpPr>
        <p:spPr>
          <a:xfrm rot="5400000">
            <a:off x="1071538" y="1785926"/>
            <a:ext cx="642942" cy="35719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 rot="5400000">
            <a:off x="892943" y="1750207"/>
            <a:ext cx="1285884" cy="121444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 rot="16200000" flipH="1">
            <a:off x="750067" y="1821645"/>
            <a:ext cx="500066" cy="42862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571744"/>
            <a:ext cx="545419" cy="52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2071678"/>
            <a:ext cx="369603" cy="390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1802" y="1551824"/>
            <a:ext cx="571504" cy="410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4" name="Connecteur droit 63"/>
          <p:cNvCxnSpPr/>
          <p:nvPr/>
        </p:nvCxnSpPr>
        <p:spPr>
          <a:xfrm>
            <a:off x="2062146" y="1643050"/>
            <a:ext cx="795342" cy="21431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/>
          <p:nvPr/>
        </p:nvCxnSpPr>
        <p:spPr>
          <a:xfrm flipV="1">
            <a:off x="928662" y="1857364"/>
            <a:ext cx="1928826" cy="10715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 flipV="1">
            <a:off x="714348" y="1643050"/>
            <a:ext cx="857256" cy="7143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>
            <a:off x="1500166" y="1571612"/>
            <a:ext cx="714380" cy="14287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714348" y="1785926"/>
            <a:ext cx="2071702" cy="7143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/>
          <p:cNvSpPr txBox="1"/>
          <p:nvPr/>
        </p:nvSpPr>
        <p:spPr>
          <a:xfrm>
            <a:off x="4071934" y="1142984"/>
            <a:ext cx="309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tx2"/>
                </a:solidFill>
              </a:rPr>
              <a:t>Let’s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b="1" dirty="0" err="1" smtClean="0">
                <a:solidFill>
                  <a:schemeClr val="tx2"/>
                </a:solidFill>
              </a:rPr>
              <a:t>calculate</a:t>
            </a:r>
            <a:r>
              <a:rPr lang="fr-FR" b="1" dirty="0" smtClean="0">
                <a:solidFill>
                  <a:schemeClr val="tx2"/>
                </a:solidFill>
              </a:rPr>
              <a:t> the </a:t>
            </a:r>
            <a:r>
              <a:rPr lang="fr-FR" b="1" dirty="0" err="1" smtClean="0">
                <a:solidFill>
                  <a:schemeClr val="tx2"/>
                </a:solidFill>
              </a:rPr>
              <a:t>quantity</a:t>
            </a:r>
            <a:r>
              <a:rPr lang="fr-FR" b="1" dirty="0" smtClean="0">
                <a:solidFill>
                  <a:schemeClr val="tx2"/>
                </a:solidFill>
              </a:rPr>
              <a:t>…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7686" y="1571612"/>
            <a:ext cx="3714776" cy="2031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9" name="Connecteur droit 78"/>
          <p:cNvCxnSpPr/>
          <p:nvPr/>
        </p:nvCxnSpPr>
        <p:spPr>
          <a:xfrm>
            <a:off x="3714744" y="3714752"/>
            <a:ext cx="4500594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1785918" y="3929066"/>
            <a:ext cx="186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Because</a:t>
            </a:r>
            <a:r>
              <a:rPr lang="fr-FR" dirty="0" smtClean="0"/>
              <a:t> </a:t>
            </a:r>
            <a:r>
              <a:rPr lang="fr-FR" dirty="0" err="1" smtClean="0"/>
              <a:t>q</a:t>
            </a:r>
            <a:r>
              <a:rPr lang="fr-FR" baseline="-25000" dirty="0" err="1" smtClean="0"/>
              <a:t>i</a:t>
            </a:r>
            <a:r>
              <a:rPr lang="fr-FR" dirty="0" err="1" smtClean="0"/>
              <a:t>V</a:t>
            </a:r>
            <a:r>
              <a:rPr lang="fr-FR" baseline="-25000" dirty="0" err="1" smtClean="0"/>
              <a:t>j</a:t>
            </a:r>
            <a:r>
              <a:rPr lang="fr-FR" dirty="0" smtClean="0"/>
              <a:t>=</a:t>
            </a:r>
            <a:r>
              <a:rPr lang="fr-FR" dirty="0" err="1" smtClean="0"/>
              <a:t>q</a:t>
            </a:r>
            <a:r>
              <a:rPr lang="fr-FR" baseline="-25000" dirty="0" err="1" smtClean="0"/>
              <a:t>j</a:t>
            </a:r>
            <a:r>
              <a:rPr lang="fr-FR" dirty="0" err="1" smtClean="0"/>
              <a:t>V</a:t>
            </a:r>
            <a:r>
              <a:rPr lang="fr-FR" baseline="-25000" dirty="0" err="1" smtClean="0"/>
              <a:t>i</a:t>
            </a:r>
            <a:endParaRPr lang="fr-FR" baseline="-25000" dirty="0"/>
          </a:p>
        </p:txBody>
      </p:sp>
      <p:sp>
        <p:nvSpPr>
          <p:cNvPr id="81" name="ZoneTexte 80"/>
          <p:cNvSpPr txBox="1"/>
          <p:nvPr/>
        </p:nvSpPr>
        <p:spPr>
          <a:xfrm>
            <a:off x="1000100" y="4429132"/>
            <a:ext cx="338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Each</a:t>
            </a:r>
            <a:r>
              <a:rPr lang="fr-FR" dirty="0" smtClean="0"/>
              <a:t> interaction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counted</a:t>
            </a:r>
            <a:r>
              <a:rPr lang="fr-FR" dirty="0" smtClean="0"/>
              <a:t> </a:t>
            </a:r>
            <a:r>
              <a:rPr lang="fr-FR" dirty="0" err="1" smtClean="0"/>
              <a:t>twice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82" name="ZoneTexte 81"/>
          <p:cNvSpPr txBox="1"/>
          <p:nvPr/>
        </p:nvSpPr>
        <p:spPr>
          <a:xfrm>
            <a:off x="8286776" y="350043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SUM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628" y="3929066"/>
            <a:ext cx="2928958" cy="104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43042" y="5000636"/>
            <a:ext cx="3214710" cy="1155183"/>
          </a:xfrm>
          <a:prstGeom prst="rect">
            <a:avLst/>
          </a:prstGeom>
          <a:noFill/>
          <a:ln w="31750">
            <a:solidFill>
              <a:srgbClr val="00206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I.1)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Electrostatic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6143636" y="1285860"/>
            <a:ext cx="357190" cy="1357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14" descr="Résultat de recherche d'images pour &quot;leyden jar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142984"/>
            <a:ext cx="2071703" cy="3204235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2643174" y="1285860"/>
            <a:ext cx="1928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Metallic</a:t>
            </a:r>
            <a:r>
              <a:rPr lang="fr-FR" dirty="0" smtClean="0"/>
              <a:t> Chain </a:t>
            </a:r>
            <a:r>
              <a:rPr lang="fr-FR" dirty="0" err="1" smtClean="0"/>
              <a:t>propagates</a:t>
            </a:r>
            <a:r>
              <a:rPr lang="fr-FR" dirty="0" smtClean="0"/>
              <a:t> </a:t>
            </a:r>
            <a:r>
              <a:rPr lang="fr-FR" dirty="0" err="1" smtClean="0"/>
              <a:t>electric</a:t>
            </a:r>
            <a:r>
              <a:rPr lang="fr-FR" dirty="0" smtClean="0"/>
              <a:t> perturbation to the </a:t>
            </a:r>
            <a:r>
              <a:rPr lang="fr-FR" dirty="0" err="1" smtClean="0"/>
              <a:t>internal</a:t>
            </a:r>
            <a:r>
              <a:rPr lang="fr-FR" dirty="0" smtClean="0"/>
              <a:t> foil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072066" y="1071546"/>
            <a:ext cx="1011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Internal</a:t>
            </a:r>
            <a:r>
              <a:rPr lang="fr-FR" dirty="0" smtClean="0"/>
              <a:t> </a:t>
            </a:r>
          </a:p>
          <a:p>
            <a:r>
              <a:rPr lang="fr-FR" dirty="0" err="1" smtClean="0"/>
              <a:t>Metallic</a:t>
            </a:r>
            <a:r>
              <a:rPr lang="fr-FR" dirty="0" smtClean="0"/>
              <a:t> </a:t>
            </a:r>
          </a:p>
          <a:p>
            <a:r>
              <a:rPr lang="fr-FR" dirty="0" smtClean="0"/>
              <a:t>Foil 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57884" y="2928934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Glass: </a:t>
            </a:r>
            <a:r>
              <a:rPr lang="fr-FR" dirty="0" err="1" smtClean="0"/>
              <a:t>Insulating</a:t>
            </a:r>
            <a:r>
              <a:rPr lang="fr-FR" dirty="0" smtClean="0"/>
              <a:t> </a:t>
            </a:r>
          </a:p>
          <a:p>
            <a:pPr algn="ctr"/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</a:p>
          <a:p>
            <a:pPr algn="ctr"/>
            <a:r>
              <a:rPr lang="fr-FR" dirty="0" smtClean="0"/>
              <a:t>the </a:t>
            </a:r>
            <a:r>
              <a:rPr lang="fr-FR" dirty="0" err="1" smtClean="0"/>
              <a:t>two</a:t>
            </a:r>
            <a:r>
              <a:rPr lang="fr-FR" dirty="0" smtClean="0"/>
              <a:t> foils</a:t>
            </a:r>
            <a:endParaRPr lang="fr-FR" dirty="0"/>
          </a:p>
        </p:txBody>
      </p:sp>
      <p:cxnSp>
        <p:nvCxnSpPr>
          <p:cNvPr id="13" name="Connecteur droit avec flèche 12"/>
          <p:cNvCxnSpPr/>
          <p:nvPr/>
        </p:nvCxnSpPr>
        <p:spPr>
          <a:xfrm rot="10800000" flipV="1">
            <a:off x="1428728" y="1714488"/>
            <a:ext cx="1000132" cy="1428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214942" y="2143116"/>
            <a:ext cx="857256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rot="5400000" flipH="1" flipV="1">
            <a:off x="6484308" y="2731138"/>
            <a:ext cx="461664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858016" y="1285860"/>
            <a:ext cx="357190" cy="1357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7358082" y="1071546"/>
            <a:ext cx="966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External</a:t>
            </a:r>
            <a:endParaRPr lang="fr-FR" dirty="0" smtClean="0"/>
          </a:p>
          <a:p>
            <a:r>
              <a:rPr lang="fr-FR" dirty="0" err="1" smtClean="0"/>
              <a:t>Metallic</a:t>
            </a:r>
            <a:endParaRPr lang="fr-FR" dirty="0" smtClean="0"/>
          </a:p>
          <a:p>
            <a:r>
              <a:rPr lang="fr-FR" dirty="0" smtClean="0"/>
              <a:t> Foil </a:t>
            </a:r>
            <a:endParaRPr lang="fr-FR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7215206" y="2071678"/>
            <a:ext cx="857256" cy="15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6929454" y="1285860"/>
            <a:ext cx="2616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</a:t>
            </a:r>
          </a:p>
          <a:p>
            <a:r>
              <a:rPr lang="fr-FR" dirty="0" smtClean="0"/>
              <a:t>-</a:t>
            </a:r>
          </a:p>
          <a:p>
            <a:r>
              <a:rPr lang="fr-FR" dirty="0" smtClean="0"/>
              <a:t>-</a:t>
            </a:r>
          </a:p>
          <a:p>
            <a:r>
              <a:rPr lang="fr-FR" dirty="0" smtClean="0"/>
              <a:t>-</a:t>
            </a:r>
          </a:p>
          <a:p>
            <a:r>
              <a:rPr lang="fr-FR" dirty="0" smtClean="0"/>
              <a:t>-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6143636" y="1357298"/>
            <a:ext cx="314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+</a:t>
            </a:r>
          </a:p>
          <a:p>
            <a:r>
              <a:rPr lang="fr-FR" b="1" dirty="0" smtClean="0"/>
              <a:t>+</a:t>
            </a:r>
          </a:p>
          <a:p>
            <a:r>
              <a:rPr lang="fr-FR" b="1" dirty="0" smtClean="0"/>
              <a:t>+</a:t>
            </a:r>
          </a:p>
          <a:p>
            <a:r>
              <a:rPr lang="fr-FR" b="1" dirty="0" smtClean="0"/>
              <a:t>+</a:t>
            </a:r>
            <a:endParaRPr lang="fr-FR" b="1" dirty="0"/>
          </a:p>
        </p:txBody>
      </p:sp>
      <p:pic>
        <p:nvPicPr>
          <p:cNvPr id="23" name="Picture 6" descr="Image associé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7620" y="4643446"/>
            <a:ext cx="1571636" cy="1361058"/>
          </a:xfrm>
          <a:prstGeom prst="rect">
            <a:avLst/>
          </a:prstGeom>
          <a:noFill/>
        </p:spPr>
      </p:pic>
      <p:sp>
        <p:nvSpPr>
          <p:cNvPr id="24" name="ZoneTexte 23"/>
          <p:cNvSpPr txBox="1"/>
          <p:nvPr/>
        </p:nvSpPr>
        <p:spPr>
          <a:xfrm>
            <a:off x="357158" y="4143380"/>
            <a:ext cx="707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 </a:t>
            </a:r>
            <a:r>
              <a:rPr lang="fr-FR" dirty="0" err="1" smtClean="0"/>
              <a:t>Possibility</a:t>
            </a:r>
            <a:r>
              <a:rPr lang="fr-FR" dirty="0" smtClean="0"/>
              <a:t> to </a:t>
            </a:r>
            <a:r>
              <a:rPr lang="fr-FR" b="1" dirty="0" smtClean="0"/>
              <a:t>close the circuit </a:t>
            </a:r>
            <a:r>
              <a:rPr lang="fr-FR" dirty="0" smtClean="0"/>
              <a:t>and to </a:t>
            </a:r>
            <a:r>
              <a:rPr lang="fr-FR" dirty="0" err="1" smtClean="0"/>
              <a:t>induce</a:t>
            </a:r>
            <a:r>
              <a:rPr lang="fr-FR" dirty="0" smtClean="0"/>
              <a:t> an </a:t>
            </a:r>
            <a:r>
              <a:rPr lang="fr-FR" b="1" dirty="0" err="1" smtClean="0"/>
              <a:t>electric</a:t>
            </a:r>
            <a:r>
              <a:rPr lang="fr-FR" b="1" dirty="0" smtClean="0"/>
              <a:t> </a:t>
            </a:r>
            <a:r>
              <a:rPr lang="fr-FR" b="1" dirty="0" err="1" smtClean="0"/>
              <a:t>discharge</a:t>
            </a:r>
            <a:r>
              <a:rPr lang="fr-FR" b="1" dirty="0" smtClean="0"/>
              <a:t> !! </a:t>
            </a:r>
            <a:endParaRPr lang="fr-FR" b="1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4572008"/>
            <a:ext cx="1500198" cy="147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Éclair 25"/>
          <p:cNvSpPr/>
          <p:nvPr/>
        </p:nvSpPr>
        <p:spPr>
          <a:xfrm>
            <a:off x="6858016" y="4643446"/>
            <a:ext cx="714380" cy="1000132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00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85720" y="571480"/>
            <a:ext cx="3965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Interpretation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Leyden</a:t>
            </a:r>
            <a:r>
              <a:rPr lang="fr-FR" sz="2400" b="1" dirty="0" smtClean="0"/>
              <a:t> Jar</a:t>
            </a:r>
            <a:endParaRPr lang="fr-FR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205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8" name="Titre 1"/>
          <p:cNvSpPr txBox="1">
            <a:spLocks/>
          </p:cNvSpPr>
          <p:nvPr/>
        </p:nvSpPr>
        <p:spPr bwMode="auto">
          <a:xfrm>
            <a:off x="285720" y="57148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fr-FR" sz="3600" b="1" kern="0" dirty="0" err="1" smtClean="0">
                <a:latin typeface="Times New Roman" pitchFamily="18" charset="0"/>
                <a:ea typeface="+mj-ea"/>
                <a:cs typeface="Times New Roman" pitchFamily="18" charset="0"/>
              </a:rPr>
              <a:t>Electrostatics</a:t>
            </a:r>
            <a:r>
              <a:rPr lang="fr-FR" sz="3600" b="1" kern="0" dirty="0" smtClean="0">
                <a:latin typeface="Times New Roman" pitchFamily="18" charset="0"/>
                <a:ea typeface="+mj-ea"/>
                <a:cs typeface="Times New Roman" pitchFamily="18" charset="0"/>
              </a:rPr>
              <a:t>-L2</a:t>
            </a:r>
            <a:r>
              <a:rPr lang="fr-FR" sz="4400" b="1" kern="0" dirty="0" smtClean="0">
                <a:latin typeface="+mj-lt"/>
                <a:ea typeface="+mj-ea"/>
                <a:cs typeface="+mj-cs"/>
              </a:rPr>
              <a:t> </a:t>
            </a:r>
            <a:endParaRPr lang="fr-FR" sz="4400" b="1" kern="0" dirty="0">
              <a:latin typeface="+mj-lt"/>
              <a:ea typeface="+mj-ea"/>
              <a:cs typeface="+mj-cs"/>
            </a:endParaRPr>
          </a:p>
        </p:txBody>
      </p:sp>
      <p:pic>
        <p:nvPicPr>
          <p:cNvPr id="27650" name="Picture 2" descr="Image associÃ©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857232"/>
            <a:ext cx="1748036" cy="1319185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500034" y="2357430"/>
            <a:ext cx="757242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r>
              <a:rPr lang="en-US" b="1" dirty="0" smtClean="0"/>
              <a:t>1) Electrostatics devices</a:t>
            </a:r>
            <a:r>
              <a:rPr lang="en-US" dirty="0" smtClean="0"/>
              <a:t> </a:t>
            </a:r>
            <a:r>
              <a:rPr lang="en-US" b="1" dirty="0" smtClean="0"/>
              <a:t> 2) Electric charges</a:t>
            </a:r>
            <a:r>
              <a:rPr lang="en-US" dirty="0" smtClean="0"/>
              <a:t> -</a:t>
            </a:r>
            <a:r>
              <a:rPr lang="en-US" dirty="0" err="1" smtClean="0"/>
              <a:t>Ponctual</a:t>
            </a:r>
            <a:r>
              <a:rPr lang="en-US" dirty="0" smtClean="0"/>
              <a:t> charges -Continuous charges distributions </a:t>
            </a:r>
            <a:endParaRPr lang="fr-FR" dirty="0" smtClean="0"/>
          </a:p>
          <a:p>
            <a:r>
              <a:rPr lang="en-US" b="1" dirty="0" smtClean="0"/>
              <a:t>3) Electric forces and Electric fields </a:t>
            </a:r>
            <a:r>
              <a:rPr lang="en-US" dirty="0" smtClean="0"/>
              <a:t>- The Coulomb law -The electric field - Field lines </a:t>
            </a:r>
          </a:p>
          <a:p>
            <a:r>
              <a:rPr lang="en-US" dirty="0" smtClean="0"/>
              <a:t> </a:t>
            </a:r>
            <a:r>
              <a:rPr lang="en-US" b="1" dirty="0" smtClean="0"/>
              <a:t>4) Electric potential and energy</a:t>
            </a:r>
            <a:r>
              <a:rPr lang="en-US" dirty="0" smtClean="0"/>
              <a:t>- Work of an electric force- Electric potential -</a:t>
            </a:r>
            <a:r>
              <a:rPr lang="en-US" dirty="0" err="1" smtClean="0"/>
              <a:t>Equipotential</a:t>
            </a:r>
            <a:r>
              <a:rPr lang="en-US" dirty="0" smtClean="0"/>
              <a:t> lines </a:t>
            </a:r>
          </a:p>
          <a:p>
            <a:r>
              <a:rPr lang="en-US" b="1" dirty="0" smtClean="0"/>
              <a:t>5) Electric field created by superposition of charges </a:t>
            </a:r>
            <a:r>
              <a:rPr lang="en-US" dirty="0" smtClean="0"/>
              <a:t>–</a:t>
            </a:r>
          </a:p>
          <a:p>
            <a:r>
              <a:rPr lang="en-US" dirty="0" smtClean="0"/>
              <a:t>Two electric charges: Shape of the field lines-N electric charges-Continuous charges distribution </a:t>
            </a:r>
          </a:p>
          <a:p>
            <a:r>
              <a:rPr lang="en-US" sz="3200" b="1" dirty="0" smtClean="0"/>
              <a:t>6) Symmetries of the electric field </a:t>
            </a:r>
            <a:endParaRPr lang="fr-FR" sz="3200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6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I.6)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Symmetries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4282" y="571480"/>
            <a:ext cx="569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Symmetry</a:t>
            </a:r>
            <a:r>
              <a:rPr lang="fr-FR" sz="2400" dirty="0" smtClean="0"/>
              <a:t> of  the </a:t>
            </a:r>
            <a:r>
              <a:rPr lang="fr-FR" sz="2400" dirty="0" err="1" smtClean="0"/>
              <a:t>electric</a:t>
            </a:r>
            <a:r>
              <a:rPr lang="fr-FR" sz="2400" dirty="0" smtClean="0"/>
              <a:t> charge distribution</a:t>
            </a:r>
            <a:endParaRPr lang="fr-FR" sz="2400" dirty="0"/>
          </a:p>
        </p:txBody>
      </p:sp>
      <p:grpSp>
        <p:nvGrpSpPr>
          <p:cNvPr id="2" name="Groupe 14"/>
          <p:cNvGrpSpPr/>
          <p:nvPr/>
        </p:nvGrpSpPr>
        <p:grpSpPr>
          <a:xfrm>
            <a:off x="6072198" y="2157405"/>
            <a:ext cx="314510" cy="369332"/>
            <a:chOff x="2071670" y="2143116"/>
            <a:chExt cx="314510" cy="369332"/>
          </a:xfrm>
        </p:grpSpPr>
        <p:sp>
          <p:nvSpPr>
            <p:cNvPr id="10" name="ZoneTexte 9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  <p:sp>
          <p:nvSpPr>
            <p:cNvPr id="12" name="Ellipse 11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15206" y="2143116"/>
            <a:ext cx="3810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Connecteur droit 19"/>
          <p:cNvCxnSpPr/>
          <p:nvPr/>
        </p:nvCxnSpPr>
        <p:spPr>
          <a:xfrm flipV="1">
            <a:off x="6357950" y="2357430"/>
            <a:ext cx="928694" cy="14289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3"/>
          <p:cNvGrpSpPr/>
          <p:nvPr/>
        </p:nvGrpSpPr>
        <p:grpSpPr>
          <a:xfrm>
            <a:off x="1357290" y="2228843"/>
            <a:ext cx="314510" cy="369332"/>
            <a:chOff x="2071670" y="2143116"/>
            <a:chExt cx="314510" cy="369332"/>
          </a:xfrm>
        </p:grpSpPr>
        <p:sp>
          <p:nvSpPr>
            <p:cNvPr id="25" name="ZoneTexte 24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  <p:sp>
          <p:nvSpPr>
            <p:cNvPr id="26" name="Ellipse 25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2228843"/>
            <a:ext cx="381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8" name="Connecteur droit 27"/>
          <p:cNvCxnSpPr>
            <a:endCxn id="27" idx="1"/>
          </p:cNvCxnSpPr>
          <p:nvPr/>
        </p:nvCxnSpPr>
        <p:spPr>
          <a:xfrm flipV="1">
            <a:off x="1643042" y="2428868"/>
            <a:ext cx="928694" cy="14289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rot="5400000">
            <a:off x="679423" y="2606669"/>
            <a:ext cx="2928958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rot="5400000">
            <a:off x="5287174" y="2570950"/>
            <a:ext cx="3143272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1071538" y="4143380"/>
            <a:ext cx="249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PLAN OF SYMMETRY</a:t>
            </a:r>
            <a:endParaRPr lang="fr-FR" dirty="0"/>
          </a:p>
        </p:txBody>
      </p:sp>
      <p:sp>
        <p:nvSpPr>
          <p:cNvPr id="71" name="ZoneTexte 70"/>
          <p:cNvSpPr txBox="1"/>
          <p:nvPr/>
        </p:nvSpPr>
        <p:spPr>
          <a:xfrm>
            <a:off x="5572132" y="4143380"/>
            <a:ext cx="316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PLAN OF ANTI- SYMMETRY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6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I.6)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Symmetries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4282" y="571480"/>
            <a:ext cx="569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Symmetry</a:t>
            </a:r>
            <a:r>
              <a:rPr lang="fr-FR" sz="2400" dirty="0" smtClean="0"/>
              <a:t> of  the </a:t>
            </a:r>
            <a:r>
              <a:rPr lang="fr-FR" sz="2400" dirty="0" err="1" smtClean="0"/>
              <a:t>electric</a:t>
            </a:r>
            <a:r>
              <a:rPr lang="fr-FR" sz="2400" dirty="0" smtClean="0"/>
              <a:t> charge distribution</a:t>
            </a:r>
            <a:endParaRPr lang="fr-FR" sz="2400" dirty="0"/>
          </a:p>
        </p:txBody>
      </p:sp>
      <p:grpSp>
        <p:nvGrpSpPr>
          <p:cNvPr id="2" name="Groupe 14"/>
          <p:cNvGrpSpPr/>
          <p:nvPr/>
        </p:nvGrpSpPr>
        <p:grpSpPr>
          <a:xfrm>
            <a:off x="6072198" y="2157405"/>
            <a:ext cx="314510" cy="369332"/>
            <a:chOff x="2071670" y="2143116"/>
            <a:chExt cx="314510" cy="369332"/>
          </a:xfrm>
        </p:grpSpPr>
        <p:sp>
          <p:nvSpPr>
            <p:cNvPr id="10" name="ZoneTexte 9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  <p:sp>
          <p:nvSpPr>
            <p:cNvPr id="12" name="Ellipse 11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15206" y="2143116"/>
            <a:ext cx="3810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Connecteur droit 19"/>
          <p:cNvCxnSpPr/>
          <p:nvPr/>
        </p:nvCxnSpPr>
        <p:spPr>
          <a:xfrm flipV="1">
            <a:off x="6357950" y="2357430"/>
            <a:ext cx="928694" cy="14289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3"/>
          <p:cNvGrpSpPr/>
          <p:nvPr/>
        </p:nvGrpSpPr>
        <p:grpSpPr>
          <a:xfrm>
            <a:off x="1357290" y="2228843"/>
            <a:ext cx="314510" cy="369332"/>
            <a:chOff x="2071670" y="2143116"/>
            <a:chExt cx="314510" cy="369332"/>
          </a:xfrm>
        </p:grpSpPr>
        <p:sp>
          <p:nvSpPr>
            <p:cNvPr id="25" name="ZoneTexte 24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  <p:sp>
          <p:nvSpPr>
            <p:cNvPr id="26" name="Ellipse 25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2228843"/>
            <a:ext cx="381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8" name="Connecteur droit 27"/>
          <p:cNvCxnSpPr>
            <a:endCxn id="27" idx="1"/>
          </p:cNvCxnSpPr>
          <p:nvPr/>
        </p:nvCxnSpPr>
        <p:spPr>
          <a:xfrm flipV="1">
            <a:off x="1643042" y="2428868"/>
            <a:ext cx="928694" cy="14289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rot="5400000">
            <a:off x="679423" y="2606669"/>
            <a:ext cx="2928958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rot="5400000">
            <a:off x="5287174" y="2570950"/>
            <a:ext cx="3143272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rot="5400000" flipH="1" flipV="1">
            <a:off x="1736927" y="1507318"/>
            <a:ext cx="699078" cy="970543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rot="10800000">
            <a:off x="1714480" y="1643051"/>
            <a:ext cx="928698" cy="714383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rot="5400000" flipH="1" flipV="1">
            <a:off x="6422245" y="1435880"/>
            <a:ext cx="699078" cy="970543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rot="10800000">
            <a:off x="6429388" y="1500174"/>
            <a:ext cx="857260" cy="78582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2143108" y="1643050"/>
            <a:ext cx="428628" cy="285752"/>
          </a:xfrm>
          <a:prstGeom prst="straightConnector1">
            <a:avLst/>
          </a:prstGeom>
          <a:ln w="349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rot="10800000">
            <a:off x="1714480" y="1643050"/>
            <a:ext cx="428628" cy="357190"/>
          </a:xfrm>
          <a:prstGeom prst="straightConnector1">
            <a:avLst/>
          </a:prstGeom>
          <a:ln w="349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 flipV="1">
            <a:off x="6858016" y="1571612"/>
            <a:ext cx="428628" cy="285752"/>
          </a:xfrm>
          <a:prstGeom prst="straightConnector1">
            <a:avLst/>
          </a:prstGeom>
          <a:ln w="349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rot="16200000" flipH="1">
            <a:off x="6858016" y="1857364"/>
            <a:ext cx="357190" cy="357190"/>
          </a:xfrm>
          <a:prstGeom prst="straightConnector1">
            <a:avLst/>
          </a:prstGeom>
          <a:ln w="349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rot="5400000" flipH="1" flipV="1">
            <a:off x="1786712" y="1642256"/>
            <a:ext cx="71438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6858016" y="1857364"/>
            <a:ext cx="1071570" cy="15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1071538" y="4143380"/>
            <a:ext cx="249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PLAN OF SYMMETRY</a:t>
            </a:r>
            <a:endParaRPr lang="fr-FR" dirty="0"/>
          </a:p>
        </p:txBody>
      </p:sp>
      <p:sp>
        <p:nvSpPr>
          <p:cNvPr id="71" name="ZoneTexte 70"/>
          <p:cNvSpPr txBox="1"/>
          <p:nvPr/>
        </p:nvSpPr>
        <p:spPr>
          <a:xfrm>
            <a:off x="5572132" y="4143380"/>
            <a:ext cx="316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PLAN OF ANTI- SYMMETRY</a:t>
            </a:r>
            <a:endParaRPr lang="fr-FR" dirty="0"/>
          </a:p>
        </p:txBody>
      </p:sp>
      <p:sp>
        <p:nvSpPr>
          <p:cNvPr id="72" name="ZoneTexte 71"/>
          <p:cNvSpPr txBox="1"/>
          <p:nvPr/>
        </p:nvSpPr>
        <p:spPr>
          <a:xfrm>
            <a:off x="642910" y="4786322"/>
            <a:ext cx="3429024" cy="92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An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in a point o f the plane of </a:t>
            </a:r>
            <a:r>
              <a:rPr lang="fr-FR" dirty="0" err="1" smtClean="0"/>
              <a:t>symmetry</a:t>
            </a:r>
            <a:r>
              <a:rPr lang="fr-FR" dirty="0" smtClean="0"/>
              <a:t> </a:t>
            </a:r>
            <a:r>
              <a:rPr lang="fr-FR" dirty="0" err="1" smtClean="0"/>
              <a:t>belongs</a:t>
            </a:r>
            <a:r>
              <a:rPr lang="fr-FR" dirty="0" smtClean="0"/>
              <a:t> to the plane</a:t>
            </a:r>
            <a:endParaRPr lang="fr-FR" dirty="0"/>
          </a:p>
        </p:txBody>
      </p:sp>
      <p:sp>
        <p:nvSpPr>
          <p:cNvPr id="73" name="ZoneTexte 72"/>
          <p:cNvSpPr txBox="1"/>
          <p:nvPr/>
        </p:nvSpPr>
        <p:spPr>
          <a:xfrm>
            <a:off x="5500694" y="4786322"/>
            <a:ext cx="3429024" cy="92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An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in a point of the plane of anti- </a:t>
            </a:r>
            <a:r>
              <a:rPr lang="fr-FR" dirty="0" err="1" smtClean="0"/>
              <a:t>symmetry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perpendicular</a:t>
            </a:r>
            <a:r>
              <a:rPr lang="fr-FR" dirty="0" smtClean="0"/>
              <a:t> to the plane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6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I.6)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Symmetries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4282" y="571480"/>
            <a:ext cx="569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Symmetry</a:t>
            </a:r>
            <a:r>
              <a:rPr lang="fr-FR" sz="2400" dirty="0" smtClean="0"/>
              <a:t> of  the </a:t>
            </a:r>
            <a:r>
              <a:rPr lang="fr-FR" sz="2400" dirty="0" err="1" smtClean="0"/>
              <a:t>electric</a:t>
            </a:r>
            <a:r>
              <a:rPr lang="fr-FR" sz="2400" dirty="0" smtClean="0"/>
              <a:t> charge distribution</a:t>
            </a:r>
            <a:endParaRPr lang="fr-FR" sz="2400" dirty="0"/>
          </a:p>
        </p:txBody>
      </p:sp>
      <p:sp>
        <p:nvSpPr>
          <p:cNvPr id="70" name="ZoneTexte 69"/>
          <p:cNvSpPr txBox="1"/>
          <p:nvPr/>
        </p:nvSpPr>
        <p:spPr>
          <a:xfrm>
            <a:off x="500034" y="4714884"/>
            <a:ext cx="3467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SYMMETRY OF TRANSLATION</a:t>
            </a:r>
          </a:p>
          <a:p>
            <a:pPr algn="ctr"/>
            <a:r>
              <a:rPr lang="fr-FR" dirty="0" smtClean="0"/>
              <a:t>ρ(</a:t>
            </a:r>
            <a:r>
              <a:rPr lang="fr-FR" dirty="0" err="1" smtClean="0"/>
              <a:t>x,y,z</a:t>
            </a:r>
            <a:r>
              <a:rPr lang="fr-FR" dirty="0" smtClean="0"/>
              <a:t>)=</a:t>
            </a:r>
            <a:r>
              <a:rPr lang="el-GR" dirty="0" smtClean="0"/>
              <a:t>ρ</a:t>
            </a:r>
            <a:r>
              <a:rPr lang="fr-FR" dirty="0" smtClean="0"/>
              <a:t>(</a:t>
            </a:r>
            <a:r>
              <a:rPr lang="fr-FR" dirty="0" err="1" smtClean="0"/>
              <a:t>x,y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71" name="ZoneTexte 70"/>
          <p:cNvSpPr txBox="1"/>
          <p:nvPr/>
        </p:nvSpPr>
        <p:spPr>
          <a:xfrm>
            <a:off x="5500694" y="4643446"/>
            <a:ext cx="3017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SYMMETRY OF ROTATION</a:t>
            </a:r>
          </a:p>
          <a:p>
            <a:pPr algn="ctr"/>
            <a:r>
              <a:rPr lang="fr-FR" dirty="0" smtClean="0"/>
              <a:t>ρ(r,</a:t>
            </a:r>
            <a:r>
              <a:rPr lang="el-GR" dirty="0" smtClean="0"/>
              <a:t>θ</a:t>
            </a:r>
            <a:r>
              <a:rPr lang="fr-FR" dirty="0" smtClean="0"/>
              <a:t>) =</a:t>
            </a:r>
            <a:r>
              <a:rPr lang="el-GR" dirty="0" smtClean="0"/>
              <a:t>ρ</a:t>
            </a:r>
            <a:r>
              <a:rPr lang="fr-FR" dirty="0" smtClean="0"/>
              <a:t>(r)</a:t>
            </a:r>
            <a:endParaRPr lang="fr-FR" dirty="0"/>
          </a:p>
        </p:txBody>
      </p:sp>
      <p:sp>
        <p:nvSpPr>
          <p:cNvPr id="17" name="Ellipse 16"/>
          <p:cNvSpPr/>
          <p:nvPr/>
        </p:nvSpPr>
        <p:spPr>
          <a:xfrm>
            <a:off x="6286512" y="2357430"/>
            <a:ext cx="1285884" cy="12144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23"/>
          <p:cNvGrpSpPr/>
          <p:nvPr/>
        </p:nvGrpSpPr>
        <p:grpSpPr>
          <a:xfrm>
            <a:off x="6715140" y="2143116"/>
            <a:ext cx="314510" cy="369332"/>
            <a:chOff x="2071670" y="2143116"/>
            <a:chExt cx="314510" cy="369332"/>
          </a:xfrm>
        </p:grpSpPr>
        <p:sp>
          <p:nvSpPr>
            <p:cNvPr id="21" name="Ellipse 20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25" name="Groupe 23"/>
          <p:cNvGrpSpPr/>
          <p:nvPr/>
        </p:nvGrpSpPr>
        <p:grpSpPr>
          <a:xfrm>
            <a:off x="7000892" y="2143116"/>
            <a:ext cx="314510" cy="369332"/>
            <a:chOff x="2071670" y="2143116"/>
            <a:chExt cx="314510" cy="369332"/>
          </a:xfrm>
        </p:grpSpPr>
        <p:sp>
          <p:nvSpPr>
            <p:cNvPr id="26" name="Ellipse 25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28" name="Groupe 23"/>
          <p:cNvGrpSpPr/>
          <p:nvPr/>
        </p:nvGrpSpPr>
        <p:grpSpPr>
          <a:xfrm>
            <a:off x="7286644" y="2285992"/>
            <a:ext cx="314510" cy="369332"/>
            <a:chOff x="2071670" y="2143116"/>
            <a:chExt cx="314510" cy="369332"/>
          </a:xfrm>
        </p:grpSpPr>
        <p:sp>
          <p:nvSpPr>
            <p:cNvPr id="29" name="Ellipse 28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31" name="Groupe 23"/>
          <p:cNvGrpSpPr/>
          <p:nvPr/>
        </p:nvGrpSpPr>
        <p:grpSpPr>
          <a:xfrm>
            <a:off x="6572264" y="3286124"/>
            <a:ext cx="314510" cy="369332"/>
            <a:chOff x="2071670" y="2143116"/>
            <a:chExt cx="314510" cy="369332"/>
          </a:xfrm>
        </p:grpSpPr>
        <p:sp>
          <p:nvSpPr>
            <p:cNvPr id="32" name="Ellipse 31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35" name="Groupe 23"/>
          <p:cNvGrpSpPr/>
          <p:nvPr/>
        </p:nvGrpSpPr>
        <p:grpSpPr>
          <a:xfrm>
            <a:off x="6429388" y="2214554"/>
            <a:ext cx="314510" cy="369332"/>
            <a:chOff x="2071670" y="2143116"/>
            <a:chExt cx="314510" cy="369332"/>
          </a:xfrm>
        </p:grpSpPr>
        <p:sp>
          <p:nvSpPr>
            <p:cNvPr id="37" name="Ellipse 36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39" name="Groupe 23"/>
          <p:cNvGrpSpPr/>
          <p:nvPr/>
        </p:nvGrpSpPr>
        <p:grpSpPr>
          <a:xfrm>
            <a:off x="6286512" y="3143248"/>
            <a:ext cx="314510" cy="369332"/>
            <a:chOff x="2071670" y="2143116"/>
            <a:chExt cx="314510" cy="369332"/>
          </a:xfrm>
        </p:grpSpPr>
        <p:sp>
          <p:nvSpPr>
            <p:cNvPr id="40" name="Ellipse 39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42" name="Groupe 23"/>
          <p:cNvGrpSpPr/>
          <p:nvPr/>
        </p:nvGrpSpPr>
        <p:grpSpPr>
          <a:xfrm>
            <a:off x="6143636" y="2714620"/>
            <a:ext cx="314510" cy="369332"/>
            <a:chOff x="2071670" y="2143116"/>
            <a:chExt cx="314510" cy="369332"/>
          </a:xfrm>
        </p:grpSpPr>
        <p:sp>
          <p:nvSpPr>
            <p:cNvPr id="43" name="Ellipse 42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45" name="Groupe 23"/>
          <p:cNvGrpSpPr/>
          <p:nvPr/>
        </p:nvGrpSpPr>
        <p:grpSpPr>
          <a:xfrm>
            <a:off x="6215074" y="2428868"/>
            <a:ext cx="314510" cy="369332"/>
            <a:chOff x="2071670" y="2143116"/>
            <a:chExt cx="314510" cy="369332"/>
          </a:xfrm>
        </p:grpSpPr>
        <p:sp>
          <p:nvSpPr>
            <p:cNvPr id="46" name="Ellipse 45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48" name="Groupe 23"/>
          <p:cNvGrpSpPr/>
          <p:nvPr/>
        </p:nvGrpSpPr>
        <p:grpSpPr>
          <a:xfrm>
            <a:off x="6143636" y="3000372"/>
            <a:ext cx="314510" cy="369332"/>
            <a:chOff x="2071670" y="2143116"/>
            <a:chExt cx="314510" cy="369332"/>
          </a:xfrm>
        </p:grpSpPr>
        <p:sp>
          <p:nvSpPr>
            <p:cNvPr id="49" name="Ellipse 48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51" name="Groupe 23"/>
          <p:cNvGrpSpPr/>
          <p:nvPr/>
        </p:nvGrpSpPr>
        <p:grpSpPr>
          <a:xfrm>
            <a:off x="7429520" y="2500306"/>
            <a:ext cx="314510" cy="369332"/>
            <a:chOff x="2071670" y="2143116"/>
            <a:chExt cx="314510" cy="369332"/>
          </a:xfrm>
        </p:grpSpPr>
        <p:sp>
          <p:nvSpPr>
            <p:cNvPr id="52" name="Ellipse 51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ZoneTexte 52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54" name="Groupe 23"/>
          <p:cNvGrpSpPr/>
          <p:nvPr/>
        </p:nvGrpSpPr>
        <p:grpSpPr>
          <a:xfrm>
            <a:off x="7429520" y="2786058"/>
            <a:ext cx="314510" cy="369332"/>
            <a:chOff x="2071670" y="2143116"/>
            <a:chExt cx="314510" cy="369332"/>
          </a:xfrm>
        </p:grpSpPr>
        <p:sp>
          <p:nvSpPr>
            <p:cNvPr id="55" name="Ellipse 54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57" name="Groupe 23"/>
          <p:cNvGrpSpPr/>
          <p:nvPr/>
        </p:nvGrpSpPr>
        <p:grpSpPr>
          <a:xfrm>
            <a:off x="7358082" y="3071810"/>
            <a:ext cx="314510" cy="369332"/>
            <a:chOff x="2071670" y="2143116"/>
            <a:chExt cx="314510" cy="369332"/>
          </a:xfrm>
        </p:grpSpPr>
        <p:sp>
          <p:nvSpPr>
            <p:cNvPr id="58" name="Ellipse 57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60" name="Groupe 23"/>
          <p:cNvGrpSpPr/>
          <p:nvPr/>
        </p:nvGrpSpPr>
        <p:grpSpPr>
          <a:xfrm>
            <a:off x="7143768" y="3286124"/>
            <a:ext cx="314510" cy="369332"/>
            <a:chOff x="2071670" y="2143116"/>
            <a:chExt cx="314510" cy="369332"/>
          </a:xfrm>
        </p:grpSpPr>
        <p:sp>
          <p:nvSpPr>
            <p:cNvPr id="61" name="Ellipse 60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ZoneTexte 61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63" name="Groupe 23"/>
          <p:cNvGrpSpPr/>
          <p:nvPr/>
        </p:nvGrpSpPr>
        <p:grpSpPr>
          <a:xfrm>
            <a:off x="6858016" y="3357562"/>
            <a:ext cx="314510" cy="369332"/>
            <a:chOff x="2071670" y="2143116"/>
            <a:chExt cx="314510" cy="369332"/>
          </a:xfrm>
        </p:grpSpPr>
        <p:sp>
          <p:nvSpPr>
            <p:cNvPr id="64" name="Ellipse 63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cxnSp>
        <p:nvCxnSpPr>
          <p:cNvPr id="67" name="Connecteur droit avec flèche 66"/>
          <p:cNvCxnSpPr/>
          <p:nvPr/>
        </p:nvCxnSpPr>
        <p:spPr>
          <a:xfrm>
            <a:off x="5500694" y="3000372"/>
            <a:ext cx="342902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 rot="16200000" flipV="1">
            <a:off x="5504969" y="2853221"/>
            <a:ext cx="2857520" cy="85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flipV="1">
            <a:off x="6929454" y="1571612"/>
            <a:ext cx="1714512" cy="142876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072462" y="2500306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θ</a:t>
            </a:r>
            <a:endParaRPr lang="fr-FR" dirty="0"/>
          </a:p>
        </p:txBody>
      </p:sp>
      <p:cxnSp>
        <p:nvCxnSpPr>
          <p:cNvPr id="76" name="Connecteur droit avec flèche 75"/>
          <p:cNvCxnSpPr/>
          <p:nvPr/>
        </p:nvCxnSpPr>
        <p:spPr>
          <a:xfrm rot="16200000" flipV="1">
            <a:off x="647185" y="2853221"/>
            <a:ext cx="2857520" cy="85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e 23"/>
          <p:cNvGrpSpPr/>
          <p:nvPr/>
        </p:nvGrpSpPr>
        <p:grpSpPr>
          <a:xfrm>
            <a:off x="1928794" y="1643050"/>
            <a:ext cx="314510" cy="369332"/>
            <a:chOff x="2071670" y="2143116"/>
            <a:chExt cx="314510" cy="369332"/>
          </a:xfrm>
        </p:grpSpPr>
        <p:sp>
          <p:nvSpPr>
            <p:cNvPr id="79" name="Ellipse 78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ZoneTexte 79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81" name="Groupe 23"/>
          <p:cNvGrpSpPr/>
          <p:nvPr/>
        </p:nvGrpSpPr>
        <p:grpSpPr>
          <a:xfrm>
            <a:off x="1928794" y="1928802"/>
            <a:ext cx="314510" cy="369332"/>
            <a:chOff x="2071670" y="2143116"/>
            <a:chExt cx="314510" cy="369332"/>
          </a:xfrm>
        </p:grpSpPr>
        <p:sp>
          <p:nvSpPr>
            <p:cNvPr id="82" name="Ellipse 81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84" name="Groupe 23"/>
          <p:cNvGrpSpPr/>
          <p:nvPr/>
        </p:nvGrpSpPr>
        <p:grpSpPr>
          <a:xfrm>
            <a:off x="1928794" y="2500306"/>
            <a:ext cx="314510" cy="369332"/>
            <a:chOff x="2071670" y="2143116"/>
            <a:chExt cx="314510" cy="369332"/>
          </a:xfrm>
        </p:grpSpPr>
        <p:sp>
          <p:nvSpPr>
            <p:cNvPr id="85" name="Ellipse 84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87" name="Groupe 23"/>
          <p:cNvGrpSpPr/>
          <p:nvPr/>
        </p:nvGrpSpPr>
        <p:grpSpPr>
          <a:xfrm>
            <a:off x="1928794" y="2214554"/>
            <a:ext cx="314510" cy="369332"/>
            <a:chOff x="2071670" y="2143116"/>
            <a:chExt cx="314510" cy="369332"/>
          </a:xfrm>
        </p:grpSpPr>
        <p:sp>
          <p:nvSpPr>
            <p:cNvPr id="88" name="Ellipse 87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93" name="Groupe 23"/>
          <p:cNvGrpSpPr/>
          <p:nvPr/>
        </p:nvGrpSpPr>
        <p:grpSpPr>
          <a:xfrm>
            <a:off x="1928794" y="3929066"/>
            <a:ext cx="314510" cy="369332"/>
            <a:chOff x="2071670" y="2143116"/>
            <a:chExt cx="314510" cy="369332"/>
          </a:xfrm>
        </p:grpSpPr>
        <p:sp>
          <p:nvSpPr>
            <p:cNvPr id="94" name="Ellipse 93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96" name="Groupe 23"/>
          <p:cNvGrpSpPr/>
          <p:nvPr/>
        </p:nvGrpSpPr>
        <p:grpSpPr>
          <a:xfrm>
            <a:off x="1928794" y="3643314"/>
            <a:ext cx="314510" cy="369332"/>
            <a:chOff x="2071670" y="2143116"/>
            <a:chExt cx="314510" cy="369332"/>
          </a:xfrm>
        </p:grpSpPr>
        <p:sp>
          <p:nvSpPr>
            <p:cNvPr id="97" name="Ellipse 96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ZoneTexte 97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99" name="Groupe 23"/>
          <p:cNvGrpSpPr/>
          <p:nvPr/>
        </p:nvGrpSpPr>
        <p:grpSpPr>
          <a:xfrm>
            <a:off x="1928794" y="3357562"/>
            <a:ext cx="314510" cy="369332"/>
            <a:chOff x="2071670" y="2143116"/>
            <a:chExt cx="314510" cy="369332"/>
          </a:xfrm>
        </p:grpSpPr>
        <p:sp>
          <p:nvSpPr>
            <p:cNvPr id="100" name="Ellipse 99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ZoneTexte 100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102" name="Groupe 23"/>
          <p:cNvGrpSpPr/>
          <p:nvPr/>
        </p:nvGrpSpPr>
        <p:grpSpPr>
          <a:xfrm>
            <a:off x="1928794" y="3071810"/>
            <a:ext cx="314510" cy="369332"/>
            <a:chOff x="2071670" y="2143116"/>
            <a:chExt cx="314510" cy="369332"/>
          </a:xfrm>
        </p:grpSpPr>
        <p:sp>
          <p:nvSpPr>
            <p:cNvPr id="103" name="Ellipse 102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ZoneTexte 103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105" name="Groupe 23"/>
          <p:cNvGrpSpPr/>
          <p:nvPr/>
        </p:nvGrpSpPr>
        <p:grpSpPr>
          <a:xfrm>
            <a:off x="1928794" y="2786058"/>
            <a:ext cx="314510" cy="369332"/>
            <a:chOff x="2071670" y="2143116"/>
            <a:chExt cx="314510" cy="369332"/>
          </a:xfrm>
        </p:grpSpPr>
        <p:sp>
          <p:nvSpPr>
            <p:cNvPr id="106" name="Ellipse 105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ZoneTexte 106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cxnSp>
        <p:nvCxnSpPr>
          <p:cNvPr id="109" name="Connecteur droit avec flèche 108"/>
          <p:cNvCxnSpPr/>
          <p:nvPr/>
        </p:nvCxnSpPr>
        <p:spPr>
          <a:xfrm rot="5400000" flipH="1" flipV="1">
            <a:off x="6500826" y="1857364"/>
            <a:ext cx="1571636" cy="71438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7572396" y="178592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</a:t>
            </a:r>
            <a:r>
              <a:rPr lang="el-GR" dirty="0" smtClean="0"/>
              <a:t>θ</a:t>
            </a:r>
            <a:endParaRPr lang="fr-FR" dirty="0"/>
          </a:p>
        </p:txBody>
      </p:sp>
      <p:sp>
        <p:nvSpPr>
          <p:cNvPr id="111" name="ZoneTexte 110"/>
          <p:cNvSpPr txBox="1"/>
          <p:nvPr/>
        </p:nvSpPr>
        <p:spPr>
          <a:xfrm>
            <a:off x="6357950" y="5572140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ρ(</a:t>
            </a:r>
            <a:r>
              <a:rPr lang="el-GR" dirty="0" smtClean="0"/>
              <a:t>θ</a:t>
            </a:r>
            <a:r>
              <a:rPr lang="fr-FR" dirty="0" smtClean="0"/>
              <a:t>+d</a:t>
            </a:r>
            <a:r>
              <a:rPr lang="el-GR" dirty="0" smtClean="0"/>
              <a:t>θ</a:t>
            </a:r>
            <a:r>
              <a:rPr lang="fr-FR" dirty="0" smtClean="0"/>
              <a:t>) =</a:t>
            </a:r>
            <a:r>
              <a:rPr lang="el-GR" dirty="0" smtClean="0"/>
              <a:t>ρ</a:t>
            </a:r>
            <a:r>
              <a:rPr lang="fr-FR" dirty="0" smtClean="0"/>
              <a:t>(</a:t>
            </a:r>
            <a:r>
              <a:rPr lang="el-GR" dirty="0" smtClean="0"/>
              <a:t>θ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14" name="Forme libre 113"/>
          <p:cNvSpPr/>
          <p:nvPr/>
        </p:nvSpPr>
        <p:spPr>
          <a:xfrm>
            <a:off x="7656844" y="2391508"/>
            <a:ext cx="323396" cy="633046"/>
          </a:xfrm>
          <a:custGeom>
            <a:avLst/>
            <a:gdLst>
              <a:gd name="connsiteX0" fmla="*/ 0 w 323396"/>
              <a:gd name="connsiteY0" fmla="*/ 0 h 633046"/>
              <a:gd name="connsiteX1" fmla="*/ 20097 w 323396"/>
              <a:gd name="connsiteY1" fmla="*/ 30145 h 633046"/>
              <a:gd name="connsiteX2" fmla="*/ 100483 w 323396"/>
              <a:gd name="connsiteY2" fmla="*/ 110532 h 633046"/>
              <a:gd name="connsiteX3" fmla="*/ 130629 w 323396"/>
              <a:gd name="connsiteY3" fmla="*/ 150725 h 633046"/>
              <a:gd name="connsiteX4" fmla="*/ 160774 w 323396"/>
              <a:gd name="connsiteY4" fmla="*/ 180870 h 633046"/>
              <a:gd name="connsiteX5" fmla="*/ 200967 w 323396"/>
              <a:gd name="connsiteY5" fmla="*/ 241160 h 633046"/>
              <a:gd name="connsiteX6" fmla="*/ 221064 w 323396"/>
              <a:gd name="connsiteY6" fmla="*/ 271305 h 633046"/>
              <a:gd name="connsiteX7" fmla="*/ 241160 w 323396"/>
              <a:gd name="connsiteY7" fmla="*/ 301450 h 633046"/>
              <a:gd name="connsiteX8" fmla="*/ 261257 w 323396"/>
              <a:gd name="connsiteY8" fmla="*/ 331595 h 633046"/>
              <a:gd name="connsiteX9" fmla="*/ 271305 w 323396"/>
              <a:gd name="connsiteY9" fmla="*/ 381837 h 633046"/>
              <a:gd name="connsiteX10" fmla="*/ 291402 w 323396"/>
              <a:gd name="connsiteY10" fmla="*/ 442127 h 633046"/>
              <a:gd name="connsiteX11" fmla="*/ 301451 w 323396"/>
              <a:gd name="connsiteY11" fmla="*/ 512466 h 633046"/>
              <a:gd name="connsiteX12" fmla="*/ 321547 w 323396"/>
              <a:gd name="connsiteY12" fmla="*/ 582804 h 633046"/>
              <a:gd name="connsiteX13" fmla="*/ 321547 w 323396"/>
              <a:gd name="connsiteY13" fmla="*/ 633046 h 63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3396" h="633046">
                <a:moveTo>
                  <a:pt x="0" y="0"/>
                </a:moveTo>
                <a:cubicBezTo>
                  <a:pt x="6699" y="10048"/>
                  <a:pt x="11973" y="21209"/>
                  <a:pt x="20097" y="30145"/>
                </a:cubicBezTo>
                <a:cubicBezTo>
                  <a:pt x="45588" y="58185"/>
                  <a:pt x="77746" y="80217"/>
                  <a:pt x="100483" y="110532"/>
                </a:cubicBezTo>
                <a:cubicBezTo>
                  <a:pt x="110532" y="123930"/>
                  <a:pt x="119730" y="138010"/>
                  <a:pt x="130629" y="150725"/>
                </a:cubicBezTo>
                <a:cubicBezTo>
                  <a:pt x="139877" y="161514"/>
                  <a:pt x="152050" y="169653"/>
                  <a:pt x="160774" y="180870"/>
                </a:cubicBezTo>
                <a:cubicBezTo>
                  <a:pt x="175603" y="199935"/>
                  <a:pt x="187569" y="221063"/>
                  <a:pt x="200967" y="241160"/>
                </a:cubicBezTo>
                <a:lnTo>
                  <a:pt x="221064" y="271305"/>
                </a:lnTo>
                <a:lnTo>
                  <a:pt x="241160" y="301450"/>
                </a:lnTo>
                <a:lnTo>
                  <a:pt x="261257" y="331595"/>
                </a:lnTo>
                <a:cubicBezTo>
                  <a:pt x="264606" y="348342"/>
                  <a:pt x="266811" y="365360"/>
                  <a:pt x="271305" y="381837"/>
                </a:cubicBezTo>
                <a:cubicBezTo>
                  <a:pt x="276879" y="402274"/>
                  <a:pt x="291402" y="442127"/>
                  <a:pt x="291402" y="442127"/>
                </a:cubicBezTo>
                <a:cubicBezTo>
                  <a:pt x="294752" y="465573"/>
                  <a:pt x="296806" y="489242"/>
                  <a:pt x="301451" y="512466"/>
                </a:cubicBezTo>
                <a:cubicBezTo>
                  <a:pt x="310977" y="560095"/>
                  <a:pt x="315305" y="526621"/>
                  <a:pt x="321547" y="582804"/>
                </a:cubicBezTo>
                <a:cubicBezTo>
                  <a:pt x="323396" y="599449"/>
                  <a:pt x="321547" y="616299"/>
                  <a:pt x="321547" y="633046"/>
                </a:cubicBezTo>
              </a:path>
            </a:pathLst>
          </a:cu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Forme libre 114"/>
          <p:cNvSpPr/>
          <p:nvPr/>
        </p:nvSpPr>
        <p:spPr>
          <a:xfrm>
            <a:off x="7429520" y="1928802"/>
            <a:ext cx="357190" cy="357190"/>
          </a:xfrm>
          <a:custGeom>
            <a:avLst/>
            <a:gdLst>
              <a:gd name="connsiteX0" fmla="*/ 0 w 323396"/>
              <a:gd name="connsiteY0" fmla="*/ 0 h 633046"/>
              <a:gd name="connsiteX1" fmla="*/ 20097 w 323396"/>
              <a:gd name="connsiteY1" fmla="*/ 30145 h 633046"/>
              <a:gd name="connsiteX2" fmla="*/ 100483 w 323396"/>
              <a:gd name="connsiteY2" fmla="*/ 110532 h 633046"/>
              <a:gd name="connsiteX3" fmla="*/ 130629 w 323396"/>
              <a:gd name="connsiteY3" fmla="*/ 150725 h 633046"/>
              <a:gd name="connsiteX4" fmla="*/ 160774 w 323396"/>
              <a:gd name="connsiteY4" fmla="*/ 180870 h 633046"/>
              <a:gd name="connsiteX5" fmla="*/ 200967 w 323396"/>
              <a:gd name="connsiteY5" fmla="*/ 241160 h 633046"/>
              <a:gd name="connsiteX6" fmla="*/ 221064 w 323396"/>
              <a:gd name="connsiteY6" fmla="*/ 271305 h 633046"/>
              <a:gd name="connsiteX7" fmla="*/ 241160 w 323396"/>
              <a:gd name="connsiteY7" fmla="*/ 301450 h 633046"/>
              <a:gd name="connsiteX8" fmla="*/ 261257 w 323396"/>
              <a:gd name="connsiteY8" fmla="*/ 331595 h 633046"/>
              <a:gd name="connsiteX9" fmla="*/ 271305 w 323396"/>
              <a:gd name="connsiteY9" fmla="*/ 381837 h 633046"/>
              <a:gd name="connsiteX10" fmla="*/ 291402 w 323396"/>
              <a:gd name="connsiteY10" fmla="*/ 442127 h 633046"/>
              <a:gd name="connsiteX11" fmla="*/ 301451 w 323396"/>
              <a:gd name="connsiteY11" fmla="*/ 512466 h 633046"/>
              <a:gd name="connsiteX12" fmla="*/ 321547 w 323396"/>
              <a:gd name="connsiteY12" fmla="*/ 582804 h 633046"/>
              <a:gd name="connsiteX13" fmla="*/ 321547 w 323396"/>
              <a:gd name="connsiteY13" fmla="*/ 633046 h 63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3396" h="633046">
                <a:moveTo>
                  <a:pt x="0" y="0"/>
                </a:moveTo>
                <a:cubicBezTo>
                  <a:pt x="6699" y="10048"/>
                  <a:pt x="11973" y="21209"/>
                  <a:pt x="20097" y="30145"/>
                </a:cubicBezTo>
                <a:cubicBezTo>
                  <a:pt x="45588" y="58185"/>
                  <a:pt x="77746" y="80217"/>
                  <a:pt x="100483" y="110532"/>
                </a:cubicBezTo>
                <a:cubicBezTo>
                  <a:pt x="110532" y="123930"/>
                  <a:pt x="119730" y="138010"/>
                  <a:pt x="130629" y="150725"/>
                </a:cubicBezTo>
                <a:cubicBezTo>
                  <a:pt x="139877" y="161514"/>
                  <a:pt x="152050" y="169653"/>
                  <a:pt x="160774" y="180870"/>
                </a:cubicBezTo>
                <a:cubicBezTo>
                  <a:pt x="175603" y="199935"/>
                  <a:pt x="187569" y="221063"/>
                  <a:pt x="200967" y="241160"/>
                </a:cubicBezTo>
                <a:lnTo>
                  <a:pt x="221064" y="271305"/>
                </a:lnTo>
                <a:lnTo>
                  <a:pt x="241160" y="301450"/>
                </a:lnTo>
                <a:lnTo>
                  <a:pt x="261257" y="331595"/>
                </a:lnTo>
                <a:cubicBezTo>
                  <a:pt x="264606" y="348342"/>
                  <a:pt x="266811" y="365360"/>
                  <a:pt x="271305" y="381837"/>
                </a:cubicBezTo>
                <a:cubicBezTo>
                  <a:pt x="276879" y="402274"/>
                  <a:pt x="291402" y="442127"/>
                  <a:pt x="291402" y="442127"/>
                </a:cubicBezTo>
                <a:cubicBezTo>
                  <a:pt x="294752" y="465573"/>
                  <a:pt x="296806" y="489242"/>
                  <a:pt x="301451" y="512466"/>
                </a:cubicBezTo>
                <a:cubicBezTo>
                  <a:pt x="310977" y="560095"/>
                  <a:pt x="315305" y="526621"/>
                  <a:pt x="321547" y="582804"/>
                </a:cubicBezTo>
                <a:cubicBezTo>
                  <a:pt x="323396" y="599449"/>
                  <a:pt x="321547" y="616299"/>
                  <a:pt x="321547" y="633046"/>
                </a:cubicBezTo>
              </a:path>
            </a:pathLst>
          </a:cu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7" name="Connecteur droit 116"/>
          <p:cNvCxnSpPr/>
          <p:nvPr/>
        </p:nvCxnSpPr>
        <p:spPr>
          <a:xfrm>
            <a:off x="714348" y="3429000"/>
            <a:ext cx="2857520" cy="1588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/>
          <p:nvPr/>
        </p:nvCxnSpPr>
        <p:spPr>
          <a:xfrm>
            <a:off x="714348" y="2643182"/>
            <a:ext cx="2857520" cy="1588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/>
          <p:cNvSpPr txBox="1"/>
          <p:nvPr/>
        </p:nvSpPr>
        <p:spPr>
          <a:xfrm>
            <a:off x="2928926" y="307181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z</a:t>
            </a:r>
            <a:endParaRPr lang="fr-FR" dirty="0"/>
          </a:p>
        </p:txBody>
      </p:sp>
      <p:sp>
        <p:nvSpPr>
          <p:cNvPr id="121" name="ZoneTexte 120"/>
          <p:cNvSpPr txBox="1"/>
          <p:nvPr/>
        </p:nvSpPr>
        <p:spPr>
          <a:xfrm>
            <a:off x="3000364" y="221455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z+dz</a:t>
            </a:r>
            <a:endParaRPr lang="fr-FR" dirty="0"/>
          </a:p>
        </p:txBody>
      </p:sp>
      <p:sp>
        <p:nvSpPr>
          <p:cNvPr id="122" name="ZoneTexte 121"/>
          <p:cNvSpPr txBox="1"/>
          <p:nvPr/>
        </p:nvSpPr>
        <p:spPr>
          <a:xfrm>
            <a:off x="1571604" y="564357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ρ(z+dz) =</a:t>
            </a:r>
            <a:r>
              <a:rPr lang="el-GR" dirty="0" smtClean="0"/>
              <a:t>ρ</a:t>
            </a:r>
            <a:r>
              <a:rPr lang="fr-FR" dirty="0" smtClean="0"/>
              <a:t>(z)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6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I.6)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Symmetries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4282" y="571480"/>
            <a:ext cx="294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 </a:t>
            </a:r>
            <a:r>
              <a:rPr lang="fr-FR" sz="2400" dirty="0" err="1" smtClean="0"/>
              <a:t>Cylindrical</a:t>
            </a:r>
            <a:r>
              <a:rPr lang="fr-FR" sz="2400" dirty="0" smtClean="0"/>
              <a:t> </a:t>
            </a:r>
            <a:r>
              <a:rPr lang="fr-FR" sz="2400" dirty="0" err="1" smtClean="0"/>
              <a:t>symmetry</a:t>
            </a:r>
            <a:endParaRPr lang="fr-FR" sz="2400" dirty="0"/>
          </a:p>
        </p:txBody>
      </p:sp>
      <p:sp>
        <p:nvSpPr>
          <p:cNvPr id="10" name="Cylindre 9"/>
          <p:cNvSpPr/>
          <p:nvPr/>
        </p:nvSpPr>
        <p:spPr>
          <a:xfrm>
            <a:off x="1571604" y="1928802"/>
            <a:ext cx="1643074" cy="3286148"/>
          </a:xfrm>
          <a:prstGeom prst="can">
            <a:avLst>
              <a:gd name="adj" fmla="val 38003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/>
          <p:cNvCxnSpPr/>
          <p:nvPr/>
        </p:nvCxnSpPr>
        <p:spPr>
          <a:xfrm flipV="1">
            <a:off x="785786" y="3357562"/>
            <a:ext cx="3143272" cy="642942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rot="5400000">
            <a:off x="322233" y="3321843"/>
            <a:ext cx="4214048" cy="794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rganigramme : Données 27"/>
          <p:cNvSpPr/>
          <p:nvPr/>
        </p:nvSpPr>
        <p:spPr>
          <a:xfrm>
            <a:off x="642910" y="3357562"/>
            <a:ext cx="3500462" cy="642942"/>
          </a:xfrm>
          <a:prstGeom prst="flowChartInputOutput">
            <a:avLst/>
          </a:prstGeom>
          <a:solidFill>
            <a:srgbClr val="00B050">
              <a:alpha val="6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571604" y="3357562"/>
            <a:ext cx="1643074" cy="571504"/>
          </a:xfrm>
          <a:prstGeom prst="ellipse">
            <a:avLst/>
          </a:prstGeom>
          <a:noFill/>
          <a:ln>
            <a:solidFill>
              <a:schemeClr val="tx1">
                <a:alpha val="48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Organigramme : Données 19"/>
          <p:cNvSpPr/>
          <p:nvPr/>
        </p:nvSpPr>
        <p:spPr>
          <a:xfrm rot="20794401">
            <a:off x="5387867" y="1959050"/>
            <a:ext cx="3036698" cy="2675294"/>
          </a:xfrm>
          <a:prstGeom prst="flowChartInputOutput">
            <a:avLst/>
          </a:prstGeom>
          <a:solidFill>
            <a:srgbClr val="FF000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re 22"/>
          <p:cNvSpPr/>
          <p:nvPr/>
        </p:nvSpPr>
        <p:spPr>
          <a:xfrm>
            <a:off x="6140498" y="1643050"/>
            <a:ext cx="1643074" cy="3286148"/>
          </a:xfrm>
          <a:prstGeom prst="can">
            <a:avLst>
              <a:gd name="adj" fmla="val 38003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 flipV="1">
            <a:off x="5354680" y="3071810"/>
            <a:ext cx="3143272" cy="642942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rot="16200000" flipH="1">
            <a:off x="4785539" y="3142473"/>
            <a:ext cx="4428362" cy="2344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/>
          <p:cNvSpPr/>
          <p:nvPr/>
        </p:nvSpPr>
        <p:spPr>
          <a:xfrm>
            <a:off x="6143636" y="4357694"/>
            <a:ext cx="1643074" cy="571504"/>
          </a:xfrm>
          <a:prstGeom prst="ellipse">
            <a:avLst/>
          </a:prstGeom>
          <a:noFill/>
          <a:ln>
            <a:solidFill>
              <a:schemeClr val="tx1">
                <a:alpha val="48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/>
          <p:cNvSpPr txBox="1"/>
          <p:nvPr/>
        </p:nvSpPr>
        <p:spPr>
          <a:xfrm>
            <a:off x="3714744" y="114298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Finite</a:t>
            </a:r>
            <a:r>
              <a:rPr lang="fr-FR" dirty="0" smtClean="0"/>
              <a:t> </a:t>
            </a:r>
            <a:r>
              <a:rPr lang="fr-FR" dirty="0" err="1" smtClean="0"/>
              <a:t>cylinder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643570" y="5500702"/>
            <a:ext cx="264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Any</a:t>
            </a:r>
            <a:r>
              <a:rPr lang="fr-FR" dirty="0" smtClean="0"/>
              <a:t> plan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goes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the center of base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071538" y="5500702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Plan in the middle of the </a:t>
            </a:r>
            <a:r>
              <a:rPr lang="fr-FR" dirty="0" err="1" smtClean="0"/>
              <a:t>cylinder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6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I.6)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Symmetries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4282" y="571480"/>
            <a:ext cx="297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Cylindrical</a:t>
            </a:r>
            <a:r>
              <a:rPr lang="fr-FR" sz="2400" dirty="0" smtClean="0"/>
              <a:t> </a:t>
            </a:r>
            <a:r>
              <a:rPr lang="fr-FR" sz="2400" dirty="0" err="1" smtClean="0"/>
              <a:t>symmetry</a:t>
            </a:r>
            <a:endParaRPr lang="fr-FR" sz="2400" dirty="0"/>
          </a:p>
        </p:txBody>
      </p:sp>
      <p:grpSp>
        <p:nvGrpSpPr>
          <p:cNvPr id="24" name="Groupe 23"/>
          <p:cNvGrpSpPr/>
          <p:nvPr/>
        </p:nvGrpSpPr>
        <p:grpSpPr>
          <a:xfrm>
            <a:off x="3929058" y="928670"/>
            <a:ext cx="3722876" cy="5071304"/>
            <a:chOff x="4883421" y="786588"/>
            <a:chExt cx="3722876" cy="5071304"/>
          </a:xfrm>
        </p:grpSpPr>
        <p:sp>
          <p:nvSpPr>
            <p:cNvPr id="19" name="Cylindre 18"/>
            <p:cNvSpPr/>
            <p:nvPr/>
          </p:nvSpPr>
          <p:spPr>
            <a:xfrm>
              <a:off x="5929322" y="1285860"/>
              <a:ext cx="1571636" cy="4000528"/>
            </a:xfrm>
            <a:prstGeom prst="can">
              <a:avLst>
                <a:gd name="adj" fmla="val 38003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rganigramme : Données 10"/>
            <p:cNvSpPr/>
            <p:nvPr/>
          </p:nvSpPr>
          <p:spPr>
            <a:xfrm rot="20863798">
              <a:off x="4883421" y="1643998"/>
              <a:ext cx="3722876" cy="3279113"/>
            </a:xfrm>
            <a:prstGeom prst="flowChartInputOutput">
              <a:avLst/>
            </a:prstGeom>
            <a:solidFill>
              <a:srgbClr val="FF0000">
                <a:alpha val="52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11"/>
            <p:cNvCxnSpPr/>
            <p:nvPr/>
          </p:nvCxnSpPr>
          <p:spPr>
            <a:xfrm rot="5400000">
              <a:off x="4251323" y="3321843"/>
              <a:ext cx="5071304" cy="79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rganigramme : Données 31"/>
            <p:cNvSpPr/>
            <p:nvPr/>
          </p:nvSpPr>
          <p:spPr>
            <a:xfrm>
              <a:off x="5072066" y="2857496"/>
              <a:ext cx="3500462" cy="642942"/>
            </a:xfrm>
            <a:prstGeom prst="flowChartInputOutput">
              <a:avLst/>
            </a:prstGeom>
            <a:solidFill>
              <a:srgbClr val="00B050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>
              <a:off x="5857884" y="2928934"/>
              <a:ext cx="1643074" cy="571504"/>
            </a:xfrm>
            <a:prstGeom prst="ellipse">
              <a:avLst/>
            </a:prstGeom>
            <a:noFill/>
            <a:ln>
              <a:solidFill>
                <a:schemeClr val="tx1">
                  <a:alpha val="48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7" name="Connecteur droit avec flèche 36"/>
            <p:cNvCxnSpPr/>
            <p:nvPr/>
          </p:nvCxnSpPr>
          <p:spPr>
            <a:xfrm rot="10800000" flipV="1">
              <a:off x="5214942" y="3286124"/>
              <a:ext cx="714380" cy="14287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/>
            <p:cNvCxnSpPr/>
            <p:nvPr/>
          </p:nvCxnSpPr>
          <p:spPr>
            <a:xfrm flipV="1">
              <a:off x="7429520" y="2857496"/>
              <a:ext cx="928694" cy="2143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ZoneTexte 19"/>
          <p:cNvSpPr txBox="1"/>
          <p:nvPr/>
        </p:nvSpPr>
        <p:spPr>
          <a:xfrm>
            <a:off x="500034" y="2428868"/>
            <a:ext cx="3429024" cy="92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An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in a point o f the plane of </a:t>
            </a:r>
            <a:r>
              <a:rPr lang="fr-FR" dirty="0" err="1" smtClean="0"/>
              <a:t>symmetry</a:t>
            </a:r>
            <a:r>
              <a:rPr lang="fr-FR" dirty="0" smtClean="0"/>
              <a:t> </a:t>
            </a:r>
            <a:r>
              <a:rPr lang="fr-FR" dirty="0" err="1" smtClean="0"/>
              <a:t>belongs</a:t>
            </a:r>
            <a:r>
              <a:rPr lang="fr-FR" dirty="0" smtClean="0"/>
              <a:t> to the plane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6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I.6)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Symmetries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14282" y="571480"/>
            <a:ext cx="297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Cylindrical</a:t>
            </a:r>
            <a:r>
              <a:rPr lang="fr-FR" sz="2400" dirty="0" smtClean="0"/>
              <a:t> </a:t>
            </a:r>
            <a:r>
              <a:rPr lang="fr-FR" sz="2400" dirty="0" err="1" smtClean="0"/>
              <a:t>symmetry</a:t>
            </a:r>
            <a:endParaRPr lang="fr-FR" sz="2400" dirty="0"/>
          </a:p>
        </p:txBody>
      </p:sp>
      <p:sp>
        <p:nvSpPr>
          <p:cNvPr id="38" name="ZoneTexte 37"/>
          <p:cNvSpPr txBox="1"/>
          <p:nvPr/>
        </p:nvSpPr>
        <p:spPr>
          <a:xfrm>
            <a:off x="285720" y="1428736"/>
            <a:ext cx="37866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Infinite</a:t>
            </a:r>
            <a:r>
              <a:rPr lang="fr-FR" sz="2400" dirty="0" smtClean="0"/>
              <a:t> </a:t>
            </a:r>
            <a:r>
              <a:rPr lang="fr-FR" sz="2400" dirty="0" err="1" smtClean="0"/>
              <a:t>cylinder</a:t>
            </a:r>
            <a:endParaRPr lang="fr-FR" sz="2400" dirty="0" smtClean="0"/>
          </a:p>
          <a:p>
            <a:r>
              <a:rPr lang="fr-FR" sz="2400" dirty="0" smtClean="0"/>
              <a:t>…..</a:t>
            </a:r>
          </a:p>
          <a:p>
            <a:r>
              <a:rPr lang="fr-FR" sz="2400" dirty="0" err="1" smtClean="0"/>
              <a:t>Infinity</a:t>
            </a:r>
            <a:r>
              <a:rPr lang="fr-FR" sz="2400" dirty="0" smtClean="0"/>
              <a:t> of </a:t>
            </a:r>
            <a:r>
              <a:rPr lang="fr-FR" sz="2400" i="1" dirty="0" smtClean="0"/>
              <a:t>middle of </a:t>
            </a:r>
            <a:r>
              <a:rPr lang="fr-FR" sz="2400" i="1" dirty="0" err="1" smtClean="0"/>
              <a:t>cylinder</a:t>
            </a:r>
            <a:endParaRPr lang="fr-FR" sz="2400" i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928662" y="3143248"/>
            <a:ext cx="2781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/>
              <a:t>F(r,</a:t>
            </a:r>
            <a:r>
              <a:rPr lang="el-GR" sz="4000" dirty="0" smtClean="0"/>
              <a:t>θ</a:t>
            </a:r>
            <a:r>
              <a:rPr lang="fr-FR" sz="4000" dirty="0" smtClean="0"/>
              <a:t>,z)=F(r)</a:t>
            </a:r>
            <a:endParaRPr lang="fr-FR" sz="4000" dirty="0"/>
          </a:p>
        </p:txBody>
      </p:sp>
      <p:grpSp>
        <p:nvGrpSpPr>
          <p:cNvPr id="26" name="Groupe 25"/>
          <p:cNvGrpSpPr/>
          <p:nvPr/>
        </p:nvGrpSpPr>
        <p:grpSpPr>
          <a:xfrm>
            <a:off x="4786314" y="-642966"/>
            <a:ext cx="4005582" cy="8072494"/>
            <a:chOff x="4786314" y="-642966"/>
            <a:chExt cx="4005582" cy="8072494"/>
          </a:xfrm>
        </p:grpSpPr>
        <p:sp>
          <p:nvSpPr>
            <p:cNvPr id="19" name="Cylindre 18"/>
            <p:cNvSpPr/>
            <p:nvPr/>
          </p:nvSpPr>
          <p:spPr>
            <a:xfrm>
              <a:off x="5929322" y="-642966"/>
              <a:ext cx="1571636" cy="8072494"/>
            </a:xfrm>
            <a:prstGeom prst="can">
              <a:avLst>
                <a:gd name="adj" fmla="val 38003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rganigramme : Données 10"/>
            <p:cNvSpPr/>
            <p:nvPr/>
          </p:nvSpPr>
          <p:spPr>
            <a:xfrm rot="20863798">
              <a:off x="4831814" y="1163882"/>
              <a:ext cx="3960082" cy="3739280"/>
            </a:xfrm>
            <a:prstGeom prst="flowChartInputOutput">
              <a:avLst/>
            </a:prstGeom>
            <a:solidFill>
              <a:srgbClr val="FF0000">
                <a:alpha val="52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11"/>
            <p:cNvCxnSpPr/>
            <p:nvPr/>
          </p:nvCxnSpPr>
          <p:spPr>
            <a:xfrm rot="5400000">
              <a:off x="3822695" y="3392487"/>
              <a:ext cx="5929354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4786314" y="0"/>
              <a:ext cx="37147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b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2" name="Organigramme : Données 31"/>
            <p:cNvSpPr/>
            <p:nvPr/>
          </p:nvSpPr>
          <p:spPr>
            <a:xfrm>
              <a:off x="5072066" y="2857496"/>
              <a:ext cx="3500462" cy="642942"/>
            </a:xfrm>
            <a:prstGeom prst="flowChartInputOutput">
              <a:avLst/>
            </a:prstGeom>
            <a:solidFill>
              <a:srgbClr val="00B050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>
              <a:off x="6000760" y="2857496"/>
              <a:ext cx="1643074" cy="571504"/>
            </a:xfrm>
            <a:prstGeom prst="ellipse">
              <a:avLst/>
            </a:prstGeom>
            <a:noFill/>
            <a:ln>
              <a:solidFill>
                <a:schemeClr val="tx1">
                  <a:alpha val="48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7" name="Connecteur droit avec flèche 36"/>
            <p:cNvCxnSpPr/>
            <p:nvPr/>
          </p:nvCxnSpPr>
          <p:spPr>
            <a:xfrm rot="10800000" flipV="1">
              <a:off x="5214942" y="3286124"/>
              <a:ext cx="714380" cy="14287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/>
            <p:cNvCxnSpPr/>
            <p:nvPr/>
          </p:nvCxnSpPr>
          <p:spPr>
            <a:xfrm flipV="1">
              <a:off x="7572396" y="2857496"/>
              <a:ext cx="785818" cy="142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rganigramme : Données 43"/>
            <p:cNvSpPr/>
            <p:nvPr/>
          </p:nvSpPr>
          <p:spPr>
            <a:xfrm>
              <a:off x="5000628" y="4286256"/>
              <a:ext cx="3500462" cy="642942"/>
            </a:xfrm>
            <a:prstGeom prst="flowChartInputOutput">
              <a:avLst/>
            </a:prstGeom>
            <a:solidFill>
              <a:srgbClr val="00B050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44"/>
            <p:cNvSpPr/>
            <p:nvPr/>
          </p:nvSpPr>
          <p:spPr>
            <a:xfrm>
              <a:off x="5929322" y="4286256"/>
              <a:ext cx="1643074" cy="571504"/>
            </a:xfrm>
            <a:prstGeom prst="ellipse">
              <a:avLst/>
            </a:prstGeom>
            <a:noFill/>
            <a:ln>
              <a:solidFill>
                <a:schemeClr val="tx1">
                  <a:alpha val="48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6" name="Connecteur droit avec flèche 45"/>
            <p:cNvCxnSpPr/>
            <p:nvPr/>
          </p:nvCxnSpPr>
          <p:spPr>
            <a:xfrm rot="10800000" flipV="1">
              <a:off x="5143504" y="4714884"/>
              <a:ext cx="714380" cy="14287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/>
            <p:cNvCxnSpPr/>
            <p:nvPr/>
          </p:nvCxnSpPr>
          <p:spPr>
            <a:xfrm flipV="1">
              <a:off x="7500958" y="4286256"/>
              <a:ext cx="785818" cy="142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rganigramme : Données 47"/>
            <p:cNvSpPr/>
            <p:nvPr/>
          </p:nvSpPr>
          <p:spPr>
            <a:xfrm>
              <a:off x="5000628" y="1500174"/>
              <a:ext cx="3500462" cy="642942"/>
            </a:xfrm>
            <a:prstGeom prst="flowChartInputOutput">
              <a:avLst/>
            </a:prstGeom>
            <a:solidFill>
              <a:srgbClr val="00B050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/>
            <p:cNvSpPr/>
            <p:nvPr/>
          </p:nvSpPr>
          <p:spPr>
            <a:xfrm>
              <a:off x="5929322" y="1500174"/>
              <a:ext cx="1643074" cy="571504"/>
            </a:xfrm>
            <a:prstGeom prst="ellipse">
              <a:avLst/>
            </a:prstGeom>
            <a:noFill/>
            <a:ln>
              <a:solidFill>
                <a:schemeClr val="tx1">
                  <a:alpha val="48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0" name="Connecteur droit avec flèche 49"/>
            <p:cNvCxnSpPr/>
            <p:nvPr/>
          </p:nvCxnSpPr>
          <p:spPr>
            <a:xfrm rot="10800000" flipV="1">
              <a:off x="5143504" y="1928802"/>
              <a:ext cx="714380" cy="14287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/>
            <p:cNvCxnSpPr/>
            <p:nvPr/>
          </p:nvCxnSpPr>
          <p:spPr>
            <a:xfrm flipV="1">
              <a:off x="7500958" y="1500174"/>
              <a:ext cx="785818" cy="142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6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I.6)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Symmetries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14282" y="571480"/>
            <a:ext cx="273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Spherical</a:t>
            </a:r>
            <a:r>
              <a:rPr lang="fr-FR" sz="2400" dirty="0" smtClean="0"/>
              <a:t> </a:t>
            </a:r>
            <a:r>
              <a:rPr lang="fr-FR" sz="2400" dirty="0" err="1" smtClean="0"/>
              <a:t>symmetry</a:t>
            </a:r>
            <a:endParaRPr lang="fr-FR" sz="2400" dirty="0"/>
          </a:p>
        </p:txBody>
      </p:sp>
      <p:grpSp>
        <p:nvGrpSpPr>
          <p:cNvPr id="12" name="Groupe 11"/>
          <p:cNvGrpSpPr/>
          <p:nvPr/>
        </p:nvGrpSpPr>
        <p:grpSpPr>
          <a:xfrm>
            <a:off x="2928926" y="2071678"/>
            <a:ext cx="2643206" cy="2571768"/>
            <a:chOff x="3143240" y="2143116"/>
            <a:chExt cx="1643074" cy="1500198"/>
          </a:xfrm>
        </p:grpSpPr>
        <p:sp>
          <p:nvSpPr>
            <p:cNvPr id="10" name="Ellipse 9"/>
            <p:cNvSpPr/>
            <p:nvPr/>
          </p:nvSpPr>
          <p:spPr>
            <a:xfrm>
              <a:off x="3143240" y="2571744"/>
              <a:ext cx="1643074" cy="571504"/>
            </a:xfrm>
            <a:prstGeom prst="ellipse">
              <a:avLst/>
            </a:prstGeom>
            <a:noFill/>
            <a:ln>
              <a:solidFill>
                <a:schemeClr val="tx1">
                  <a:alpha val="48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143240" y="2143116"/>
              <a:ext cx="1643074" cy="1500198"/>
            </a:xfrm>
            <a:prstGeom prst="ellipse">
              <a:avLst/>
            </a:prstGeom>
            <a:solidFill>
              <a:schemeClr val="accent1">
                <a:alpha val="5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4" name="Connecteur droit 13"/>
          <p:cNvCxnSpPr/>
          <p:nvPr/>
        </p:nvCxnSpPr>
        <p:spPr>
          <a:xfrm rot="10800000" flipV="1">
            <a:off x="2500298" y="1071546"/>
            <a:ext cx="4071966" cy="4000528"/>
          </a:xfrm>
          <a:prstGeom prst="line">
            <a:avLst/>
          </a:prstGeom>
          <a:ln w="19050">
            <a:solidFill>
              <a:schemeClr val="tx1">
                <a:alpha val="49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500298" y="5429264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Any</a:t>
            </a:r>
            <a:r>
              <a:rPr lang="fr-FR" dirty="0" smtClean="0"/>
              <a:t> axis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goes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the center</a:t>
            </a:r>
            <a:endParaRPr lang="fr-FR" dirty="0"/>
          </a:p>
        </p:txBody>
      </p:sp>
      <p:cxnSp>
        <p:nvCxnSpPr>
          <p:cNvPr id="17" name="Connecteur droit 16"/>
          <p:cNvCxnSpPr/>
          <p:nvPr/>
        </p:nvCxnSpPr>
        <p:spPr>
          <a:xfrm rot="16200000" flipH="1">
            <a:off x="2285984" y="1500174"/>
            <a:ext cx="3571900" cy="3143272"/>
          </a:xfrm>
          <a:prstGeom prst="line">
            <a:avLst/>
          </a:prstGeom>
          <a:ln w="19050">
            <a:solidFill>
              <a:schemeClr val="tx1">
                <a:alpha val="49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85720" y="2857496"/>
            <a:ext cx="2311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F(r,</a:t>
            </a:r>
            <a:r>
              <a:rPr lang="el-GR" sz="3200" dirty="0" smtClean="0"/>
              <a:t>θ</a:t>
            </a:r>
            <a:r>
              <a:rPr lang="fr-FR" sz="3200" dirty="0" smtClean="0"/>
              <a:t>,</a:t>
            </a:r>
            <a:r>
              <a:rPr lang="el-GR" sz="3200" dirty="0" smtClean="0"/>
              <a:t>φ</a:t>
            </a:r>
            <a:r>
              <a:rPr lang="fr-FR" sz="3200" dirty="0" smtClean="0"/>
              <a:t>)=F(r)</a:t>
            </a:r>
            <a:endParaRPr lang="fr-FR" sz="3200" dirty="0"/>
          </a:p>
        </p:txBody>
      </p:sp>
      <p:cxnSp>
        <p:nvCxnSpPr>
          <p:cNvPr id="27" name="Connecteur droit avec flèche 26"/>
          <p:cNvCxnSpPr/>
          <p:nvPr/>
        </p:nvCxnSpPr>
        <p:spPr>
          <a:xfrm rot="5400000" flipH="1" flipV="1">
            <a:off x="5643570" y="1428736"/>
            <a:ext cx="571504" cy="5715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rot="16200000" flipH="1">
            <a:off x="5179223" y="4393413"/>
            <a:ext cx="571504" cy="5000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rot="16200000" flipV="1">
            <a:off x="2607455" y="1464455"/>
            <a:ext cx="500066" cy="42862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rot="5400000">
            <a:off x="2500298" y="4572008"/>
            <a:ext cx="500066" cy="5000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 bwMode="auto">
          <a:xfrm>
            <a:off x="357158" y="42860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fr-FR" sz="3200" b="1" kern="0" dirty="0" err="1" smtClean="0">
                <a:latin typeface="Times New Roman" pitchFamily="18" charset="0"/>
                <a:ea typeface="+mj-ea"/>
                <a:cs typeface="Times New Roman" pitchFamily="18" charset="0"/>
              </a:rPr>
              <a:t>Physics</a:t>
            </a:r>
            <a:r>
              <a:rPr lang="fr-FR" sz="3200" b="1" kern="0" dirty="0" smtClean="0">
                <a:latin typeface="Times New Roman" pitchFamily="18" charset="0"/>
                <a:ea typeface="+mj-ea"/>
                <a:cs typeface="Times New Roman" pitchFamily="18" charset="0"/>
              </a:rPr>
              <a:t>-L2 </a:t>
            </a:r>
            <a:r>
              <a:rPr lang="fr-FR" sz="3200" b="1" dirty="0" err="1" smtClean="0"/>
              <a:t>Electromagnetism</a:t>
            </a:r>
            <a:endParaRPr lang="fr-FR" sz="3200" b="1" dirty="0" smtClean="0"/>
          </a:p>
          <a:p>
            <a:pPr algn="ctr" eaLnBrk="0" hangingPunct="0">
              <a:defRPr/>
            </a:pPr>
            <a:r>
              <a:rPr lang="fr-FR" sz="32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Approximative program </a:t>
            </a:r>
            <a:endParaRPr lang="fr-FR" sz="32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205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graphicFrame>
        <p:nvGraphicFramePr>
          <p:cNvPr id="9" name="Tableau 8"/>
          <p:cNvGraphicFramePr>
            <a:graphicFrameLocks noGrp="1"/>
          </p:cNvGraphicFramePr>
          <p:nvPr/>
        </p:nvGraphicFramePr>
        <p:xfrm>
          <a:off x="5643570" y="2285992"/>
          <a:ext cx="3286148" cy="3995192"/>
        </p:xfrm>
        <a:graphic>
          <a:graphicData uri="http://schemas.openxmlformats.org/drawingml/2006/table">
            <a:tbl>
              <a:tblPr/>
              <a:tblGrid>
                <a:gridCol w="584203"/>
                <a:gridCol w="2701945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 err="1">
                          <a:latin typeface="+mj-lt"/>
                          <a:ea typeface="Calibri"/>
                          <a:cs typeface="Times New Roman"/>
                        </a:rPr>
                        <a:t>week</a:t>
                      </a:r>
                      <a:endParaRPr lang="fr-FR" sz="1600" b="1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latin typeface="+mj-lt"/>
                          <a:ea typeface="Calibri"/>
                          <a:cs typeface="Times New Roman"/>
                        </a:rPr>
                        <a:t>Magistral </a:t>
                      </a:r>
                      <a:r>
                        <a:rPr lang="fr-FR" sz="1600" b="1" dirty="0" smtClean="0">
                          <a:latin typeface="+mj-lt"/>
                          <a:ea typeface="Calibri"/>
                          <a:cs typeface="Times New Roman"/>
                        </a:rPr>
                        <a:t>lectures</a:t>
                      </a:r>
                      <a:endParaRPr lang="fr-FR" sz="1600" b="1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 dirty="0" err="1" smtClean="0">
                          <a:solidFill>
                            <a:srgbClr val="FF0000"/>
                          </a:solidFill>
                        </a:rPr>
                        <a:t>Electrostatics</a:t>
                      </a:r>
                      <a:endParaRPr lang="fr-F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 dirty="0" err="1" smtClean="0">
                          <a:solidFill>
                            <a:srgbClr val="FF0000"/>
                          </a:solidFill>
                        </a:rPr>
                        <a:t>Electrostatics</a:t>
                      </a:r>
                      <a:endParaRPr lang="fr-F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 dirty="0" err="1" smtClean="0">
                          <a:solidFill>
                            <a:srgbClr val="FF0000"/>
                          </a:solidFill>
                        </a:rPr>
                        <a:t>Electrostatics</a:t>
                      </a:r>
                      <a:endParaRPr lang="fr-F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1" dirty="0" err="1" smtClean="0">
                          <a:solidFill>
                            <a:srgbClr val="FF0000"/>
                          </a:solidFill>
                        </a:rPr>
                        <a:t>Electrostatics</a:t>
                      </a:r>
                      <a:endParaRPr lang="fr-F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Magnetostatics</a:t>
                      </a:r>
                      <a:endParaRPr lang="fr-FR" sz="16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Magnetostatics</a:t>
                      </a:r>
                      <a:endParaRPr lang="fr-FR" sz="16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latin typeface="+mn-lt"/>
                          <a:ea typeface="Calibri"/>
                          <a:cs typeface="Times New Roman"/>
                        </a:rPr>
                        <a:t>Induction</a:t>
                      </a:r>
                      <a:endParaRPr lang="fr-FR" sz="16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latin typeface="+mn-lt"/>
                          <a:ea typeface="Calibri"/>
                          <a:cs typeface="Times New Roman"/>
                        </a:rPr>
                        <a:t>Induction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latin typeface="+mj-lt"/>
                          <a:ea typeface="Calibri"/>
                          <a:cs typeface="Times New Roman"/>
                        </a:rPr>
                        <a:t>Maxwell </a:t>
                      </a:r>
                      <a:r>
                        <a:rPr lang="fr-FR" sz="1600" dirty="0" err="1" smtClean="0">
                          <a:latin typeface="+mj-lt"/>
                          <a:ea typeface="Calibri"/>
                          <a:cs typeface="Times New Roman"/>
                        </a:rPr>
                        <a:t>equations</a:t>
                      </a:r>
                      <a:endParaRPr lang="fr-FR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latin typeface="+mj-lt"/>
                          <a:ea typeface="Calibri"/>
                          <a:cs typeface="Times New Roman"/>
                        </a:rPr>
                        <a:t>Maxwell</a:t>
                      </a:r>
                      <a:r>
                        <a:rPr lang="fr-FR" sz="1600" baseline="0" dirty="0" smtClean="0">
                          <a:latin typeface="+mj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600" baseline="0" dirty="0" err="1" smtClean="0">
                          <a:latin typeface="+mj-lt"/>
                          <a:ea typeface="Calibri"/>
                          <a:cs typeface="Times New Roman"/>
                        </a:rPr>
                        <a:t>equations</a:t>
                      </a:r>
                      <a:r>
                        <a:rPr lang="fr-FR" sz="1600" baseline="0" dirty="0" smtClean="0">
                          <a:latin typeface="+mj-lt"/>
                          <a:ea typeface="Calibri"/>
                          <a:cs typeface="Times New Roman"/>
                        </a:rPr>
                        <a:t> </a:t>
                      </a:r>
                      <a:endParaRPr lang="fr-FR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err="1" smtClean="0">
                          <a:latin typeface="+mj-lt"/>
                          <a:ea typeface="Calibri"/>
                          <a:cs typeface="Times New Roman"/>
                        </a:rPr>
                        <a:t>Dielectric</a:t>
                      </a:r>
                      <a:r>
                        <a:rPr lang="fr-FR" sz="1600" baseline="0" dirty="0" smtClean="0">
                          <a:latin typeface="+mj-lt"/>
                          <a:ea typeface="Calibri"/>
                          <a:cs typeface="Times New Roman"/>
                        </a:rPr>
                        <a:t> media</a:t>
                      </a:r>
                      <a:endParaRPr lang="fr-FR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err="1" smtClean="0">
                          <a:latin typeface="+mj-lt"/>
                          <a:ea typeface="Calibri"/>
                          <a:cs typeface="Times New Roman"/>
                        </a:rPr>
                        <a:t>Dielectric</a:t>
                      </a:r>
                      <a:r>
                        <a:rPr lang="fr-FR" sz="1600" dirty="0" smtClean="0">
                          <a:latin typeface="+mj-lt"/>
                          <a:ea typeface="Calibri"/>
                          <a:cs typeface="Times New Roman"/>
                        </a:rPr>
                        <a:t> / </a:t>
                      </a:r>
                      <a:r>
                        <a:rPr lang="fr-FR" sz="1600" dirty="0" err="1" smtClean="0">
                          <a:latin typeface="+mj-lt"/>
                          <a:ea typeface="Calibri"/>
                          <a:cs typeface="Times New Roman"/>
                        </a:rPr>
                        <a:t>Metallic</a:t>
                      </a:r>
                      <a:r>
                        <a:rPr lang="fr-FR" sz="1600" baseline="0" dirty="0" smtClean="0">
                          <a:latin typeface="+mj-lt"/>
                          <a:ea typeface="Calibri"/>
                          <a:cs typeface="Times New Roman"/>
                        </a:rPr>
                        <a:t> media</a:t>
                      </a:r>
                      <a:endParaRPr lang="fr-FR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8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13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err="1" smtClean="0">
                          <a:latin typeface="+mj-lt"/>
                          <a:ea typeface="Calibri"/>
                          <a:cs typeface="Times New Roman"/>
                        </a:rPr>
                        <a:t>Metallic</a:t>
                      </a:r>
                      <a:r>
                        <a:rPr lang="fr-FR" sz="1600" baseline="0" dirty="0" smtClean="0">
                          <a:latin typeface="+mj-lt"/>
                          <a:ea typeface="Calibri"/>
                          <a:cs typeface="Times New Roman"/>
                        </a:rPr>
                        <a:t> Media</a:t>
                      </a:r>
                      <a:endParaRPr lang="fr-FR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latin typeface="Calibri"/>
                          <a:ea typeface="Calibri"/>
                          <a:cs typeface="Times New Roman"/>
                        </a:rPr>
                        <a:t>14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err="1" smtClean="0">
                          <a:latin typeface="+mj-lt"/>
                          <a:ea typeface="Calibri"/>
                          <a:cs typeface="Times New Roman"/>
                        </a:rPr>
                        <a:t>Magnetic</a:t>
                      </a:r>
                      <a:r>
                        <a:rPr lang="fr-FR" sz="1600" baseline="0" dirty="0" smtClean="0">
                          <a:latin typeface="+mj-lt"/>
                          <a:ea typeface="Calibri"/>
                          <a:cs typeface="Times New Roman"/>
                        </a:rPr>
                        <a:t> media</a:t>
                      </a:r>
                      <a:endParaRPr lang="fr-FR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142844" y="2714620"/>
            <a:ext cx="52506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Chap 1: Electrostatics </a:t>
            </a:r>
            <a:endParaRPr lang="fr-FR" sz="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dirty="0" err="1" smtClean="0"/>
              <a:t>Chap</a:t>
            </a:r>
            <a:r>
              <a:rPr lang="fr-FR" dirty="0" smtClean="0"/>
              <a:t> 2: </a:t>
            </a:r>
            <a:r>
              <a:rPr lang="fr-FR" dirty="0" err="1" smtClean="0"/>
              <a:t>Magnetostatics</a:t>
            </a:r>
            <a:endParaRPr lang="fr-FR" dirty="0" smtClean="0"/>
          </a:p>
          <a:p>
            <a:r>
              <a:rPr lang="fr-FR" dirty="0" err="1" smtClean="0"/>
              <a:t>Chap</a:t>
            </a:r>
            <a:r>
              <a:rPr lang="fr-FR" dirty="0" smtClean="0"/>
              <a:t> 3: Time-</a:t>
            </a:r>
            <a:r>
              <a:rPr lang="fr-FR" dirty="0" err="1" smtClean="0"/>
              <a:t>dependent</a:t>
            </a:r>
            <a:r>
              <a:rPr lang="fr-FR" dirty="0" smtClean="0"/>
              <a:t> </a:t>
            </a:r>
            <a:r>
              <a:rPr lang="fr-FR" dirty="0" err="1" smtClean="0"/>
              <a:t>regime</a:t>
            </a:r>
            <a:r>
              <a:rPr lang="fr-FR" dirty="0" smtClean="0"/>
              <a:t>-Induction </a:t>
            </a:r>
            <a:r>
              <a:rPr lang="fr-FR" dirty="0" err="1" smtClean="0"/>
              <a:t>phenomena</a:t>
            </a:r>
            <a:endParaRPr lang="fr-FR" dirty="0" smtClean="0"/>
          </a:p>
          <a:p>
            <a:r>
              <a:rPr lang="fr-FR" dirty="0" err="1" smtClean="0"/>
              <a:t>Chap</a:t>
            </a:r>
            <a:r>
              <a:rPr lang="fr-FR" dirty="0" smtClean="0"/>
              <a:t> 4: Maxwell </a:t>
            </a:r>
            <a:r>
              <a:rPr lang="fr-FR" dirty="0" err="1" smtClean="0"/>
              <a:t>equations</a:t>
            </a:r>
            <a:endParaRPr lang="fr-FR" dirty="0" smtClean="0"/>
          </a:p>
          <a:p>
            <a:r>
              <a:rPr lang="fr-FR" dirty="0" err="1" smtClean="0"/>
              <a:t>Chap</a:t>
            </a:r>
            <a:r>
              <a:rPr lang="fr-FR" dirty="0" smtClean="0"/>
              <a:t> 5: </a:t>
            </a:r>
            <a:r>
              <a:rPr lang="fr-FR" dirty="0" err="1" smtClean="0"/>
              <a:t>Dielectric</a:t>
            </a:r>
            <a:r>
              <a:rPr lang="fr-FR" dirty="0" smtClean="0"/>
              <a:t> media and applications</a:t>
            </a:r>
          </a:p>
          <a:p>
            <a:r>
              <a:rPr lang="fr-FR" dirty="0" err="1" smtClean="0"/>
              <a:t>Chap</a:t>
            </a:r>
            <a:r>
              <a:rPr lang="fr-FR" dirty="0" smtClean="0"/>
              <a:t> 6: </a:t>
            </a:r>
            <a:r>
              <a:rPr lang="fr-FR" dirty="0" err="1" smtClean="0"/>
              <a:t>Conducting</a:t>
            </a:r>
            <a:r>
              <a:rPr lang="fr-FR" dirty="0" smtClean="0"/>
              <a:t> media and applications</a:t>
            </a:r>
          </a:p>
          <a:p>
            <a:r>
              <a:rPr lang="fr-FR" dirty="0" err="1" smtClean="0"/>
              <a:t>Chap</a:t>
            </a:r>
            <a:r>
              <a:rPr lang="fr-FR" dirty="0" smtClean="0"/>
              <a:t> 7: </a:t>
            </a:r>
            <a:r>
              <a:rPr lang="fr-FR" dirty="0" err="1" smtClean="0"/>
              <a:t>Magnetic</a:t>
            </a:r>
            <a:r>
              <a:rPr lang="fr-FR" dirty="0" smtClean="0"/>
              <a:t> media and applications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500298" y="1714488"/>
            <a:ext cx="29289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r>
              <a:rPr lang="en-US" b="1" dirty="0" smtClean="0"/>
              <a:t>1) Introduction and basics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2) Electric field calculations</a:t>
            </a:r>
            <a:endParaRPr lang="fr-FR" dirty="0" smtClean="0">
              <a:solidFill>
                <a:srgbClr val="FF0000"/>
              </a:solidFill>
            </a:endParaRPr>
          </a:p>
          <a:p>
            <a:r>
              <a:rPr lang="en-US" b="1" dirty="0" smtClean="0"/>
              <a:t>3) Gauss theorem</a:t>
            </a:r>
          </a:p>
          <a:p>
            <a:r>
              <a:rPr lang="en-US" b="1" dirty="0" smtClean="0"/>
              <a:t>4) Electric dipoles</a:t>
            </a:r>
            <a:endParaRPr lang="fr-FR" dirty="0" smtClean="0"/>
          </a:p>
          <a:p>
            <a:endParaRPr lang="fr-FR" dirty="0"/>
          </a:p>
        </p:txBody>
      </p:sp>
      <p:cxnSp>
        <p:nvCxnSpPr>
          <p:cNvPr id="15" name="Connecteur en angle 14"/>
          <p:cNvCxnSpPr/>
          <p:nvPr/>
        </p:nvCxnSpPr>
        <p:spPr>
          <a:xfrm flipV="1">
            <a:off x="1070744" y="2214554"/>
            <a:ext cx="1215240" cy="715174"/>
          </a:xfrm>
          <a:prstGeom prst="bentConnector3">
            <a:avLst>
              <a:gd name="adj1" fmla="val -999"/>
            </a:avLst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205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8" name="Titre 1"/>
          <p:cNvSpPr txBox="1">
            <a:spLocks/>
          </p:cNvSpPr>
          <p:nvPr/>
        </p:nvSpPr>
        <p:spPr bwMode="auto">
          <a:xfrm>
            <a:off x="285720" y="57148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fr-FR" sz="3600" b="1" kern="0" dirty="0" err="1" smtClean="0">
                <a:latin typeface="Times New Roman" pitchFamily="18" charset="0"/>
                <a:ea typeface="+mj-ea"/>
                <a:cs typeface="Times New Roman" pitchFamily="18" charset="0"/>
              </a:rPr>
              <a:t>Electrostatics</a:t>
            </a:r>
            <a:r>
              <a:rPr lang="fr-FR" sz="3600" b="1" kern="0" dirty="0" smtClean="0">
                <a:latin typeface="Times New Roman" pitchFamily="18" charset="0"/>
                <a:ea typeface="+mj-ea"/>
                <a:cs typeface="Times New Roman" pitchFamily="18" charset="0"/>
              </a:rPr>
              <a:t>-L2</a:t>
            </a:r>
          </a:p>
          <a:p>
            <a:pPr algn="ctr" eaLnBrk="0" hangingPunct="0">
              <a:defRPr/>
            </a:pPr>
            <a:r>
              <a:rPr lang="fr-FR" sz="3600" b="1" kern="0" dirty="0" smtClean="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2) Electric </a:t>
            </a:r>
            <a:r>
              <a:rPr lang="fr-FR" sz="3600" b="1" kern="0" dirty="0" err="1" smtClean="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field</a:t>
            </a:r>
            <a:r>
              <a:rPr lang="fr-FR" sz="3600" b="1" kern="0" dirty="0" smtClean="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fr-FR" sz="3600" b="1" kern="0" dirty="0" err="1" smtClean="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calculations</a:t>
            </a:r>
            <a:r>
              <a:rPr lang="fr-FR" sz="4400" b="1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endParaRPr lang="fr-FR" sz="4400" b="1" kern="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7650" name="Picture 2" descr="Image associÃ©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857496"/>
            <a:ext cx="1748036" cy="1319185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2500298" y="2214554"/>
            <a:ext cx="628654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pPr marL="342900" indent="-342900">
              <a:buAutoNum type="arabicParenR"/>
            </a:pPr>
            <a:r>
              <a:rPr lang="en-US" sz="2800" b="1" dirty="0" smtClean="0"/>
              <a:t>Electric field created by a charged electric wire-</a:t>
            </a:r>
          </a:p>
          <a:p>
            <a:pPr marL="342900" indent="-342900"/>
            <a:r>
              <a:rPr lang="en-US" dirty="0" smtClean="0"/>
              <a:t>      Calculation of the electric field</a:t>
            </a:r>
            <a:r>
              <a:rPr lang="en-US" b="1" dirty="0" smtClean="0"/>
              <a:t>-</a:t>
            </a:r>
            <a:r>
              <a:rPr lang="en-US" dirty="0" smtClean="0"/>
              <a:t> Limit case of the infinite wire.</a:t>
            </a:r>
            <a:r>
              <a:rPr lang="en-US" b="1" dirty="0" smtClean="0"/>
              <a:t>-</a:t>
            </a:r>
            <a:r>
              <a:rPr lang="en-US" dirty="0" smtClean="0"/>
              <a:t>Analysis in terms of field lines</a:t>
            </a:r>
            <a:r>
              <a:rPr lang="en-US" b="1" dirty="0" smtClean="0"/>
              <a:t> </a:t>
            </a:r>
          </a:p>
          <a:p>
            <a:pPr marL="342900" indent="-342900"/>
            <a:r>
              <a:rPr lang="en-US" b="1" dirty="0" smtClean="0"/>
              <a:t>2) Some examples of 2D electric charged structures-</a:t>
            </a:r>
            <a:r>
              <a:rPr lang="en-US" dirty="0" smtClean="0"/>
              <a:t>Electric field and electric potential created by a crown and a disc</a:t>
            </a:r>
            <a:r>
              <a:rPr lang="en-US" b="1" dirty="0" smtClean="0"/>
              <a:t>-</a:t>
            </a:r>
            <a:r>
              <a:rPr lang="en-US" dirty="0" smtClean="0"/>
              <a:t> Limit case of the infinite charged plane</a:t>
            </a:r>
            <a:r>
              <a:rPr lang="en-US" b="1" dirty="0" smtClean="0"/>
              <a:t>-</a:t>
            </a:r>
            <a:r>
              <a:rPr lang="en-US" dirty="0" smtClean="0"/>
              <a:t>Analysis in terms of field lines</a:t>
            </a:r>
            <a:r>
              <a:rPr lang="en-US" b="1" dirty="0" smtClean="0"/>
              <a:t> </a:t>
            </a:r>
          </a:p>
          <a:p>
            <a:pPr marL="342900" indent="-342900"/>
            <a:r>
              <a:rPr lang="en-US" b="1" dirty="0" smtClean="0"/>
              <a:t>3) Application to the plane capacitor- </a:t>
            </a:r>
            <a:r>
              <a:rPr lang="en-US" dirty="0" smtClean="0"/>
              <a:t>Electric field and electric potential</a:t>
            </a:r>
            <a:r>
              <a:rPr lang="en-US" b="1" dirty="0" smtClean="0"/>
              <a:t>-</a:t>
            </a:r>
            <a:r>
              <a:rPr lang="en-US" dirty="0" smtClean="0"/>
              <a:t>Capacitance and energy.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285720" y="571480"/>
            <a:ext cx="6987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Quick Modern description: </a:t>
            </a:r>
            <a:r>
              <a:rPr lang="fr-FR" sz="2400" b="1" dirty="0" err="1" smtClean="0"/>
              <a:t>Principle</a:t>
            </a:r>
            <a:r>
              <a:rPr lang="fr-FR" sz="2400" b="1" dirty="0" smtClean="0"/>
              <a:t> of a </a:t>
            </a:r>
            <a:r>
              <a:rPr lang="fr-FR" sz="2400" b="1" dirty="0" err="1" smtClean="0"/>
              <a:t>capacitor</a:t>
            </a:r>
            <a:r>
              <a:rPr lang="fr-FR" sz="2400" b="1" dirty="0" smtClean="0"/>
              <a:t> </a:t>
            </a:r>
            <a:endParaRPr lang="fr-FR" sz="2400" b="1" dirty="0"/>
          </a:p>
        </p:txBody>
      </p:sp>
      <p:pic>
        <p:nvPicPr>
          <p:cNvPr id="18432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4214818"/>
            <a:ext cx="1358134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2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5286388"/>
            <a:ext cx="1928826" cy="70267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184328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298" y="4572008"/>
            <a:ext cx="1000132" cy="641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4" name="Connecteur droit 43"/>
          <p:cNvCxnSpPr/>
          <p:nvPr/>
        </p:nvCxnSpPr>
        <p:spPr>
          <a:xfrm rot="5400000">
            <a:off x="7644628" y="1570818"/>
            <a:ext cx="713586" cy="7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rot="5400000">
            <a:off x="7930380" y="1571612"/>
            <a:ext cx="713586" cy="7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7500958" y="1570818"/>
            <a:ext cx="50006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8286776" y="1571612"/>
            <a:ext cx="428628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7715272" y="12136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</a:t>
            </a:r>
            <a:endParaRPr lang="fr-FR" dirty="0"/>
          </a:p>
        </p:txBody>
      </p:sp>
      <p:sp>
        <p:nvSpPr>
          <p:cNvPr id="49" name="ZoneTexte 48"/>
          <p:cNvSpPr txBox="1"/>
          <p:nvPr/>
        </p:nvSpPr>
        <p:spPr>
          <a:xfrm>
            <a:off x="8358214" y="1214422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428596" y="3929066"/>
            <a:ext cx="685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Described</a:t>
            </a:r>
            <a:r>
              <a:rPr lang="fr-FR" dirty="0" smtClean="0"/>
              <a:t> by </a:t>
            </a:r>
            <a:r>
              <a:rPr lang="fr-FR" dirty="0" err="1" smtClean="0"/>
              <a:t>its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FF0000"/>
                </a:solidFill>
              </a:rPr>
              <a:t>Capacitance C</a:t>
            </a:r>
            <a:r>
              <a:rPr lang="fr-FR" dirty="0" smtClean="0"/>
              <a:t> (or </a:t>
            </a:r>
            <a:r>
              <a:rPr lang="fr-FR" dirty="0" err="1" smtClean="0"/>
              <a:t>capacity</a:t>
            </a:r>
            <a:r>
              <a:rPr lang="fr-FR" dirty="0" smtClean="0"/>
              <a:t>) in </a:t>
            </a:r>
            <a:r>
              <a:rPr lang="fr-FR" dirty="0" smtClean="0">
                <a:solidFill>
                  <a:srgbClr val="FF0000"/>
                </a:solidFill>
              </a:rPr>
              <a:t>Farad (Coulomb/Volt): 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428596" y="5214950"/>
            <a:ext cx="377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Relation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current</a:t>
            </a:r>
            <a:r>
              <a:rPr lang="fr-FR" dirty="0" smtClean="0"/>
              <a:t> and voltage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785786" y="1214422"/>
            <a:ext cx="435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Can </a:t>
            </a:r>
            <a:r>
              <a:rPr lang="fr-FR" dirty="0" err="1" smtClean="0"/>
              <a:t>accumulate</a:t>
            </a:r>
            <a:r>
              <a:rPr lang="fr-FR" dirty="0" smtClean="0"/>
              <a:t> and stock </a:t>
            </a:r>
            <a:r>
              <a:rPr lang="fr-FR" dirty="0" err="1" smtClean="0"/>
              <a:t>electric</a:t>
            </a:r>
            <a:r>
              <a:rPr lang="fr-FR" dirty="0" smtClean="0"/>
              <a:t> charges: </a:t>
            </a:r>
            <a:endParaRPr lang="fr-FR" dirty="0"/>
          </a:p>
        </p:txBody>
      </p:sp>
      <p:pic>
        <p:nvPicPr>
          <p:cNvPr id="150529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57422" y="1643051"/>
            <a:ext cx="3929090" cy="2298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ZoneTexte 56"/>
          <p:cNvSpPr txBox="1"/>
          <p:nvPr/>
        </p:nvSpPr>
        <p:spPr>
          <a:xfrm>
            <a:off x="7429520" y="200024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Electric </a:t>
            </a:r>
            <a:r>
              <a:rPr lang="fr-FR" sz="1400" b="1" dirty="0" err="1" smtClean="0"/>
              <a:t>symbol</a:t>
            </a:r>
            <a:endParaRPr lang="fr-FR" sz="1400" b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3571868" y="4643446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(if </a:t>
            </a:r>
            <a:r>
              <a:rPr lang="fr-FR" dirty="0" err="1" smtClean="0"/>
              <a:t>insulating</a:t>
            </a:r>
            <a:r>
              <a:rPr lang="fr-FR" dirty="0" smtClean="0"/>
              <a:t> part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vaccum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157698" name="Picture 2" descr="https://upload.wikimedia.org/wikipedia/commons/thumb/b/b9/Capacitors_%287189597135%29.jpg/1280px-Capacitors_%287189597135%2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58082" y="4071942"/>
            <a:ext cx="1357322" cy="904529"/>
          </a:xfrm>
          <a:prstGeom prst="rect">
            <a:avLst/>
          </a:prstGeom>
          <a:noFill/>
        </p:spPr>
      </p:pic>
      <p:sp>
        <p:nvSpPr>
          <p:cNvPr id="52" name="ZoneTexte 51"/>
          <p:cNvSpPr txBox="1"/>
          <p:nvPr/>
        </p:nvSpPr>
        <p:spPr>
          <a:xfrm>
            <a:off x="7429520" y="5072074"/>
            <a:ext cx="1239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C: </a:t>
            </a:r>
            <a:r>
              <a:rPr lang="fr-FR" sz="1200" dirty="0" err="1" smtClean="0"/>
              <a:t>from</a:t>
            </a:r>
            <a:r>
              <a:rPr lang="fr-FR" sz="1200" dirty="0" smtClean="0"/>
              <a:t> µF to pF</a:t>
            </a:r>
            <a:endParaRPr lang="fr-FR" sz="1200" dirty="0"/>
          </a:p>
        </p:txBody>
      </p:sp>
      <p:sp>
        <p:nvSpPr>
          <p:cNvPr id="29" name="Rectangle 28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I.1)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Electrostatic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3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ZoneTexte 99"/>
          <p:cNvSpPr txBox="1">
            <a:spLocks noChangeArrowheads="1"/>
          </p:cNvSpPr>
          <p:nvPr/>
        </p:nvSpPr>
        <p:spPr bwMode="auto">
          <a:xfrm>
            <a:off x="142844" y="500042"/>
            <a:ext cx="5941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b="1" u="sng" dirty="0" err="1" smtClean="0">
                <a:solidFill>
                  <a:srgbClr val="FF0000"/>
                </a:solidFill>
              </a:rPr>
              <a:t>Exercise</a:t>
            </a:r>
            <a:r>
              <a:rPr lang="fr-FR" sz="2000" b="1" u="sng" dirty="0" smtClean="0">
                <a:solidFill>
                  <a:srgbClr val="FF0000"/>
                </a:solidFill>
              </a:rPr>
              <a:t> 1: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smtClean="0"/>
              <a:t>Electric </a:t>
            </a:r>
            <a:r>
              <a:rPr lang="fr-FR" sz="2000" b="1" dirty="0" err="1" smtClean="0"/>
              <a:t>field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created</a:t>
            </a:r>
            <a:r>
              <a:rPr lang="fr-FR" sz="2000" b="1" dirty="0" smtClean="0"/>
              <a:t> by a </a:t>
            </a:r>
            <a:r>
              <a:rPr lang="fr-FR" sz="2000" b="1" dirty="0" err="1" smtClean="0"/>
              <a:t>charged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wire</a:t>
            </a:r>
            <a:r>
              <a:rPr lang="fr-FR" sz="2000" b="1" dirty="0" smtClean="0"/>
              <a:t> </a:t>
            </a:r>
            <a:endParaRPr lang="fr-FR" sz="2000" b="1" dirty="0"/>
          </a:p>
        </p:txBody>
      </p:sp>
      <p:sp>
        <p:nvSpPr>
          <p:cNvPr id="30" name="Rectangle 29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34" name="Rectangle 33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II.1)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7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00174"/>
            <a:ext cx="8320708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ZoneTexte 99"/>
          <p:cNvSpPr txBox="1">
            <a:spLocks noChangeArrowheads="1"/>
          </p:cNvSpPr>
          <p:nvPr/>
        </p:nvSpPr>
        <p:spPr bwMode="auto">
          <a:xfrm>
            <a:off x="142844" y="500042"/>
            <a:ext cx="38843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b="1" u="sng" dirty="0" smtClean="0"/>
              <a:t>Application in </a:t>
            </a:r>
            <a:r>
              <a:rPr lang="fr-FR" sz="2000" b="1" u="sng" dirty="0" err="1" smtClean="0"/>
              <a:t>Biology</a:t>
            </a:r>
            <a:r>
              <a:rPr lang="fr-FR" sz="2000" b="1" u="sng" dirty="0" smtClean="0"/>
              <a:t>-</a:t>
            </a:r>
            <a:r>
              <a:rPr lang="fr-FR" sz="2000" b="1" u="sng" dirty="0" err="1" smtClean="0"/>
              <a:t>Biophysics</a:t>
            </a:r>
            <a:endParaRPr lang="fr-FR" sz="2000" b="1" dirty="0"/>
          </a:p>
        </p:txBody>
      </p:sp>
      <p:sp>
        <p:nvSpPr>
          <p:cNvPr id="30" name="Rectangle 29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34" name="Rectangle 33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II.1)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7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cxnSp>
        <p:nvCxnSpPr>
          <p:cNvPr id="40" name="Connecteur droit avec flèche 39"/>
          <p:cNvCxnSpPr/>
          <p:nvPr/>
        </p:nvCxnSpPr>
        <p:spPr>
          <a:xfrm rot="5400000" flipH="1" flipV="1">
            <a:off x="3286910" y="3213892"/>
            <a:ext cx="285752" cy="158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2428860" y="300037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0.34 nm</a:t>
            </a:r>
            <a:endParaRPr lang="fr-FR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1" y="1214422"/>
            <a:ext cx="1785950" cy="276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1214422"/>
            <a:ext cx="3286116" cy="238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" name="ZoneTexte 50"/>
          <p:cNvSpPr txBox="1"/>
          <p:nvPr/>
        </p:nvSpPr>
        <p:spPr>
          <a:xfrm>
            <a:off x="5238123" y="3643314"/>
            <a:ext cx="390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Phosphorus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atoms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with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negative</a:t>
            </a:r>
            <a:r>
              <a:rPr lang="fr-FR" dirty="0" smtClean="0">
                <a:solidFill>
                  <a:srgbClr val="FF0000"/>
                </a:solidFill>
              </a:rPr>
              <a:t> charge </a:t>
            </a:r>
          </a:p>
          <a:p>
            <a:r>
              <a:rPr lang="fr-FR" dirty="0" smtClean="0"/>
              <a:t>-e </a:t>
            </a:r>
            <a:r>
              <a:rPr lang="fr-FR" dirty="0" err="1" smtClean="0"/>
              <a:t>at</a:t>
            </a:r>
            <a:r>
              <a:rPr lang="fr-FR" dirty="0" smtClean="0"/>
              <a:t> altitude of </a:t>
            </a:r>
            <a:r>
              <a:rPr lang="fr-FR" dirty="0" err="1" smtClean="0"/>
              <a:t>each</a:t>
            </a:r>
            <a:r>
              <a:rPr lang="fr-FR" dirty="0" smtClean="0"/>
              <a:t> base pair</a:t>
            </a:r>
            <a:endParaRPr lang="fr-FR" dirty="0"/>
          </a:p>
        </p:txBody>
      </p:sp>
      <p:pic>
        <p:nvPicPr>
          <p:cNvPr id="7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357298"/>
            <a:ext cx="2169073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ZoneTexte 99"/>
          <p:cNvSpPr txBox="1">
            <a:spLocks noChangeArrowheads="1"/>
          </p:cNvSpPr>
          <p:nvPr/>
        </p:nvSpPr>
        <p:spPr bwMode="auto">
          <a:xfrm>
            <a:off x="142844" y="500042"/>
            <a:ext cx="38843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b="1" u="sng" dirty="0" smtClean="0"/>
              <a:t>Application in </a:t>
            </a:r>
            <a:r>
              <a:rPr lang="fr-FR" sz="2000" b="1" u="sng" dirty="0" err="1" smtClean="0"/>
              <a:t>Biology</a:t>
            </a:r>
            <a:r>
              <a:rPr lang="fr-FR" sz="2000" b="1" u="sng" dirty="0" smtClean="0"/>
              <a:t>-</a:t>
            </a:r>
            <a:r>
              <a:rPr lang="fr-FR" sz="2000" b="1" u="sng" dirty="0" err="1" smtClean="0"/>
              <a:t>Biophysics</a:t>
            </a:r>
            <a:endParaRPr lang="fr-FR" sz="2000" b="1" dirty="0"/>
          </a:p>
        </p:txBody>
      </p:sp>
      <p:sp>
        <p:nvSpPr>
          <p:cNvPr id="30" name="Rectangle 29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34" name="Rectangle 33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II.1)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7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cxnSp>
        <p:nvCxnSpPr>
          <p:cNvPr id="40" name="Connecteur droit avec flèche 39"/>
          <p:cNvCxnSpPr/>
          <p:nvPr/>
        </p:nvCxnSpPr>
        <p:spPr>
          <a:xfrm rot="5400000" flipH="1" flipV="1">
            <a:off x="3286910" y="3213892"/>
            <a:ext cx="285752" cy="158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2428860" y="300037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0.34 nm</a:t>
            </a:r>
            <a:endParaRPr lang="fr-FR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1" y="1214422"/>
            <a:ext cx="1785950" cy="276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1214422"/>
            <a:ext cx="3286116" cy="238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" name="ZoneTexte 50"/>
          <p:cNvSpPr txBox="1"/>
          <p:nvPr/>
        </p:nvSpPr>
        <p:spPr>
          <a:xfrm>
            <a:off x="5238123" y="3643314"/>
            <a:ext cx="390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Phosphorus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atoms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with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negative</a:t>
            </a:r>
            <a:r>
              <a:rPr lang="fr-FR" dirty="0" smtClean="0">
                <a:solidFill>
                  <a:srgbClr val="FF0000"/>
                </a:solidFill>
              </a:rPr>
              <a:t> charge </a:t>
            </a:r>
          </a:p>
          <a:p>
            <a:r>
              <a:rPr lang="fr-FR" dirty="0" smtClean="0"/>
              <a:t>-e </a:t>
            </a:r>
            <a:r>
              <a:rPr lang="fr-FR" dirty="0" err="1" smtClean="0"/>
              <a:t>at</a:t>
            </a:r>
            <a:r>
              <a:rPr lang="fr-FR" dirty="0" smtClean="0"/>
              <a:t> altitude of </a:t>
            </a:r>
            <a:r>
              <a:rPr lang="fr-FR" dirty="0" err="1" smtClean="0"/>
              <a:t>each</a:t>
            </a:r>
            <a:r>
              <a:rPr lang="fr-FR" dirty="0" smtClean="0"/>
              <a:t> base pair</a:t>
            </a:r>
            <a:endParaRPr lang="fr-FR" dirty="0"/>
          </a:p>
        </p:txBody>
      </p:sp>
      <p:grpSp>
        <p:nvGrpSpPr>
          <p:cNvPr id="57" name="Groupe 56"/>
          <p:cNvGrpSpPr/>
          <p:nvPr/>
        </p:nvGrpSpPr>
        <p:grpSpPr>
          <a:xfrm>
            <a:off x="2000232" y="4357694"/>
            <a:ext cx="142876" cy="1928826"/>
            <a:chOff x="3000364" y="3786190"/>
            <a:chExt cx="142876" cy="2571768"/>
          </a:xfrm>
        </p:grpSpPr>
        <p:cxnSp>
          <p:nvCxnSpPr>
            <p:cNvPr id="38" name="Connecteur droit 37"/>
            <p:cNvCxnSpPr/>
            <p:nvPr/>
          </p:nvCxnSpPr>
          <p:spPr>
            <a:xfrm rot="5400000" flipH="1" flipV="1">
              <a:off x="1786712" y="5071280"/>
              <a:ext cx="2571768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Ellipse 51"/>
            <p:cNvSpPr/>
            <p:nvPr/>
          </p:nvSpPr>
          <p:spPr>
            <a:xfrm>
              <a:off x="3000364" y="4643446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/>
            <p:cNvSpPr/>
            <p:nvPr/>
          </p:nvSpPr>
          <p:spPr>
            <a:xfrm>
              <a:off x="3000364" y="5072074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3000364" y="5500702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/>
            <p:cNvSpPr/>
            <p:nvPr/>
          </p:nvSpPr>
          <p:spPr>
            <a:xfrm>
              <a:off x="3000364" y="4214818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3000364" y="5857892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2285984" y="4357694"/>
            <a:ext cx="142876" cy="1928826"/>
            <a:chOff x="3000364" y="3786190"/>
            <a:chExt cx="142876" cy="2571768"/>
          </a:xfrm>
        </p:grpSpPr>
        <p:cxnSp>
          <p:nvCxnSpPr>
            <p:cNvPr id="59" name="Connecteur droit 58"/>
            <p:cNvCxnSpPr/>
            <p:nvPr/>
          </p:nvCxnSpPr>
          <p:spPr>
            <a:xfrm rot="5400000" flipH="1" flipV="1">
              <a:off x="1786712" y="5071280"/>
              <a:ext cx="2571768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Ellipse 59"/>
            <p:cNvSpPr/>
            <p:nvPr/>
          </p:nvSpPr>
          <p:spPr>
            <a:xfrm>
              <a:off x="3000364" y="4643446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Ellipse 60"/>
            <p:cNvSpPr/>
            <p:nvPr/>
          </p:nvSpPr>
          <p:spPr>
            <a:xfrm>
              <a:off x="3000364" y="5072074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61"/>
            <p:cNvSpPr/>
            <p:nvPr/>
          </p:nvSpPr>
          <p:spPr>
            <a:xfrm>
              <a:off x="3000364" y="5500702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62"/>
            <p:cNvSpPr/>
            <p:nvPr/>
          </p:nvSpPr>
          <p:spPr>
            <a:xfrm>
              <a:off x="3000364" y="4214818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/>
            <p:cNvSpPr/>
            <p:nvPr/>
          </p:nvSpPr>
          <p:spPr>
            <a:xfrm>
              <a:off x="3000364" y="5857892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5" name="ZoneTexte 64"/>
          <p:cNvSpPr txBox="1"/>
          <p:nvPr/>
        </p:nvSpPr>
        <p:spPr>
          <a:xfrm>
            <a:off x="285720" y="3857628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Modelisation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Physics</a:t>
            </a:r>
            <a:endParaRPr lang="fr-FR" dirty="0"/>
          </a:p>
        </p:txBody>
      </p:sp>
      <p:grpSp>
        <p:nvGrpSpPr>
          <p:cNvPr id="66" name="Groupe 65"/>
          <p:cNvGrpSpPr/>
          <p:nvPr/>
        </p:nvGrpSpPr>
        <p:grpSpPr>
          <a:xfrm>
            <a:off x="4357686" y="4429132"/>
            <a:ext cx="142876" cy="1928826"/>
            <a:chOff x="3000364" y="3786190"/>
            <a:chExt cx="142876" cy="2571768"/>
          </a:xfrm>
        </p:grpSpPr>
        <p:cxnSp>
          <p:nvCxnSpPr>
            <p:cNvPr id="67" name="Connecteur droit 66"/>
            <p:cNvCxnSpPr/>
            <p:nvPr/>
          </p:nvCxnSpPr>
          <p:spPr>
            <a:xfrm rot="5400000" flipH="1" flipV="1">
              <a:off x="1786712" y="5071280"/>
              <a:ext cx="2571768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Ellipse 67"/>
            <p:cNvSpPr/>
            <p:nvPr/>
          </p:nvSpPr>
          <p:spPr>
            <a:xfrm>
              <a:off x="3000364" y="4643446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/>
            <p:cNvSpPr/>
            <p:nvPr/>
          </p:nvSpPr>
          <p:spPr>
            <a:xfrm>
              <a:off x="3000364" y="5072074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/>
            <p:cNvSpPr/>
            <p:nvPr/>
          </p:nvSpPr>
          <p:spPr>
            <a:xfrm>
              <a:off x="3000364" y="5500702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/>
            <p:cNvSpPr/>
            <p:nvPr/>
          </p:nvSpPr>
          <p:spPr>
            <a:xfrm>
              <a:off x="3000364" y="4214818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1"/>
            <p:cNvSpPr/>
            <p:nvPr/>
          </p:nvSpPr>
          <p:spPr>
            <a:xfrm>
              <a:off x="3000364" y="5857892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5" name="ZoneTexte 74"/>
          <p:cNvSpPr txBox="1"/>
          <p:nvPr/>
        </p:nvSpPr>
        <p:spPr>
          <a:xfrm>
            <a:off x="1571604" y="457200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-e</a:t>
            </a:r>
            <a:endParaRPr lang="fr-FR" dirty="0"/>
          </a:p>
        </p:txBody>
      </p:sp>
      <p:sp>
        <p:nvSpPr>
          <p:cNvPr id="76" name="ZoneTexte 75"/>
          <p:cNvSpPr txBox="1"/>
          <p:nvPr/>
        </p:nvSpPr>
        <p:spPr>
          <a:xfrm>
            <a:off x="2500298" y="457200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-e</a:t>
            </a:r>
            <a:endParaRPr lang="fr-FR" dirty="0"/>
          </a:p>
        </p:txBody>
      </p:sp>
      <p:sp>
        <p:nvSpPr>
          <p:cNvPr id="77" name="ZoneTexte 76"/>
          <p:cNvSpPr txBox="1"/>
          <p:nvPr/>
        </p:nvSpPr>
        <p:spPr>
          <a:xfrm>
            <a:off x="2500298" y="485776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-e</a:t>
            </a:r>
            <a:endParaRPr lang="fr-FR" dirty="0"/>
          </a:p>
        </p:txBody>
      </p:sp>
      <p:sp>
        <p:nvSpPr>
          <p:cNvPr id="78" name="ZoneTexte 77"/>
          <p:cNvSpPr txBox="1"/>
          <p:nvPr/>
        </p:nvSpPr>
        <p:spPr>
          <a:xfrm>
            <a:off x="2500298" y="521495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-e</a:t>
            </a:r>
            <a:endParaRPr lang="fr-FR" dirty="0"/>
          </a:p>
        </p:txBody>
      </p:sp>
      <p:sp>
        <p:nvSpPr>
          <p:cNvPr id="79" name="ZoneTexte 78"/>
          <p:cNvSpPr txBox="1"/>
          <p:nvPr/>
        </p:nvSpPr>
        <p:spPr>
          <a:xfrm>
            <a:off x="2571736" y="550070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-e</a:t>
            </a:r>
            <a:endParaRPr lang="fr-FR" dirty="0"/>
          </a:p>
        </p:txBody>
      </p:sp>
      <p:sp>
        <p:nvSpPr>
          <p:cNvPr id="80" name="ZoneTexte 79"/>
          <p:cNvSpPr txBox="1"/>
          <p:nvPr/>
        </p:nvSpPr>
        <p:spPr>
          <a:xfrm>
            <a:off x="2571736" y="578645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-e</a:t>
            </a:r>
            <a:endParaRPr lang="fr-FR" dirty="0"/>
          </a:p>
        </p:txBody>
      </p:sp>
      <p:sp>
        <p:nvSpPr>
          <p:cNvPr id="81" name="ZoneTexte 80"/>
          <p:cNvSpPr txBox="1"/>
          <p:nvPr/>
        </p:nvSpPr>
        <p:spPr>
          <a:xfrm>
            <a:off x="1571604" y="578645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-e</a:t>
            </a:r>
            <a:endParaRPr lang="fr-FR" dirty="0"/>
          </a:p>
        </p:txBody>
      </p:sp>
      <p:sp>
        <p:nvSpPr>
          <p:cNvPr id="82" name="ZoneTexte 81"/>
          <p:cNvSpPr txBox="1"/>
          <p:nvPr/>
        </p:nvSpPr>
        <p:spPr>
          <a:xfrm>
            <a:off x="428596" y="5000636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d=0.34 nm</a:t>
            </a:r>
            <a:endParaRPr lang="fr-FR" dirty="0"/>
          </a:p>
        </p:txBody>
      </p:sp>
      <p:cxnSp>
        <p:nvCxnSpPr>
          <p:cNvPr id="83" name="Connecteur droit avec flèche 82"/>
          <p:cNvCxnSpPr/>
          <p:nvPr/>
        </p:nvCxnSpPr>
        <p:spPr>
          <a:xfrm rot="5400000" flipH="1" flipV="1">
            <a:off x="1715274" y="5214156"/>
            <a:ext cx="285752" cy="158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/>
          <p:cNvSpPr txBox="1"/>
          <p:nvPr/>
        </p:nvSpPr>
        <p:spPr>
          <a:xfrm>
            <a:off x="4643438" y="471488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-2e</a:t>
            </a:r>
            <a:endParaRPr lang="fr-FR" dirty="0"/>
          </a:p>
        </p:txBody>
      </p:sp>
      <p:sp>
        <p:nvSpPr>
          <p:cNvPr id="85" name="ZoneTexte 84"/>
          <p:cNvSpPr txBox="1"/>
          <p:nvPr/>
        </p:nvSpPr>
        <p:spPr>
          <a:xfrm>
            <a:off x="4643438" y="500063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-2e</a:t>
            </a:r>
            <a:endParaRPr lang="fr-FR" dirty="0"/>
          </a:p>
        </p:txBody>
      </p:sp>
      <p:sp>
        <p:nvSpPr>
          <p:cNvPr id="86" name="ZoneTexte 85"/>
          <p:cNvSpPr txBox="1"/>
          <p:nvPr/>
        </p:nvSpPr>
        <p:spPr>
          <a:xfrm>
            <a:off x="4643438" y="535782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-2e</a:t>
            </a:r>
            <a:endParaRPr lang="fr-FR" dirty="0"/>
          </a:p>
        </p:txBody>
      </p:sp>
      <p:sp>
        <p:nvSpPr>
          <p:cNvPr id="87" name="ZoneTexte 86"/>
          <p:cNvSpPr txBox="1"/>
          <p:nvPr/>
        </p:nvSpPr>
        <p:spPr>
          <a:xfrm>
            <a:off x="4714876" y="564357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-2e</a:t>
            </a:r>
            <a:endParaRPr lang="fr-FR" dirty="0"/>
          </a:p>
        </p:txBody>
      </p:sp>
      <p:sp>
        <p:nvSpPr>
          <p:cNvPr id="88" name="ZoneTexte 87"/>
          <p:cNvSpPr txBox="1"/>
          <p:nvPr/>
        </p:nvSpPr>
        <p:spPr>
          <a:xfrm>
            <a:off x="4714876" y="592933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-2e</a:t>
            </a:r>
            <a:endParaRPr lang="fr-FR" dirty="0"/>
          </a:p>
        </p:txBody>
      </p:sp>
      <p:sp>
        <p:nvSpPr>
          <p:cNvPr id="89" name="ZoneTexte 88"/>
          <p:cNvSpPr txBox="1"/>
          <p:nvPr/>
        </p:nvSpPr>
        <p:spPr>
          <a:xfrm>
            <a:off x="6500826" y="4857760"/>
            <a:ext cx="2597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λ</a:t>
            </a:r>
            <a:r>
              <a:rPr lang="fr-FR" dirty="0" smtClean="0"/>
              <a:t>=-2e/d</a:t>
            </a:r>
          </a:p>
          <a:p>
            <a:r>
              <a:rPr lang="fr-FR" dirty="0" smtClean="0"/>
              <a:t>  = -2. 1,6 10</a:t>
            </a:r>
            <a:r>
              <a:rPr lang="fr-FR" baseline="30000" dirty="0" smtClean="0"/>
              <a:t>-19</a:t>
            </a:r>
            <a:r>
              <a:rPr lang="fr-FR" dirty="0" smtClean="0"/>
              <a:t>/ 3.4 10</a:t>
            </a:r>
            <a:r>
              <a:rPr lang="fr-FR" baseline="30000" dirty="0" smtClean="0"/>
              <a:t>-10</a:t>
            </a:r>
            <a:r>
              <a:rPr lang="fr-FR" dirty="0" smtClean="0"/>
              <a:t>  </a:t>
            </a:r>
          </a:p>
          <a:p>
            <a:r>
              <a:rPr lang="fr-FR" baseline="30000" dirty="0" smtClean="0"/>
              <a:t> </a:t>
            </a:r>
            <a:r>
              <a:rPr lang="fr-FR" dirty="0" smtClean="0"/>
              <a:t>  = 1.06 10</a:t>
            </a:r>
            <a:r>
              <a:rPr lang="fr-FR" baseline="30000" dirty="0" smtClean="0"/>
              <a:t>-9</a:t>
            </a:r>
            <a:r>
              <a:rPr lang="fr-FR" dirty="0" smtClean="0"/>
              <a:t> C/m </a:t>
            </a:r>
            <a:endParaRPr lang="fr-FR" baseline="30000" dirty="0"/>
          </a:p>
        </p:txBody>
      </p:sp>
      <p:cxnSp>
        <p:nvCxnSpPr>
          <p:cNvPr id="91" name="Connecteur droit avec flèche 90"/>
          <p:cNvCxnSpPr/>
          <p:nvPr/>
        </p:nvCxnSpPr>
        <p:spPr>
          <a:xfrm>
            <a:off x="3643306" y="5214950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357298"/>
            <a:ext cx="2169073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58082" y="1357298"/>
            <a:ext cx="1571636" cy="2088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1" name="ZoneTexte 99"/>
          <p:cNvSpPr txBox="1">
            <a:spLocks noChangeArrowheads="1"/>
          </p:cNvSpPr>
          <p:nvPr/>
        </p:nvSpPr>
        <p:spPr bwMode="auto">
          <a:xfrm>
            <a:off x="142844" y="500042"/>
            <a:ext cx="41138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b="1" u="sng" dirty="0" err="1" smtClean="0"/>
              <a:t>After</a:t>
            </a:r>
            <a:r>
              <a:rPr lang="fr-FR" sz="2000" b="1" u="sng" dirty="0" smtClean="0"/>
              <a:t> </a:t>
            </a:r>
            <a:r>
              <a:rPr lang="fr-FR" sz="2000" b="1" u="sng" dirty="0" err="1" smtClean="0"/>
              <a:t>Calculations</a:t>
            </a:r>
            <a:r>
              <a:rPr lang="fr-FR" sz="2000" b="1" u="sng" dirty="0" smtClean="0"/>
              <a:t> </a:t>
            </a:r>
            <a:r>
              <a:rPr lang="fr-FR" sz="2000" b="1" u="sng" dirty="0" err="1" smtClean="0"/>
              <a:t>using</a:t>
            </a:r>
            <a:r>
              <a:rPr lang="fr-FR" sz="2000" b="1" u="sng" dirty="0" smtClean="0"/>
              <a:t> </a:t>
            </a:r>
            <a:r>
              <a:rPr lang="fr-FR" sz="2000" b="1" u="sng" dirty="0" err="1" smtClean="0"/>
              <a:t>integration</a:t>
            </a:r>
            <a:endParaRPr lang="fr-FR" sz="2000" b="1" dirty="0"/>
          </a:p>
        </p:txBody>
      </p:sp>
      <p:sp>
        <p:nvSpPr>
          <p:cNvPr id="30" name="Rectangle 29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34" name="Rectangle 33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II.1)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7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pic>
        <p:nvPicPr>
          <p:cNvPr id="7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00108"/>
            <a:ext cx="2169073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ZoneTexte 14"/>
          <p:cNvSpPr txBox="1"/>
          <p:nvPr/>
        </p:nvSpPr>
        <p:spPr>
          <a:xfrm>
            <a:off x="2285984" y="1000108"/>
            <a:ext cx="6072230" cy="64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Expression of the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in the plane </a:t>
            </a:r>
            <a:r>
              <a:rPr lang="fr-FR" dirty="0" err="1" smtClean="0"/>
              <a:t>cutting</a:t>
            </a:r>
            <a:r>
              <a:rPr lang="fr-FR" dirty="0" smtClean="0"/>
              <a:t> the middle of the stick of size 2a: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7422" y="1857364"/>
            <a:ext cx="2571768" cy="675860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  <a:effectLst/>
        </p:spPr>
      </p:pic>
      <p:sp>
        <p:nvSpPr>
          <p:cNvPr id="17" name="ZoneTexte 16"/>
          <p:cNvSpPr txBox="1"/>
          <p:nvPr/>
        </p:nvSpPr>
        <p:spPr>
          <a:xfrm>
            <a:off x="2357422" y="3786190"/>
            <a:ext cx="60722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Limit</a:t>
            </a:r>
            <a:r>
              <a:rPr lang="fr-FR" b="1" dirty="0" smtClean="0"/>
              <a:t> case of </a:t>
            </a:r>
            <a:r>
              <a:rPr lang="fr-FR" b="1" dirty="0" err="1" smtClean="0"/>
              <a:t>infinite</a:t>
            </a:r>
            <a:r>
              <a:rPr lang="fr-FR" b="1" dirty="0" smtClean="0"/>
              <a:t> </a:t>
            </a:r>
            <a:r>
              <a:rPr lang="fr-FR" b="1" dirty="0" err="1" smtClean="0"/>
              <a:t>wire</a:t>
            </a:r>
            <a:r>
              <a:rPr lang="fr-FR" b="1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with</a:t>
            </a:r>
            <a:r>
              <a:rPr lang="fr-FR" dirty="0" smtClean="0"/>
              <a:t> 2a &gt;&gt; z):</a:t>
            </a:r>
          </a:p>
          <a:p>
            <a:r>
              <a:rPr lang="fr-FR" sz="1600" dirty="0" smtClean="0"/>
              <a:t>It </a:t>
            </a:r>
            <a:r>
              <a:rPr lang="fr-FR" sz="1600" dirty="0" err="1" smtClean="0"/>
              <a:t>exists</a:t>
            </a:r>
            <a:r>
              <a:rPr lang="fr-FR" sz="1600" dirty="0" smtClean="0"/>
              <a:t> an </a:t>
            </a:r>
            <a:r>
              <a:rPr lang="fr-FR" sz="1600" dirty="0" err="1" smtClean="0"/>
              <a:t>infinity</a:t>
            </a:r>
            <a:r>
              <a:rPr lang="fr-FR" sz="1600" dirty="0" smtClean="0"/>
              <a:t> of </a:t>
            </a:r>
            <a:r>
              <a:rPr lang="fr-FR" sz="1600" dirty="0" err="1" smtClean="0"/>
              <a:t>symmetry</a:t>
            </a:r>
            <a:r>
              <a:rPr lang="fr-FR" sz="1600" dirty="0" smtClean="0"/>
              <a:t> planes</a:t>
            </a:r>
          </a:p>
          <a:p>
            <a:r>
              <a:rPr lang="fr-FR" sz="1600" dirty="0" smtClean="0"/>
              <a:t>The </a:t>
            </a:r>
            <a:r>
              <a:rPr lang="fr-FR" sz="1600" dirty="0" err="1" smtClean="0"/>
              <a:t>electric</a:t>
            </a:r>
            <a:r>
              <a:rPr lang="fr-FR" sz="1600" dirty="0" smtClean="0"/>
              <a:t> </a:t>
            </a:r>
            <a:r>
              <a:rPr lang="fr-FR" sz="1600" dirty="0" err="1" smtClean="0"/>
              <a:t>field</a:t>
            </a:r>
            <a:r>
              <a:rPr lang="fr-FR" sz="1600" dirty="0" smtClean="0"/>
              <a:t> </a:t>
            </a:r>
            <a:r>
              <a:rPr lang="fr-FR" sz="1600" dirty="0" err="1" smtClean="0"/>
              <a:t>is</a:t>
            </a:r>
            <a:r>
              <a:rPr lang="fr-FR" sz="1600" dirty="0" smtClean="0"/>
              <a:t> </a:t>
            </a:r>
            <a:r>
              <a:rPr lang="fr-FR" sz="1600" dirty="0" err="1" smtClean="0"/>
              <a:t>perpendicular</a:t>
            </a:r>
            <a:r>
              <a:rPr lang="fr-FR" sz="1600" dirty="0" smtClean="0"/>
              <a:t> to the </a:t>
            </a:r>
            <a:r>
              <a:rPr lang="fr-FR" sz="1600" dirty="0" err="1" smtClean="0"/>
              <a:t>wire</a:t>
            </a:r>
            <a:r>
              <a:rPr lang="fr-FR" sz="1600" dirty="0" smtClean="0"/>
              <a:t> </a:t>
            </a:r>
            <a:r>
              <a:rPr lang="fr-FR" sz="1600" dirty="0" err="1" smtClean="0"/>
              <a:t>everywhere</a:t>
            </a:r>
            <a:endParaRPr lang="fr-FR" sz="1600" dirty="0"/>
          </a:p>
        </p:txBody>
      </p:sp>
      <p:sp>
        <p:nvSpPr>
          <p:cNvPr id="31" name="ZoneTexte 30"/>
          <p:cNvSpPr txBox="1"/>
          <p:nvPr/>
        </p:nvSpPr>
        <p:spPr>
          <a:xfrm>
            <a:off x="2285984" y="2857496"/>
            <a:ext cx="4214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The </a:t>
            </a:r>
            <a:r>
              <a:rPr lang="fr-FR" sz="1600" dirty="0" err="1" smtClean="0"/>
              <a:t>electric</a:t>
            </a:r>
            <a:r>
              <a:rPr lang="fr-FR" sz="1600" dirty="0" smtClean="0"/>
              <a:t> </a:t>
            </a:r>
            <a:r>
              <a:rPr lang="fr-FR" sz="1600" dirty="0" err="1" smtClean="0"/>
              <a:t>field</a:t>
            </a:r>
            <a:r>
              <a:rPr lang="fr-FR" sz="1600" dirty="0" smtClean="0"/>
              <a:t> </a:t>
            </a:r>
            <a:r>
              <a:rPr lang="fr-FR" sz="1600" dirty="0" err="1" smtClean="0"/>
              <a:t>vector</a:t>
            </a:r>
            <a:r>
              <a:rPr lang="fr-FR" sz="1600" dirty="0" smtClean="0"/>
              <a:t> </a:t>
            </a:r>
            <a:r>
              <a:rPr lang="fr-FR" sz="1600" dirty="0" err="1" smtClean="0"/>
              <a:t>is</a:t>
            </a:r>
            <a:r>
              <a:rPr lang="fr-FR" sz="1600" dirty="0" smtClean="0"/>
              <a:t> </a:t>
            </a:r>
            <a:r>
              <a:rPr lang="fr-FR" sz="1600" dirty="0" err="1" smtClean="0"/>
              <a:t>perpendicular</a:t>
            </a:r>
            <a:r>
              <a:rPr lang="fr-FR" sz="1600" dirty="0" smtClean="0"/>
              <a:t> to the axis </a:t>
            </a:r>
            <a:r>
              <a:rPr lang="fr-FR" sz="1600" dirty="0" err="1" smtClean="0"/>
              <a:t>given</a:t>
            </a:r>
            <a:r>
              <a:rPr lang="fr-FR" sz="1600" dirty="0" smtClean="0"/>
              <a:t> by the </a:t>
            </a:r>
            <a:r>
              <a:rPr lang="fr-FR" sz="1600" dirty="0" err="1" smtClean="0"/>
              <a:t>wire</a:t>
            </a:r>
            <a:endParaRPr lang="fr-FR" sz="1600" dirty="0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500438"/>
            <a:ext cx="2143140" cy="2554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Rectangle 37"/>
          <p:cNvSpPr/>
          <p:nvPr/>
        </p:nvSpPr>
        <p:spPr>
          <a:xfrm>
            <a:off x="1500166" y="5786454"/>
            <a:ext cx="357190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86050" y="5214950"/>
            <a:ext cx="1617523" cy="64780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58082" y="3714752"/>
            <a:ext cx="1591416" cy="2547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143504" y="4714884"/>
            <a:ext cx="1414028" cy="1724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ésultat de recherche d'images pour &quot;field lines of two positive charges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4062409" y="2295517"/>
            <a:ext cx="2381250" cy="2362200"/>
          </a:xfrm>
          <a:prstGeom prst="rect">
            <a:avLst/>
          </a:prstGeom>
          <a:noFill/>
        </p:spPr>
      </p:pic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85992"/>
            <a:ext cx="2517520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" name="Cylindre 80"/>
          <p:cNvSpPr/>
          <p:nvPr/>
        </p:nvSpPr>
        <p:spPr>
          <a:xfrm>
            <a:off x="5143504" y="2000240"/>
            <a:ext cx="214314" cy="3071834"/>
          </a:xfrm>
          <a:prstGeom prst="can">
            <a:avLst>
              <a:gd name="adj" fmla="val 0"/>
            </a:avLst>
          </a:prstGeom>
          <a:solidFill>
            <a:schemeClr val="accent6">
              <a:lumMod val="75000"/>
              <a:alpha val="4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214282" y="1142984"/>
            <a:ext cx="4402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Interpretation</a:t>
            </a:r>
            <a:r>
              <a:rPr lang="fr-FR" sz="2000" b="1" dirty="0" smtClean="0"/>
              <a:t> in </a:t>
            </a:r>
            <a:r>
              <a:rPr lang="fr-FR" sz="2000" b="1" dirty="0" err="1" smtClean="0"/>
              <a:t>terms</a:t>
            </a:r>
            <a:r>
              <a:rPr lang="fr-FR" sz="2000" b="1" dirty="0" smtClean="0"/>
              <a:t> of Field </a:t>
            </a:r>
            <a:r>
              <a:rPr lang="fr-FR" sz="2000" b="1" dirty="0" err="1" smtClean="0"/>
              <a:t>lines</a:t>
            </a:r>
            <a:r>
              <a:rPr lang="fr-FR" sz="2000" b="1" dirty="0" smtClean="0"/>
              <a:t> !!</a:t>
            </a:r>
          </a:p>
        </p:txBody>
      </p:sp>
      <p:cxnSp>
        <p:nvCxnSpPr>
          <p:cNvPr id="24" name="Connecteur droit avec flèche 23"/>
          <p:cNvCxnSpPr/>
          <p:nvPr/>
        </p:nvCxnSpPr>
        <p:spPr>
          <a:xfrm>
            <a:off x="2071670" y="4286256"/>
            <a:ext cx="571504" cy="2857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2786050" y="2857496"/>
            <a:ext cx="13894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ZOOM on</a:t>
            </a:r>
          </a:p>
          <a:p>
            <a:pPr algn="ctr"/>
            <a:r>
              <a:rPr lang="fr-FR" b="1" dirty="0" err="1" smtClean="0">
                <a:solidFill>
                  <a:srgbClr val="002060"/>
                </a:solidFill>
              </a:rPr>
              <a:t>field</a:t>
            </a:r>
            <a:r>
              <a:rPr lang="fr-FR" b="1" dirty="0" smtClean="0">
                <a:solidFill>
                  <a:srgbClr val="002060"/>
                </a:solidFill>
              </a:rPr>
              <a:t> </a:t>
            </a:r>
            <a:r>
              <a:rPr lang="fr-FR" b="1" dirty="0" err="1" smtClean="0">
                <a:solidFill>
                  <a:srgbClr val="002060"/>
                </a:solidFill>
              </a:rPr>
              <a:t>lines</a:t>
            </a:r>
            <a:endParaRPr lang="fr-FR" b="1" dirty="0" smtClean="0">
              <a:solidFill>
                <a:srgbClr val="00206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created</a:t>
            </a:r>
            <a:r>
              <a:rPr lang="fr-FR" b="1" dirty="0" smtClean="0">
                <a:solidFill>
                  <a:srgbClr val="FF0000"/>
                </a:solidFill>
              </a:rPr>
              <a:t> by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two</a:t>
            </a:r>
            <a:r>
              <a:rPr lang="fr-FR" b="1" dirty="0" smtClean="0">
                <a:solidFill>
                  <a:srgbClr val="FF0000"/>
                </a:solidFill>
              </a:rPr>
              <a:t> charges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1142976" y="2214554"/>
            <a:ext cx="4000528" cy="10001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1142976" y="3357562"/>
            <a:ext cx="4000528" cy="16430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2643174" y="4857760"/>
            <a:ext cx="2551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Orientation of</a:t>
            </a:r>
          </a:p>
          <a:p>
            <a:r>
              <a:rPr lang="fr-FR" b="1" dirty="0" smtClean="0">
                <a:solidFill>
                  <a:srgbClr val="FF0000"/>
                </a:solidFill>
              </a:rPr>
              <a:t>Electric </a:t>
            </a:r>
            <a:r>
              <a:rPr lang="fr-FR" b="1" dirty="0" err="1" smtClean="0">
                <a:solidFill>
                  <a:srgbClr val="FF0000"/>
                </a:solidFill>
              </a:rPr>
              <a:t>field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vector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</a:t>
            </a:r>
          </a:p>
          <a:p>
            <a:r>
              <a:rPr lang="fr-FR" b="1" dirty="0" err="1" smtClean="0"/>
              <a:t>parallel</a:t>
            </a:r>
            <a:r>
              <a:rPr lang="fr-FR" b="1" dirty="0" smtClean="0"/>
              <a:t> to the </a:t>
            </a:r>
            <a:r>
              <a:rPr lang="fr-FR" b="1" dirty="0" err="1" smtClean="0">
                <a:solidFill>
                  <a:srgbClr val="002060"/>
                </a:solidFill>
              </a:rPr>
              <a:t>field</a:t>
            </a:r>
            <a:r>
              <a:rPr lang="fr-FR" b="1" dirty="0" smtClean="0">
                <a:solidFill>
                  <a:srgbClr val="002060"/>
                </a:solidFill>
              </a:rPr>
              <a:t> </a:t>
            </a:r>
            <a:r>
              <a:rPr lang="fr-FR" b="1" dirty="0" err="1" smtClean="0">
                <a:solidFill>
                  <a:srgbClr val="002060"/>
                </a:solidFill>
              </a:rPr>
              <a:t>lines</a:t>
            </a:r>
            <a:endParaRPr lang="fr-FR" b="1" dirty="0">
              <a:solidFill>
                <a:srgbClr val="002060"/>
              </a:solidFill>
            </a:endParaRPr>
          </a:p>
        </p:txBody>
      </p:sp>
      <p:cxnSp>
        <p:nvCxnSpPr>
          <p:cNvPr id="49" name="Connecteur droit avec flèche 48"/>
          <p:cNvCxnSpPr/>
          <p:nvPr/>
        </p:nvCxnSpPr>
        <p:spPr>
          <a:xfrm>
            <a:off x="6000760" y="3357562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6000760" y="3571876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4786322"/>
            <a:ext cx="552450" cy="685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7950" y="2357430"/>
            <a:ext cx="552450" cy="685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22" name="Rectangle 21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II.1)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3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ésultat de recherche d'images pour &quot;field lines of two positive charges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4062409" y="2295517"/>
            <a:ext cx="2381250" cy="2362200"/>
          </a:xfrm>
          <a:prstGeom prst="rect">
            <a:avLst/>
          </a:prstGeom>
          <a:noFill/>
        </p:spPr>
      </p:pic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85992"/>
            <a:ext cx="2517520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" name="Cylindre 80"/>
          <p:cNvSpPr/>
          <p:nvPr/>
        </p:nvSpPr>
        <p:spPr>
          <a:xfrm>
            <a:off x="5143504" y="2000240"/>
            <a:ext cx="214314" cy="3071834"/>
          </a:xfrm>
          <a:prstGeom prst="can">
            <a:avLst>
              <a:gd name="adj" fmla="val 0"/>
            </a:avLst>
          </a:prstGeom>
          <a:solidFill>
            <a:schemeClr val="accent6">
              <a:lumMod val="75000"/>
              <a:alpha val="4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2" name="Cylindre 81"/>
          <p:cNvSpPr/>
          <p:nvPr/>
        </p:nvSpPr>
        <p:spPr>
          <a:xfrm>
            <a:off x="7786710" y="3571876"/>
            <a:ext cx="142876" cy="1857388"/>
          </a:xfrm>
          <a:prstGeom prst="can">
            <a:avLst>
              <a:gd name="adj" fmla="val 385"/>
            </a:avLst>
          </a:prstGeom>
          <a:solidFill>
            <a:schemeClr val="accent6">
              <a:lumMod val="75000"/>
              <a:alpha val="4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4" name="Connecteur droit avec flèche 23"/>
          <p:cNvCxnSpPr/>
          <p:nvPr/>
        </p:nvCxnSpPr>
        <p:spPr>
          <a:xfrm>
            <a:off x="2071670" y="4286256"/>
            <a:ext cx="571504" cy="2857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2786050" y="2857496"/>
            <a:ext cx="13894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ZOOM on</a:t>
            </a:r>
          </a:p>
          <a:p>
            <a:pPr algn="ctr"/>
            <a:r>
              <a:rPr lang="fr-FR" b="1" dirty="0" err="1" smtClean="0">
                <a:solidFill>
                  <a:srgbClr val="002060"/>
                </a:solidFill>
              </a:rPr>
              <a:t>field</a:t>
            </a:r>
            <a:r>
              <a:rPr lang="fr-FR" b="1" dirty="0" smtClean="0">
                <a:solidFill>
                  <a:srgbClr val="002060"/>
                </a:solidFill>
              </a:rPr>
              <a:t> </a:t>
            </a:r>
            <a:r>
              <a:rPr lang="fr-FR" b="1" dirty="0" err="1" smtClean="0">
                <a:solidFill>
                  <a:srgbClr val="002060"/>
                </a:solidFill>
              </a:rPr>
              <a:t>lines</a:t>
            </a:r>
            <a:endParaRPr lang="fr-FR" b="1" dirty="0" smtClean="0">
              <a:solidFill>
                <a:srgbClr val="00206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created</a:t>
            </a:r>
            <a:r>
              <a:rPr lang="fr-FR" b="1" dirty="0" smtClean="0">
                <a:solidFill>
                  <a:srgbClr val="FF0000"/>
                </a:solidFill>
              </a:rPr>
              <a:t> by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two</a:t>
            </a:r>
            <a:r>
              <a:rPr lang="fr-FR" b="1" dirty="0" smtClean="0">
                <a:solidFill>
                  <a:srgbClr val="FF0000"/>
                </a:solidFill>
              </a:rPr>
              <a:t> charges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1142976" y="2214554"/>
            <a:ext cx="4000528" cy="10001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1142976" y="3357562"/>
            <a:ext cx="4000528" cy="16430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2643174" y="4857760"/>
            <a:ext cx="2551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Orientation of</a:t>
            </a:r>
          </a:p>
          <a:p>
            <a:r>
              <a:rPr lang="fr-FR" b="1" dirty="0" smtClean="0">
                <a:solidFill>
                  <a:srgbClr val="FF0000"/>
                </a:solidFill>
              </a:rPr>
              <a:t>Electric </a:t>
            </a:r>
            <a:r>
              <a:rPr lang="fr-FR" b="1" dirty="0" err="1" smtClean="0">
                <a:solidFill>
                  <a:srgbClr val="FF0000"/>
                </a:solidFill>
              </a:rPr>
              <a:t>field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vector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</a:t>
            </a:r>
          </a:p>
          <a:p>
            <a:r>
              <a:rPr lang="fr-FR" b="1" dirty="0" err="1" smtClean="0"/>
              <a:t>parallel</a:t>
            </a:r>
            <a:r>
              <a:rPr lang="fr-FR" b="1" dirty="0" smtClean="0"/>
              <a:t> to the </a:t>
            </a:r>
            <a:r>
              <a:rPr lang="fr-FR" b="1" dirty="0" err="1" smtClean="0">
                <a:solidFill>
                  <a:srgbClr val="002060"/>
                </a:solidFill>
              </a:rPr>
              <a:t>field</a:t>
            </a:r>
            <a:r>
              <a:rPr lang="fr-FR" b="1" dirty="0" smtClean="0">
                <a:solidFill>
                  <a:srgbClr val="002060"/>
                </a:solidFill>
              </a:rPr>
              <a:t> </a:t>
            </a:r>
            <a:r>
              <a:rPr lang="fr-FR" b="1" dirty="0" err="1" smtClean="0">
                <a:solidFill>
                  <a:srgbClr val="002060"/>
                </a:solidFill>
              </a:rPr>
              <a:t>lines</a:t>
            </a:r>
            <a:endParaRPr lang="fr-FR" b="1" dirty="0">
              <a:solidFill>
                <a:srgbClr val="002060"/>
              </a:solidFill>
            </a:endParaRPr>
          </a:p>
        </p:txBody>
      </p:sp>
      <p:grpSp>
        <p:nvGrpSpPr>
          <p:cNvPr id="2" name="Groupe 59"/>
          <p:cNvGrpSpPr/>
          <p:nvPr/>
        </p:nvGrpSpPr>
        <p:grpSpPr>
          <a:xfrm>
            <a:off x="6572264" y="1357298"/>
            <a:ext cx="2357454" cy="1428760"/>
            <a:chOff x="6572264" y="1357298"/>
            <a:chExt cx="2357454" cy="1428760"/>
          </a:xfrm>
        </p:grpSpPr>
        <p:cxnSp>
          <p:nvCxnSpPr>
            <p:cNvPr id="33" name="Connecteur droit avec flèche 32"/>
            <p:cNvCxnSpPr/>
            <p:nvPr/>
          </p:nvCxnSpPr>
          <p:spPr>
            <a:xfrm>
              <a:off x="8215338" y="1857364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ylindre 34"/>
            <p:cNvSpPr/>
            <p:nvPr/>
          </p:nvSpPr>
          <p:spPr>
            <a:xfrm>
              <a:off x="7715272" y="1357298"/>
              <a:ext cx="142876" cy="1428760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  <a:alpha val="4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Ellipse 92"/>
            <p:cNvSpPr/>
            <p:nvPr/>
          </p:nvSpPr>
          <p:spPr>
            <a:xfrm>
              <a:off x="7286644" y="1571612"/>
              <a:ext cx="1000132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6572264" y="1785926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/>
            <p:nvPr/>
          </p:nvCxnSpPr>
          <p:spPr>
            <a:xfrm rot="10800000" flipV="1">
              <a:off x="6929454" y="1928802"/>
              <a:ext cx="500066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8001024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/>
            <p:cNvCxnSpPr/>
            <p:nvPr/>
          </p:nvCxnSpPr>
          <p:spPr>
            <a:xfrm rot="10800000">
              <a:off x="6929454" y="1357298"/>
              <a:ext cx="571504" cy="2143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 flipV="1">
              <a:off x="8143900" y="1428736"/>
              <a:ext cx="571504" cy="2143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necteur droit avec flèche 48"/>
          <p:cNvCxnSpPr/>
          <p:nvPr/>
        </p:nvCxnSpPr>
        <p:spPr>
          <a:xfrm>
            <a:off x="6000760" y="3357562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6000760" y="3571876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7929586" y="4429132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7929586" y="3929066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7929586" y="4929198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7072330" y="3929066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7072330" y="4429132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>
            <a:off x="7072330" y="4929198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4786322"/>
            <a:ext cx="552450" cy="685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7950" y="2357430"/>
            <a:ext cx="552450" cy="685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45" name="ZoneTexte 44"/>
          <p:cNvSpPr txBox="1"/>
          <p:nvPr/>
        </p:nvSpPr>
        <p:spPr>
          <a:xfrm>
            <a:off x="214282" y="1142984"/>
            <a:ext cx="4402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Interpretation</a:t>
            </a:r>
            <a:r>
              <a:rPr lang="fr-FR" sz="2000" b="1" dirty="0" smtClean="0"/>
              <a:t> in </a:t>
            </a:r>
            <a:r>
              <a:rPr lang="fr-FR" sz="2000" b="1" dirty="0" err="1" smtClean="0"/>
              <a:t>terms</a:t>
            </a:r>
            <a:r>
              <a:rPr lang="fr-FR" sz="2000" b="1" dirty="0" smtClean="0"/>
              <a:t> of Field </a:t>
            </a:r>
            <a:r>
              <a:rPr lang="fr-FR" sz="2000" b="1" dirty="0" err="1" smtClean="0"/>
              <a:t>lines</a:t>
            </a:r>
            <a:r>
              <a:rPr lang="fr-FR" sz="2000" b="1" dirty="0" smtClean="0"/>
              <a:t> !!</a:t>
            </a:r>
          </a:p>
        </p:txBody>
      </p:sp>
      <p:sp>
        <p:nvSpPr>
          <p:cNvPr id="43" name="Rectangle 42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47" name="Rectangle 46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II.1)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47" name="Rectangle 46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II.1)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pic>
        <p:nvPicPr>
          <p:cNvPr id="3074" name="Picture 2" descr="RÃ©sultat de recherche d'images pour &quot;field lines infinite charged wire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-537811" y="2680895"/>
            <a:ext cx="4114799" cy="2324861"/>
          </a:xfrm>
          <a:prstGeom prst="rect">
            <a:avLst/>
          </a:prstGeom>
          <a:noFill/>
        </p:spPr>
      </p:pic>
      <p:grpSp>
        <p:nvGrpSpPr>
          <p:cNvPr id="59" name="Groupe 58"/>
          <p:cNvGrpSpPr/>
          <p:nvPr/>
        </p:nvGrpSpPr>
        <p:grpSpPr>
          <a:xfrm>
            <a:off x="4857752" y="571480"/>
            <a:ext cx="2409825" cy="5743612"/>
            <a:chOff x="4286248" y="571480"/>
            <a:chExt cx="2409825" cy="5743612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86248" y="2285992"/>
              <a:ext cx="24098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86248" y="2714620"/>
              <a:ext cx="24098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86248" y="1857364"/>
              <a:ext cx="24098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86248" y="3143248"/>
              <a:ext cx="24098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2" name="Picture 1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86248" y="3500438"/>
              <a:ext cx="24098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3" name="Picture 1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86248" y="3857628"/>
              <a:ext cx="24098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4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86248" y="4286256"/>
              <a:ext cx="24098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5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86248" y="4714884"/>
              <a:ext cx="24098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6" name="Picture 1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86248" y="5143512"/>
              <a:ext cx="24098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7" name="Picture 1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86248" y="5572140"/>
              <a:ext cx="24098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8" name="Picture 1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86248" y="1428736"/>
              <a:ext cx="24098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9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86248" y="1000108"/>
              <a:ext cx="24098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90" name="Picture 1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86248" y="571480"/>
              <a:ext cx="24098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91" name="Picture 19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86248" y="5857892"/>
              <a:ext cx="24098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60" name="ZoneTexte 59"/>
          <p:cNvSpPr txBox="1"/>
          <p:nvPr/>
        </p:nvSpPr>
        <p:spPr>
          <a:xfrm>
            <a:off x="357158" y="642918"/>
            <a:ext cx="4455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Summary</a:t>
            </a:r>
            <a:r>
              <a:rPr lang="fr-FR" sz="2400" b="1" dirty="0" smtClean="0"/>
              <a:t> of Electric Field </a:t>
            </a:r>
            <a:r>
              <a:rPr lang="fr-FR" sz="2400" b="1" dirty="0" err="1" smtClean="0"/>
              <a:t>Lines</a:t>
            </a:r>
            <a:endParaRPr lang="fr-FR" sz="2400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1071538" y="1285860"/>
            <a:ext cx="1251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Finite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wire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7286644" y="1285860"/>
            <a:ext cx="1405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Infinite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wire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58082" y="2071678"/>
            <a:ext cx="1617523" cy="64780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64" name="ZoneTexte 63"/>
          <p:cNvSpPr txBox="1"/>
          <p:nvPr/>
        </p:nvSpPr>
        <p:spPr>
          <a:xfrm>
            <a:off x="7358082" y="3143248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1/z </a:t>
            </a:r>
            <a:r>
              <a:rPr lang="fr-FR" dirty="0" err="1" smtClean="0"/>
              <a:t>dependence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47" name="Rectangle 46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II.1)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0" y="571480"/>
            <a:ext cx="923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About </a:t>
            </a:r>
            <a:r>
              <a:rPr lang="fr-FR" b="1" dirty="0" smtClean="0">
                <a:solidFill>
                  <a:srgbClr val="FF0000"/>
                </a:solidFill>
              </a:rPr>
              <a:t>the </a:t>
            </a:r>
            <a:r>
              <a:rPr lang="fr-FR" b="1" dirty="0" err="1" smtClean="0">
                <a:solidFill>
                  <a:srgbClr val="FF0000"/>
                </a:solidFill>
              </a:rPr>
              <a:t>electric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potential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/>
              <a:t>at</a:t>
            </a:r>
            <a:r>
              <a:rPr lang="fr-FR" dirty="0" smtClean="0"/>
              <a:t> distance z in the middle of the </a:t>
            </a:r>
            <a:r>
              <a:rPr lang="fr-FR" dirty="0" err="1" smtClean="0"/>
              <a:t>wire</a:t>
            </a:r>
            <a:r>
              <a:rPr lang="fr-FR" dirty="0" smtClean="0"/>
              <a:t>: </a:t>
            </a:r>
            <a:r>
              <a:rPr lang="fr-FR" b="1" dirty="0" err="1" smtClean="0"/>
              <a:t>two</a:t>
            </a:r>
            <a:r>
              <a:rPr lang="fr-FR" b="1" dirty="0" smtClean="0"/>
              <a:t> </a:t>
            </a:r>
            <a:r>
              <a:rPr lang="fr-FR" b="1" dirty="0" err="1" smtClean="0"/>
              <a:t>methods</a:t>
            </a:r>
            <a:r>
              <a:rPr lang="fr-FR" b="1" dirty="0" smtClean="0"/>
              <a:t> of </a:t>
            </a:r>
            <a:r>
              <a:rPr lang="fr-FR" b="1" dirty="0" err="1" smtClean="0"/>
              <a:t>calculation</a:t>
            </a:r>
            <a:r>
              <a:rPr lang="fr-FR" b="1" dirty="0" smtClean="0"/>
              <a:t>  </a:t>
            </a:r>
            <a:endParaRPr lang="fr-FR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428596" y="1214422"/>
            <a:ext cx="1251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Finite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wire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14488"/>
            <a:ext cx="2071702" cy="2251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ZoneTexte 32"/>
          <p:cNvSpPr txBox="1"/>
          <p:nvPr/>
        </p:nvSpPr>
        <p:spPr>
          <a:xfrm>
            <a:off x="2714612" y="1142984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1) </a:t>
            </a:r>
            <a:r>
              <a:rPr lang="fr-FR" dirty="0" smtClean="0"/>
              <a:t>By </a:t>
            </a:r>
            <a:r>
              <a:rPr lang="fr-FR" dirty="0" err="1" smtClean="0"/>
              <a:t>integrating</a:t>
            </a:r>
            <a:r>
              <a:rPr lang="fr-FR" dirty="0" smtClean="0"/>
              <a:t> the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4" name="ZoneTexte 33"/>
          <p:cNvSpPr txBox="1"/>
          <p:nvPr/>
        </p:nvSpPr>
        <p:spPr>
          <a:xfrm>
            <a:off x="2786050" y="2643182"/>
            <a:ext cx="571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2) </a:t>
            </a:r>
            <a:r>
              <a:rPr lang="fr-FR" dirty="0" smtClean="0"/>
              <a:t>By </a:t>
            </a:r>
            <a:r>
              <a:rPr lang="fr-FR" dirty="0" err="1" smtClean="0"/>
              <a:t>calculating</a:t>
            </a:r>
            <a:r>
              <a:rPr lang="fr-FR" dirty="0" smtClean="0"/>
              <a:t> the </a:t>
            </a:r>
            <a:r>
              <a:rPr lang="fr-FR" dirty="0" err="1" smtClean="0"/>
              <a:t>potential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by all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500034" y="4214818"/>
            <a:ext cx="7602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Both</a:t>
            </a:r>
            <a:r>
              <a:rPr lang="fr-FR" b="1" dirty="0" smtClean="0"/>
              <a:t> cases are not </a:t>
            </a:r>
            <a:r>
              <a:rPr lang="fr-FR" b="1" dirty="0" err="1" smtClean="0"/>
              <a:t>easy</a:t>
            </a:r>
            <a:r>
              <a:rPr lang="fr-FR" b="1" dirty="0" smtClean="0"/>
              <a:t> to </a:t>
            </a:r>
            <a:r>
              <a:rPr lang="fr-FR" b="1" dirty="0" err="1" smtClean="0"/>
              <a:t>achieve</a:t>
            </a:r>
            <a:r>
              <a:rPr lang="fr-FR" dirty="0" smtClean="0"/>
              <a:t>.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give</a:t>
            </a:r>
            <a:r>
              <a:rPr lang="fr-FR" dirty="0" smtClean="0"/>
              <a:t> the </a:t>
            </a:r>
            <a:r>
              <a:rPr lang="fr-FR" dirty="0" err="1" smtClean="0"/>
              <a:t>results</a:t>
            </a:r>
            <a:r>
              <a:rPr lang="fr-FR" dirty="0" smtClean="0"/>
              <a:t> for </a:t>
            </a:r>
            <a:r>
              <a:rPr lang="fr-FR" dirty="0" err="1" smtClean="0"/>
              <a:t>your</a:t>
            </a:r>
            <a:r>
              <a:rPr lang="fr-FR" dirty="0" smtClean="0"/>
              <a:t> information….</a:t>
            </a:r>
            <a:endParaRPr lang="fr-FR" dirty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4929198"/>
            <a:ext cx="33147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97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43240" y="3071810"/>
            <a:ext cx="23431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00364" y="1643050"/>
            <a:ext cx="2344745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15074" y="1500174"/>
            <a:ext cx="2446509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ZoneTexte 39"/>
          <p:cNvSpPr txBox="1"/>
          <p:nvPr/>
        </p:nvSpPr>
        <p:spPr>
          <a:xfrm>
            <a:off x="5572132" y="1643050"/>
            <a:ext cx="1173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with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and </a:t>
            </a:r>
            <a:r>
              <a:rPr lang="fr-FR" dirty="0" err="1" smtClean="0"/>
              <a:t>dr</a:t>
            </a:r>
            <a:r>
              <a:rPr lang="fr-FR" dirty="0" smtClean="0"/>
              <a:t> =dz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47" name="Rectangle 46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II.1)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57158" y="571480"/>
            <a:ext cx="240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Easier</a:t>
            </a:r>
            <a:r>
              <a:rPr lang="fr-FR" b="1" dirty="0" smtClean="0"/>
              <a:t> for </a:t>
            </a:r>
            <a:r>
              <a:rPr lang="fr-FR" b="1" dirty="0" err="1" smtClean="0"/>
              <a:t>infinite</a:t>
            </a:r>
            <a:r>
              <a:rPr lang="fr-FR" b="1" dirty="0" smtClean="0"/>
              <a:t> </a:t>
            </a:r>
            <a:r>
              <a:rPr lang="fr-FR" b="1" dirty="0" err="1" smtClean="0"/>
              <a:t>wire</a:t>
            </a:r>
            <a:endParaRPr lang="fr-FR" b="1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571612"/>
            <a:ext cx="4000528" cy="1314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ZoneTexte 19"/>
          <p:cNvSpPr txBox="1"/>
          <p:nvPr/>
        </p:nvSpPr>
        <p:spPr>
          <a:xfrm>
            <a:off x="500034" y="1142984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easy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642911" y="2857496"/>
            <a:ext cx="8358246" cy="64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But the </a:t>
            </a:r>
            <a:r>
              <a:rPr lang="fr-FR" dirty="0" err="1" smtClean="0"/>
              <a:t>result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problematic</a:t>
            </a:r>
            <a:r>
              <a:rPr lang="fr-FR" dirty="0" smtClean="0"/>
              <a:t> </a:t>
            </a:r>
            <a:r>
              <a:rPr lang="fr-FR" dirty="0" err="1" smtClean="0"/>
              <a:t>because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obtain</a:t>
            </a:r>
            <a:r>
              <a:rPr lang="fr-FR" dirty="0" smtClean="0"/>
              <a:t> </a:t>
            </a:r>
            <a:r>
              <a:rPr lang="fr-FR" i="1" dirty="0" smtClean="0"/>
              <a:t>ln z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i="1" dirty="0" smtClean="0"/>
              <a:t>z</a:t>
            </a:r>
            <a:r>
              <a:rPr lang="fr-FR" dirty="0" smtClean="0"/>
              <a:t> a distance and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inside</a:t>
            </a:r>
            <a:r>
              <a:rPr lang="fr-FR" dirty="0" smtClean="0"/>
              <a:t> the </a:t>
            </a:r>
            <a:r>
              <a:rPr lang="fr-FR" i="1" dirty="0" smtClean="0"/>
              <a:t>ln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a </a:t>
            </a:r>
            <a:r>
              <a:rPr lang="fr-FR" dirty="0" err="1" smtClean="0"/>
              <a:t>number</a:t>
            </a:r>
            <a:r>
              <a:rPr lang="fr-FR" dirty="0" smtClean="0"/>
              <a:t>….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71472" y="3643314"/>
            <a:ext cx="621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define</a:t>
            </a:r>
            <a:r>
              <a:rPr lang="fr-FR" dirty="0" smtClean="0"/>
              <a:t> a </a:t>
            </a:r>
            <a:r>
              <a:rPr lang="fr-FR" dirty="0" err="1" smtClean="0"/>
              <a:t>given</a:t>
            </a:r>
            <a:r>
              <a:rPr lang="fr-FR" dirty="0" smtClean="0"/>
              <a:t> z</a:t>
            </a:r>
            <a:r>
              <a:rPr lang="fr-FR" baseline="-25000" dirty="0" smtClean="0"/>
              <a:t>0</a:t>
            </a:r>
            <a:r>
              <a:rPr lang="fr-FR" dirty="0" smtClean="0"/>
              <a:t> for </a:t>
            </a:r>
            <a:r>
              <a:rPr lang="fr-FR" dirty="0" err="1" smtClean="0"/>
              <a:t>which</a:t>
            </a:r>
            <a:r>
              <a:rPr lang="fr-FR" dirty="0" smtClean="0"/>
              <a:t> the </a:t>
            </a:r>
            <a:r>
              <a:rPr lang="fr-FR" dirty="0" err="1" smtClean="0"/>
              <a:t>potential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zero</a:t>
            </a:r>
            <a:r>
              <a:rPr lang="fr-FR" dirty="0" smtClean="0"/>
              <a:t> V(z</a:t>
            </a:r>
            <a:r>
              <a:rPr lang="fr-FR" baseline="-25000" dirty="0" smtClean="0"/>
              <a:t>0</a:t>
            </a:r>
            <a:r>
              <a:rPr lang="fr-FR" dirty="0" smtClean="0"/>
              <a:t>)=0  </a:t>
            </a:r>
            <a:endParaRPr lang="fr-FR" dirty="0"/>
          </a:p>
        </p:txBody>
      </p:sp>
      <p:pic>
        <p:nvPicPr>
          <p:cNvPr id="160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4071942"/>
            <a:ext cx="3071834" cy="53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07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5286388"/>
            <a:ext cx="2928958" cy="56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8" name="Groupe 27"/>
          <p:cNvGrpSpPr/>
          <p:nvPr/>
        </p:nvGrpSpPr>
        <p:grpSpPr>
          <a:xfrm>
            <a:off x="5072066" y="5072074"/>
            <a:ext cx="2214578" cy="811428"/>
            <a:chOff x="4714876" y="4643446"/>
            <a:chExt cx="3286148" cy="1097180"/>
          </a:xfrm>
        </p:grpSpPr>
        <p:pic>
          <p:nvPicPr>
            <p:cNvPr id="160774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714876" y="4643446"/>
              <a:ext cx="1534442" cy="10477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0775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286512" y="4786322"/>
              <a:ext cx="1714512" cy="954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31" name="ZoneTexte 30"/>
          <p:cNvSpPr txBox="1"/>
          <p:nvPr/>
        </p:nvSpPr>
        <p:spPr>
          <a:xfrm>
            <a:off x="714348" y="4786322"/>
            <a:ext cx="632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find</a:t>
            </a:r>
            <a:r>
              <a:rPr lang="fr-FR" dirty="0" smtClean="0"/>
              <a:t> a value for the constant and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obtain</a:t>
            </a:r>
            <a:r>
              <a:rPr lang="fr-FR" dirty="0" smtClean="0"/>
              <a:t> </a:t>
            </a:r>
            <a:r>
              <a:rPr lang="fr-FR" dirty="0" err="1" smtClean="0"/>
              <a:t>finally</a:t>
            </a:r>
            <a:r>
              <a:rPr lang="fr-FR" dirty="0" smtClean="0"/>
              <a:t> for V(z)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205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8" name="Titre 1"/>
          <p:cNvSpPr txBox="1">
            <a:spLocks/>
          </p:cNvSpPr>
          <p:nvPr/>
        </p:nvSpPr>
        <p:spPr bwMode="auto">
          <a:xfrm>
            <a:off x="285720" y="57148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fr-FR" sz="3600" b="1" kern="0" dirty="0" err="1" smtClean="0">
                <a:latin typeface="Times New Roman" pitchFamily="18" charset="0"/>
                <a:ea typeface="+mj-ea"/>
                <a:cs typeface="Times New Roman" pitchFamily="18" charset="0"/>
              </a:rPr>
              <a:t>Electrostatics</a:t>
            </a:r>
            <a:r>
              <a:rPr lang="fr-FR" sz="3600" b="1" kern="0" dirty="0" smtClean="0">
                <a:latin typeface="Times New Roman" pitchFamily="18" charset="0"/>
                <a:ea typeface="+mj-ea"/>
                <a:cs typeface="Times New Roman" pitchFamily="18" charset="0"/>
              </a:rPr>
              <a:t>-L2</a:t>
            </a:r>
          </a:p>
          <a:p>
            <a:pPr algn="ctr" eaLnBrk="0" hangingPunct="0">
              <a:defRPr/>
            </a:pPr>
            <a:r>
              <a:rPr lang="fr-FR" sz="3600" b="1" kern="0" dirty="0" smtClean="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2) Electric </a:t>
            </a:r>
            <a:r>
              <a:rPr lang="fr-FR" sz="3600" b="1" kern="0" dirty="0" err="1" smtClean="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field</a:t>
            </a:r>
            <a:r>
              <a:rPr lang="fr-FR" sz="3600" b="1" kern="0" dirty="0" smtClean="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fr-FR" sz="3600" b="1" kern="0" dirty="0" err="1" smtClean="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calculations</a:t>
            </a:r>
            <a:r>
              <a:rPr lang="fr-FR" sz="4400" b="1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endParaRPr lang="fr-FR" sz="4400" b="1" kern="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7650" name="Picture 2" descr="Image associÃ©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857496"/>
            <a:ext cx="1748036" cy="1319185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2500298" y="2214554"/>
            <a:ext cx="628654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pPr marL="342900" indent="-342900">
              <a:buAutoNum type="arabicParenR"/>
            </a:pPr>
            <a:r>
              <a:rPr lang="en-US" b="1" dirty="0" smtClean="0"/>
              <a:t>Electric field created by a charged electric wire-</a:t>
            </a:r>
          </a:p>
          <a:p>
            <a:pPr marL="342900" indent="-342900"/>
            <a:r>
              <a:rPr lang="en-US" dirty="0" smtClean="0"/>
              <a:t>      Calculation of the electric field</a:t>
            </a:r>
            <a:r>
              <a:rPr lang="en-US" b="1" dirty="0" smtClean="0"/>
              <a:t>-</a:t>
            </a:r>
            <a:r>
              <a:rPr lang="en-US" dirty="0" smtClean="0"/>
              <a:t> Limit case of the infinite wire.</a:t>
            </a:r>
            <a:r>
              <a:rPr lang="en-US" b="1" dirty="0" smtClean="0"/>
              <a:t>-</a:t>
            </a:r>
            <a:r>
              <a:rPr lang="en-US" dirty="0" smtClean="0"/>
              <a:t>Analysis in terms of field lines</a:t>
            </a:r>
            <a:r>
              <a:rPr lang="en-US" b="1" dirty="0" smtClean="0"/>
              <a:t> </a:t>
            </a:r>
          </a:p>
          <a:p>
            <a:pPr marL="342900" indent="-342900"/>
            <a:r>
              <a:rPr lang="en-US" b="1" dirty="0" smtClean="0"/>
              <a:t>2) </a:t>
            </a:r>
            <a:r>
              <a:rPr lang="en-US" sz="2800" b="1" dirty="0" smtClean="0"/>
              <a:t>Some examples of 2D electric charged structures-</a:t>
            </a:r>
          </a:p>
          <a:p>
            <a:pPr marL="342900" indent="-342900"/>
            <a:r>
              <a:rPr lang="en-US" b="1" dirty="0" smtClean="0"/>
              <a:t>      </a:t>
            </a:r>
            <a:r>
              <a:rPr lang="en-US" dirty="0" smtClean="0"/>
              <a:t>Electric field and electric potential created by a crown and a disc</a:t>
            </a:r>
            <a:r>
              <a:rPr lang="en-US" b="1" dirty="0" smtClean="0"/>
              <a:t>-</a:t>
            </a:r>
            <a:r>
              <a:rPr lang="en-US" dirty="0" smtClean="0"/>
              <a:t> Limit case of the infinite charged plane</a:t>
            </a:r>
            <a:r>
              <a:rPr lang="en-US" b="1" dirty="0" smtClean="0"/>
              <a:t>-</a:t>
            </a:r>
            <a:r>
              <a:rPr lang="en-US" dirty="0" smtClean="0"/>
              <a:t>Analysis in terms of field lines</a:t>
            </a:r>
            <a:r>
              <a:rPr lang="en-US" b="1" dirty="0" smtClean="0"/>
              <a:t> </a:t>
            </a:r>
          </a:p>
          <a:p>
            <a:pPr marL="342900" indent="-342900"/>
            <a:r>
              <a:rPr lang="en-US" b="1" dirty="0" smtClean="0"/>
              <a:t>3) Application to the plane capacitor- </a:t>
            </a:r>
            <a:r>
              <a:rPr lang="en-US" dirty="0" smtClean="0"/>
              <a:t>Electric field and electric potential</a:t>
            </a:r>
            <a:r>
              <a:rPr lang="en-US" b="1" dirty="0" smtClean="0"/>
              <a:t>-</a:t>
            </a:r>
            <a:r>
              <a:rPr lang="en-US" dirty="0" smtClean="0"/>
              <a:t>Capacitance and energy.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8345</TotalTime>
  <Words>7786</Words>
  <Application>Microsoft Office PowerPoint</Application>
  <PresentationFormat>Affichage à l'écran (4:3)</PresentationFormat>
  <Paragraphs>1586</Paragraphs>
  <Slides>161</Slides>
  <Notes>0</Notes>
  <HiddenSlides>3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161</vt:i4>
      </vt:variant>
    </vt:vector>
  </HeadingPairs>
  <TitlesOfParts>
    <vt:vector size="162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Diapositive 48</vt:lpstr>
      <vt:lpstr>Diapositive 49</vt:lpstr>
      <vt:lpstr>Diapositive 50</vt:lpstr>
      <vt:lpstr>Diapositive 51</vt:lpstr>
      <vt:lpstr>Diapositive 52</vt:lpstr>
      <vt:lpstr>Diapositive 53</vt:lpstr>
      <vt:lpstr>Diapositive 54</vt:lpstr>
      <vt:lpstr>Diapositive 55</vt:lpstr>
      <vt:lpstr>Diapositive 56</vt:lpstr>
      <vt:lpstr>Diapositive 57</vt:lpstr>
      <vt:lpstr>Diapositive 58</vt:lpstr>
      <vt:lpstr>Diapositive 59</vt:lpstr>
      <vt:lpstr>Diapositive 60</vt:lpstr>
      <vt:lpstr>Diapositive 61</vt:lpstr>
      <vt:lpstr>Diapositive 62</vt:lpstr>
      <vt:lpstr>Diapositive 63</vt:lpstr>
      <vt:lpstr>Diapositive 64</vt:lpstr>
      <vt:lpstr>Diapositive 65</vt:lpstr>
      <vt:lpstr>Diapositive 66</vt:lpstr>
      <vt:lpstr>Diapositive 67</vt:lpstr>
      <vt:lpstr>Diapositive 68</vt:lpstr>
      <vt:lpstr>Diapositive 69</vt:lpstr>
      <vt:lpstr>Diapositive 70</vt:lpstr>
      <vt:lpstr>Diapositive 71</vt:lpstr>
      <vt:lpstr>Diapositive 72</vt:lpstr>
      <vt:lpstr>Diapositive 73</vt:lpstr>
      <vt:lpstr>Diapositive 74</vt:lpstr>
      <vt:lpstr>Diapositive 75</vt:lpstr>
      <vt:lpstr>Diapositive 76</vt:lpstr>
      <vt:lpstr>Diapositive 77</vt:lpstr>
      <vt:lpstr>Diapositive 78</vt:lpstr>
      <vt:lpstr>Diapositive 79</vt:lpstr>
      <vt:lpstr>Diapositive 80</vt:lpstr>
      <vt:lpstr>Diapositive 81</vt:lpstr>
      <vt:lpstr>Diapositive 82</vt:lpstr>
      <vt:lpstr>Diapositive 83</vt:lpstr>
      <vt:lpstr>Diapositive 84</vt:lpstr>
      <vt:lpstr>Diapositive 85</vt:lpstr>
      <vt:lpstr>Diapositive 86</vt:lpstr>
      <vt:lpstr>Diapositive 87</vt:lpstr>
      <vt:lpstr>Diapositive 88</vt:lpstr>
      <vt:lpstr>Diapositive 89</vt:lpstr>
      <vt:lpstr>Diapositive 90</vt:lpstr>
      <vt:lpstr>Diapositive 91</vt:lpstr>
      <vt:lpstr>Diapositive 92</vt:lpstr>
      <vt:lpstr>Diapositive 93</vt:lpstr>
      <vt:lpstr>Diapositive 94</vt:lpstr>
      <vt:lpstr>Diapositive 95</vt:lpstr>
      <vt:lpstr>Diapositive 96</vt:lpstr>
      <vt:lpstr>Diapositive 97</vt:lpstr>
      <vt:lpstr>Diapositive 98</vt:lpstr>
      <vt:lpstr>Diapositive 99</vt:lpstr>
      <vt:lpstr>Diapositive 100</vt:lpstr>
      <vt:lpstr>Diapositive 101</vt:lpstr>
      <vt:lpstr>Diapositive 102</vt:lpstr>
      <vt:lpstr>Diapositive 103</vt:lpstr>
      <vt:lpstr>Diapositive 104</vt:lpstr>
      <vt:lpstr>Diapositive 105</vt:lpstr>
      <vt:lpstr>Diapositive 106</vt:lpstr>
      <vt:lpstr>Diapositive 107</vt:lpstr>
      <vt:lpstr>Diapositive 108</vt:lpstr>
      <vt:lpstr>Diapositive 109</vt:lpstr>
      <vt:lpstr>Diapositive 110</vt:lpstr>
      <vt:lpstr>Diapositive 111</vt:lpstr>
      <vt:lpstr>Diapositive 112</vt:lpstr>
      <vt:lpstr>Diapositive 113</vt:lpstr>
      <vt:lpstr>Diapositive 114</vt:lpstr>
      <vt:lpstr>Karl Friedrich Gauss 1777-1865</vt:lpstr>
      <vt:lpstr>Diapositive 116</vt:lpstr>
      <vt:lpstr>Diapositive 117</vt:lpstr>
      <vt:lpstr>Diapositive 118</vt:lpstr>
      <vt:lpstr>Diapositive 119</vt:lpstr>
      <vt:lpstr>Diapositive 120</vt:lpstr>
      <vt:lpstr>Diapositive 121</vt:lpstr>
      <vt:lpstr>Diapositive 122</vt:lpstr>
      <vt:lpstr>Diapositive 123</vt:lpstr>
      <vt:lpstr>Diapositive 124</vt:lpstr>
      <vt:lpstr>Diapositive 125</vt:lpstr>
      <vt:lpstr>Diapositive 126</vt:lpstr>
      <vt:lpstr>Diapositive 127</vt:lpstr>
      <vt:lpstr>Diapositive 128</vt:lpstr>
      <vt:lpstr>Diapositive 129</vt:lpstr>
      <vt:lpstr>Diapositive 130</vt:lpstr>
      <vt:lpstr>Diapositive 131</vt:lpstr>
      <vt:lpstr>Diapositive 132</vt:lpstr>
      <vt:lpstr>Diapositive 133</vt:lpstr>
      <vt:lpstr>Diapositive 134</vt:lpstr>
      <vt:lpstr>Diapositive 135</vt:lpstr>
      <vt:lpstr>Diapositive 136</vt:lpstr>
      <vt:lpstr>Diapositive 137</vt:lpstr>
      <vt:lpstr>Diapositive 138</vt:lpstr>
      <vt:lpstr>Diapositive 139</vt:lpstr>
      <vt:lpstr>Diapositive 140</vt:lpstr>
      <vt:lpstr>Diapositive 141</vt:lpstr>
      <vt:lpstr>Diapositive 142</vt:lpstr>
      <vt:lpstr>Diapositive 143</vt:lpstr>
      <vt:lpstr>Diapositive 144</vt:lpstr>
      <vt:lpstr>Diapositive 145</vt:lpstr>
      <vt:lpstr>Diapositive 146</vt:lpstr>
      <vt:lpstr>Diapositive 147</vt:lpstr>
      <vt:lpstr>Diapositive 148</vt:lpstr>
      <vt:lpstr>Diapositive 149</vt:lpstr>
      <vt:lpstr>Diapositive 150</vt:lpstr>
      <vt:lpstr>Diapositive 151</vt:lpstr>
      <vt:lpstr>Diapositive 152</vt:lpstr>
      <vt:lpstr>Diapositive 153</vt:lpstr>
      <vt:lpstr>Diapositive 154</vt:lpstr>
      <vt:lpstr>Diapositive 155</vt:lpstr>
      <vt:lpstr>Diapositive 156</vt:lpstr>
      <vt:lpstr>Diapositive 157</vt:lpstr>
      <vt:lpstr>Diapositive 158</vt:lpstr>
      <vt:lpstr>Diapositive 159</vt:lpstr>
      <vt:lpstr>Diapositive 160</vt:lpstr>
      <vt:lpstr>Diapositive 161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yannick</dc:creator>
  <cp:lastModifiedBy>yannick</cp:lastModifiedBy>
  <cp:revision>373</cp:revision>
  <dcterms:created xsi:type="dcterms:W3CDTF">2017-10-05T12:01:48Z</dcterms:created>
  <dcterms:modified xsi:type="dcterms:W3CDTF">2019-02-18T06:31:54Z</dcterms:modified>
</cp:coreProperties>
</file>